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300" r:id="rId4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9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microsoft.com/office/2016/11/relationships/changesInfo" Target="changesInfos/changesInfo1.xml"/><Relationship Id="rId11" Type="http://schemas.microsoft.com/office/2015/10/relationships/revisionInfo" Target="revisionInfo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C# Introduction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Exception Handling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try {
 // Code that may throw an exception
} catch (Exception ex) {
 Console.WriteLine(ex.Message);
} finally {
 // Cleanup code
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C# and .NET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is closely tied to the </a:t>
            </a:r>
            <a:r>
              <a:rPr b="1" sz="2200">
                <a:solidFill>
                  <a:srgbClr val="000000"/>
                </a:solidFill>
                <a:latin typeface="Calibri"/>
              </a:rPr>
              <a:t>.NET ecosystem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Framework</a:t>
            </a:r>
            <a:r>
              <a:rPr sz="2200">
                <a:solidFill>
                  <a:srgbClr val="000000"/>
                </a:solidFill>
                <a:latin typeface="Calibri"/>
              </a:rPr>
              <a:t> vs </a:t>
            </a:r>
            <a:r>
              <a:rPr b="1" sz="2200">
                <a:solidFill>
                  <a:srgbClr val="000000"/>
                </a:solidFill>
                <a:latin typeface="Calibri"/>
              </a:rPr>
              <a:t>.NET Core</a:t>
            </a:r>
            <a:r>
              <a:rPr sz="2200">
                <a:solidFill>
                  <a:srgbClr val="000000"/>
                </a:solidFill>
                <a:latin typeface="Calibri"/>
              </a:rPr>
              <a:t> vs </a:t>
            </a:r>
            <a:r>
              <a:rPr b="1" sz="2200">
                <a:solidFill>
                  <a:srgbClr val="000000"/>
                </a:solidFill>
                <a:latin typeface="Calibri"/>
              </a:rPr>
              <a:t/>
            </a:r>
            <a:r>
              <a:rPr sz="2200">
                <a:solidFill>
                  <a:srgbClr val="000000"/>
                </a:solidFill>
                <a:latin typeface="Calibri"/>
              </a:rPr>
              <a:t>.NET 5/6+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NuGet</a:t>
            </a:r>
            <a:r>
              <a:rPr sz="2200">
                <a:solidFill>
                  <a:srgbClr val="000000"/>
                </a:solidFill>
                <a:latin typeface="Calibri"/>
              </a:rPr>
              <a:t> for package management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Cross-platform</a:t>
            </a:r>
            <a:r>
              <a:rPr sz="2200">
                <a:solidFill>
                  <a:srgbClr val="000000"/>
                </a:solidFill>
                <a:latin typeface="Calibri"/>
              </a:rPr>
              <a:t> development with .NET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ASP.NET</a:t>
            </a:r>
            <a:r>
              <a:rPr sz="2200">
                <a:solidFill>
                  <a:srgbClr val="000000"/>
                </a:solidFill>
                <a:latin typeface="Calibri"/>
              </a:rPr>
              <a:t> for web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https://example.com/dotnet-logo.png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Async Programming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Async/await</a:t>
            </a:r>
            <a:r>
              <a:rPr sz="2200">
                <a:solidFill>
                  <a:srgbClr val="000000"/>
                </a:solidFill>
                <a:latin typeface="Calibri"/>
              </a:rPr>
              <a:t> for asynchronous programming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Tasks</a:t>
            </a:r>
            <a:r>
              <a:rPr sz="2200">
                <a:solidFill>
                  <a:srgbClr val="000000"/>
                </a:solidFill>
                <a:latin typeface="Calibri"/>
              </a:rPr>
              <a:t> for representing asynchronous operations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Parallel programming</a:t>
            </a:r>
            <a:r>
              <a:rPr sz="2200">
                <a:solidFill>
                  <a:srgbClr val="000000"/>
                </a:solidFill>
                <a:latin typeface="Calibri"/>
              </a:rPr>
              <a:t> with </a:t>
            </a:r>
            <a:r>
              <a:rPr b="1" sz="2200">
                <a:solidFill>
                  <a:srgbClr val="000000"/>
                </a:solidFill>
                <a:latin typeface="Calibri"/>
              </a:rPr>
              <a:t>Parallel class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Task Parallel Library (TPL)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CancellationToken</a:t>
            </a:r>
            <a:r>
              <a:rPr sz="2200">
                <a:solidFill>
                  <a:srgbClr val="000000"/>
                </a:solidFill>
                <a:latin typeface="Calibri"/>
              </a:rPr>
              <a:t> for task cancellation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Async Programming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public async Task MyMethodAsync() {
 await Task.Delay(1000);
 // Code to execute after delay
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LINQ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Language Integrated Query (LINQ)</a:t>
            </a:r>
            <a:r>
              <a:rPr sz="2200">
                <a:solidFill>
                  <a:srgbClr val="000000"/>
                </a:solidFill>
                <a:latin typeface="Calibri"/>
              </a:rPr>
              <a:t> for data querying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query syntax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method syntax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Deferred execution</a:t>
            </a:r>
            <a:r>
              <a:rPr sz="2200">
                <a:solidFill>
                  <a:srgbClr val="000000"/>
                </a:solidFill>
                <a:latin typeface="Calibri"/>
              </a:rPr>
              <a:t> for efficient querying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Support for querying various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 sources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Grouping</a:t>
            </a:r>
            <a:r>
              <a:rPr sz="2200">
                <a:solidFill>
                  <a:srgbClr val="000000"/>
                </a:solidFill>
                <a:latin typeface="Calibri"/>
              </a:rPr>
              <a:t>, </a:t>
            </a:r>
            <a:r>
              <a:rPr b="1" sz="2200">
                <a:solidFill>
                  <a:srgbClr val="000000"/>
                </a:solidFill>
                <a:latin typeface="Calibri"/>
              </a:rPr>
              <a:t>joining</a:t>
            </a:r>
            <a:r>
              <a:rPr sz="2200">
                <a:solidFill>
                  <a:srgbClr val="000000"/>
                </a:solidFill>
                <a:latin typeface="Calibri"/>
              </a:rPr>
              <a:t>,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ordering</a:t>
            </a:r>
            <a:r>
              <a:rPr sz="2200">
                <a:solidFill>
                  <a:srgbClr val="000000"/>
                </a:solidFill>
                <a:latin typeface="Calibri"/>
              </a:rPr>
              <a:t>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LINQ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var numbers = new[] { 1, 2, 3, 4, 5 };
var evenNumbers = numbers.Where(n =&gt; n % 2 == 0);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C# in Industry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is widely used in </a:t>
            </a:r>
            <a:r>
              <a:rPr b="1" sz="2200">
                <a:solidFill>
                  <a:srgbClr val="000000"/>
                </a:solidFill>
                <a:latin typeface="Calibri"/>
              </a:rPr>
              <a:t>enterprise software development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Windows desktop and mobile apps</a:t>
            </a:r>
            <a:r>
              <a:rPr sz="2200">
                <a:solidFill>
                  <a:srgbClr val="000000"/>
                </a:solidFill>
                <a:latin typeface="Calibri"/>
              </a:rPr>
              <a:t> development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Web applications</a:t>
            </a:r>
            <a:r>
              <a:rPr sz="2200">
                <a:solidFill>
                  <a:srgbClr val="000000"/>
                </a:solidFill>
                <a:latin typeface="Calibri"/>
              </a:rPr>
              <a:t> with ASP.NET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Game development</a:t>
            </a:r>
            <a:r>
              <a:rPr sz="2200">
                <a:solidFill>
                  <a:srgbClr val="000000"/>
                </a:solidFill>
                <a:latin typeface="Calibri"/>
              </a:rPr>
              <a:t> with Unity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Cross-platform</a:t>
            </a:r>
            <a:r>
              <a:rPr sz="2200">
                <a:solidFill>
                  <a:srgbClr val="000000"/>
                </a:solidFill>
                <a:latin typeface="Calibri"/>
              </a:rPr>
              <a:t> development with Xamarin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status code: 404 -&gt; https://example.com/industry-usage.png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Conclusion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is a powerful, modern programming language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Suitable for a wide range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application development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Continuously evolving</a:t>
            </a:r>
            <a:r>
              <a:rPr sz="2200">
                <a:solidFill>
                  <a:srgbClr val="000000"/>
                </a:solidFill>
                <a:latin typeface="Calibri"/>
              </a:rPr>
              <a:t> with new features and improvements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Backed by </a:t>
            </a:r>
            <a:r>
              <a:rPr b="1" sz="2200">
                <a:solidFill>
                  <a:srgbClr val="000000"/>
                </a:solidFill>
                <a:latin typeface="Calibri"/>
              </a:rPr>
              <a:t>Microsoft</a:t>
            </a:r>
            <a:r>
              <a:rPr sz="2200">
                <a:solidFill>
                  <a:srgbClr val="000000"/>
                </a:solidFill>
                <a:latin typeface="Calibri"/>
              </a:rPr>
              <a:t> and the </a:t>
            </a:r>
            <a:r>
              <a:rPr b="1" sz="2200">
                <a:solidFill>
                  <a:srgbClr val="000000"/>
                </a:solidFill>
                <a:latin typeface="Calibri"/>
              </a:rPr>
              <a:t>.NET ecosystem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Versatile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efficient</a:t>
            </a:r>
            <a:r>
              <a:rPr sz="2200">
                <a:solidFill>
                  <a:srgbClr val="000000"/>
                </a:solidFill>
                <a:latin typeface="Calibri"/>
              </a:rPr>
              <a:t> for various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What is C#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is a modern,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object-oriented</a:t>
            </a:r>
            <a:r>
              <a:rPr sz="2200">
                <a:solidFill>
                  <a:srgbClr val="000000"/>
                </a:solidFill>
                <a:latin typeface="Calibri"/>
              </a:rPr>
              <a:t> programming language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Developed by </a:t>
            </a:r>
            <a:r>
              <a:rPr b="1" sz="2200">
                <a:solidFill>
                  <a:srgbClr val="000000"/>
                </a:solidFill>
                <a:latin typeface="Calibri"/>
              </a:rPr>
              <a:t>Microsoft</a:t>
            </a:r>
            <a:r>
              <a:rPr sz="2200">
                <a:solidFill>
                  <a:srgbClr val="000000"/>
                </a:solidFill>
                <a:latin typeface="Calibri"/>
              </a:rPr>
              <a:t> as a competitor to Java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Designed to work with the </a:t>
            </a:r>
            <a:r>
              <a:rPr b="1" sz="2200">
                <a:solidFill>
                  <a:srgbClr val="000000"/>
                </a:solidFill>
                <a:latin typeface="Calibri"/>
              </a:rPr>
              <a:t>.NET Framework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Used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Windows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web application</a:t>
            </a:r>
            <a:r>
              <a:rPr sz="2200">
                <a:solidFill>
                  <a:srgbClr val="000000"/>
                </a:solidFill>
                <a:latin typeface="Calibri"/>
              </a:rPr>
              <a:t> development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Known for its </a:t>
            </a:r>
            <a:r>
              <a:rPr b="1" sz="2200">
                <a:solidFill>
                  <a:srgbClr val="000000"/>
                </a:solidFill>
                <a:latin typeface="Calibri"/>
              </a:rPr>
              <a:t>strong typing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garbage collection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EFDB-210B-AECF-F189-EB56FAED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C# Features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/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Type safety</a:t>
            </a:r>
            <a:r>
              <a:rPr sz="2200">
                <a:solidFill>
                  <a:srgbClr val="000000"/>
                </a:solidFill>
                <a:latin typeface="Calibri"/>
              </a:rPr>
              <a:t> ensures </a:t>
            </a:r>
            <a:r>
              <a:rPr b="1" sz="2200">
                <a:solidFill>
                  <a:srgbClr val="000000"/>
                </a:solidFill>
                <a:latin typeface="Calibri"/>
              </a:rPr>
              <a:t>memory safety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Prevents </a:t>
            </a:r>
            <a:r>
              <a:rPr b="1" sz="2200">
                <a:solidFill>
                  <a:srgbClr val="000000"/>
                </a:solidFill>
                <a:latin typeface="Calibri"/>
              </a:rPr>
              <a:t>common errors</a:t>
            </a:r>
            <a:r>
              <a:rPr sz="2200">
                <a:solidFill>
                  <a:srgbClr val="000000"/>
                </a:solidFill>
                <a:latin typeface="Calibri"/>
              </a:rPr>
              <a:t> like null pointer exceptions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Garbage collection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automatic memory management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Support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multithreading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async programming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LINQ</a:t>
            </a:r>
            <a:r>
              <a:rPr sz="2200">
                <a:solidFill>
                  <a:srgbClr val="000000"/>
                </a:solidFill>
                <a:latin typeface="Calibri"/>
              </a:rPr>
              <a:t> for </a:t>
            </a:r>
            <a:r>
              <a:rPr b="1" sz="2200">
                <a:solidFill>
                  <a:srgbClr val="000000"/>
                </a:solidFill>
                <a:latin typeface="Calibri"/>
              </a:rPr>
              <a:t>querying data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Extensive libraries</a:t>
            </a:r>
            <a:r>
              <a:rPr sz="2200">
                <a:solidFill>
                  <a:srgbClr val="000000"/>
                </a:solidFill>
                <a:latin typeface="Calibri"/>
              </a:rPr>
              <a:t> for various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484616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C# Syntax Basics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syntax is similar to </a:t>
            </a:r>
            <a:r>
              <a:rPr b="1" sz="2200">
                <a:solidFill>
                  <a:srgbClr val="000000"/>
                </a:solidFill>
                <a:latin typeface="Calibri"/>
              </a:rPr>
              <a:t>C++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Java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Variables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data types</a:t>
            </a:r>
            <a:r>
              <a:rPr sz="2200">
                <a:solidFill>
                  <a:srgbClr val="000000"/>
                </a:solidFill>
                <a:latin typeface="Calibri"/>
              </a:rPr>
              <a:t> declaration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Operators</a:t>
            </a:r>
            <a:r>
              <a:rPr sz="2200">
                <a:solidFill>
                  <a:srgbClr val="000000"/>
                </a:solidFill>
                <a:latin typeface="Calibri"/>
              </a:rPr>
              <a:t> for performing operations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Control structures</a:t>
            </a:r>
            <a:r>
              <a:rPr sz="2200">
                <a:solidFill>
                  <a:srgbClr val="000000"/>
                </a:solidFill>
                <a:latin typeface="Calibri"/>
              </a:rPr>
              <a:t> like </a:t>
            </a:r>
            <a:r>
              <a:rPr b="1" sz="2200">
                <a:solidFill>
                  <a:srgbClr val="000000"/>
                </a:solidFill>
                <a:latin typeface="Calibri"/>
              </a:rPr>
              <a:t>if-else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switch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Loops</a:t>
            </a:r>
            <a:r>
              <a:rPr sz="2200">
                <a:solidFill>
                  <a:srgbClr val="000000"/>
                </a:solidFill>
                <a:latin typeface="Calibri"/>
              </a:rPr>
              <a:t> like </a:t>
            </a:r>
            <a:r>
              <a:rPr b="1" sz="2200">
                <a:solidFill>
                  <a:srgbClr val="000000"/>
                </a:solidFill>
                <a:latin typeface="Calibri"/>
              </a:rPr>
              <a:t>for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while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C# Syntax Basics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int x = 5;
if (x &gt; 10) {
 Console.WriteLine("x is greater than 10");
} else {
 Console.WriteLine("x is less than or equal to 10");
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Classes and Objects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>C# is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object-oriented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Classes</a:t>
            </a:r>
            <a:r>
              <a:rPr sz="2200">
                <a:solidFill>
                  <a:srgbClr val="000000"/>
                </a:solidFill>
                <a:latin typeface="Calibri"/>
              </a:rPr>
              <a:t> define </a:t>
            </a:r>
            <a:r>
              <a:rPr b="1" sz="2200">
                <a:solidFill>
                  <a:srgbClr val="000000"/>
                </a:solidFill>
                <a:latin typeface="Calibri"/>
              </a:rPr>
              <a:t>objects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Constructors</a:t>
            </a:r>
            <a:r>
              <a:rPr sz="2200">
                <a:solidFill>
                  <a:srgbClr val="000000"/>
                </a:solidFill>
                <a:latin typeface="Calibri"/>
              </a:rPr>
              <a:t> for initializing objects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Properties</a:t>
            </a:r>
            <a:r>
              <a:rPr sz="2200">
                <a:solidFill>
                  <a:srgbClr val="000000"/>
                </a:solidFill>
                <a:latin typeface="Calibri"/>
              </a:rPr>
              <a:t> for encapsulating data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Methods</a:t>
            </a:r>
            <a:r>
              <a:rPr sz="2200">
                <a:solidFill>
                  <a:srgbClr val="000000"/>
                </a:solidFill>
                <a:latin typeface="Calibri"/>
              </a:rPr>
              <a:t> for defining behavior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Inheritance</a:t>
            </a:r>
            <a:r>
              <a:rPr sz="2200">
                <a:solidFill>
                  <a:srgbClr val="000000"/>
                </a:solidFill>
                <a:latin typeface="Calibri"/>
              </a:rPr>
              <a:t> for code reuse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D1BE2F9B-1A8E-4783-0187-0E47C03E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Example: Classes and Objects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225FB-16B7-4615-A5ED-D547F12235AB}"/>
              </a:ext>
            </a:extLst>
          </p:cNvPr>
          <p:cNvSpPr txBox="1"/>
          <p:nvPr/>
        </p:nvSpPr>
        <p:spPr>
          <a:xfrm>
            <a:off x="1637861" y="1594336"/>
            <a:ext cx="10952723" cy="369332"/>
          </a:xfrm>
          <a:prstGeom prst="rect">
            <a:avLst/>
          </a:prstGeom>
          <a:solidFill>
            <a:srgbClr val="E6E6E6"/>
          </a:solidFill>
        </p:spPr>
        <p:txBody>
          <a:bodyPr wrap="square" rtlCol="0" anchor="t" anchorCtr="0">
            <a:spAutoFit/>
          </a:bodyPr>
          <a:lstStyle/>
          <a:p>
            <a:pPr/>
            <a:r>
              <a:rPr sz="2000">
                <a:solidFill>
                  <a:srgbClr val="000000"/>
                </a:solidFill>
                <a:latin typeface="Consolas"/>
              </a:rPr>
              <a:t>public class Person {
 public string Name { get; set; }
 public Person(string name) {
 Name = name;
 }
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C78C4-EA70-6DC1-212B-6CF10402F8CF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03E40-B2AD-2924-6098-857D03E894C7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Inheritance and Polymorphism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Inheritance</a:t>
            </a:r>
            <a:r>
              <a:rPr sz="2200">
                <a:solidFill>
                  <a:srgbClr val="000000"/>
                </a:solidFill>
                <a:latin typeface="Calibri"/>
              </a:rPr>
              <a:t> allows for code reuse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Polymorphism</a:t>
            </a:r>
            <a:r>
              <a:rPr sz="2200">
                <a:solidFill>
                  <a:srgbClr val="000000"/>
                </a:solidFill>
                <a:latin typeface="Calibri"/>
              </a:rPr>
              <a:t> for flexible coding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Method overriding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Method overloading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>Use of </a:t>
            </a:r>
            <a:r>
              <a:rPr b="1" sz="2200">
                <a:solidFill>
                  <a:srgbClr val="000000"/>
                </a:solidFill>
                <a:latin typeface="Calibri"/>
              </a:rPr>
              <a:t>abstract classes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interfaces</a:t>
            </a:r>
            <a:r>
              <a:rPr sz="2200">
                <a:solidFill>
                  <a:srgbClr val="000000"/>
                </a:solidFill>
                <a:latin typeface="Calibri"/>
              </a:rPr>
              <a:t/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Sealed classes</a:t>
            </a:r>
            <a:r>
              <a:rPr sz="2200">
                <a:solidFill>
                  <a:srgbClr val="000000"/>
                </a:solidFill>
                <a:latin typeface="Calibri"/>
              </a:rPr>
              <a:t> and </a:t>
            </a:r>
            <a:r>
              <a:rPr b="1" sz="2200">
                <a:solidFill>
                  <a:srgbClr val="000000"/>
                </a:solidFill>
                <a:latin typeface="Calibri"/>
              </a:rPr>
              <a:t>sealed methods</a:t>
            </a:r>
            <a:r>
              <a:rPr sz="2200">
                <a:solidFill>
                  <a:srgbClr val="000000"/>
                </a:solidFill>
                <a:latin typeface="Calibri"/>
              </a:rPr>
              <a:t> for restriction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Virtual methods</a:t>
            </a:r>
            <a:r>
              <a:rPr sz="2200">
                <a:solidFill>
                  <a:srgbClr val="000000"/>
                </a:solidFill>
                <a:latin typeface="Calibri"/>
              </a:rPr>
              <a:t> for customization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Exception Handling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Try-catch blocks</a:t>
            </a:r>
            <a:r>
              <a:rPr sz="2200">
                <a:solidFill>
                  <a:srgbClr val="000000"/>
                </a:solidFill>
                <a:latin typeface="Calibri"/>
              </a:rPr>
              <a:t> for handling exceptions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Throw</a:t>
            </a:r>
            <a:r>
              <a:rPr sz="2200">
                <a:solidFill>
                  <a:srgbClr val="000000"/>
                </a:solidFill>
                <a:latin typeface="Calibri"/>
              </a:rPr>
              <a:t> for raising exceptions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Finally</a:t>
            </a:r>
            <a:r>
              <a:rPr sz="2200">
                <a:solidFill>
                  <a:srgbClr val="000000"/>
                </a:solidFill>
                <a:latin typeface="Calibri"/>
              </a:rPr>
              <a:t> block for cleanup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Custom exceptions</a:t>
            </a:r>
            <a:r>
              <a:rPr sz="2200">
                <a:solidFill>
                  <a:srgbClr val="000000"/>
                </a:solidFill>
                <a:latin typeface="Calibri"/>
              </a:rPr>
              <a:t> for specific error handling</a:t>
            </a:r>
          </a:p>
          <a:p>
            <a:pPr algn="l">
              <a:spcAft>
                <a:spcPts val="500"/>
              </a:spcAft>
            </a:pPr>
            <a:r>
              <a:rPr sz="2200">
                <a:solidFill>
                  <a:srgbClr val="000000"/>
                </a:solidFill>
                <a:latin typeface="Calibri"/>
              </a:rPr>
              <a:t/>
            </a:r>
            <a:r>
              <a:rPr b="1" sz="2200">
                <a:solidFill>
                  <a:srgbClr val="000000"/>
                </a:solidFill>
                <a:latin typeface="Calibri"/>
              </a:rPr>
              <a:t>Exception filtering</a:t>
            </a:r>
            <a:r>
              <a:rPr sz="2200">
                <a:solidFill>
                  <a:srgbClr val="000000"/>
                </a:solidFill>
                <a:latin typeface="Calibri"/>
              </a:rPr>
              <a:t> for conditional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9154093" y="4700951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/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38</TotalTime>
  <Words>20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44</cp:revision>
  <dcterms:created xsi:type="dcterms:W3CDTF">2023-07-04T14:53:35Z</dcterms:created>
  <dcterms:modified xsi:type="dcterms:W3CDTF">2025-09-21T13:16:57Z</dcterms:modified>
</cp:coreProperties>
</file>