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80" r:id="rId5"/>
    <p:sldId id="281" r:id="rId6"/>
    <p:sldId id="270" r:id="rId7"/>
    <p:sldId id="283" r:id="rId8"/>
    <p:sldId id="282" r:id="rId9"/>
    <p:sldId id="284" r:id="rId10"/>
    <p:sldId id="274" r:id="rId11"/>
    <p:sldId id="285" r:id="rId12"/>
    <p:sldId id="286" r:id="rId13"/>
    <p:sldId id="287" r:id="rId14"/>
    <p:sldId id="275" r:id="rId15"/>
    <p:sldId id="276" r:id="rId16"/>
    <p:sldId id="288" r:id="rId17"/>
    <p:sldId id="289" r:id="rId18"/>
    <p:sldId id="277" r:id="rId19"/>
    <p:sldId id="290" r:id="rId20"/>
    <p:sldId id="291" r:id="rId21"/>
    <p:sldId id="278" r:id="rId22"/>
    <p:sldId id="279" r:id="rId23"/>
    <p:sldId id="292" r:id="rId24"/>
    <p:sldId id="293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0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5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8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7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3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2602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51131" y="1784839"/>
            <a:ext cx="2889738" cy="668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ANGULAR 4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3" y="2542809"/>
            <a:ext cx="2465554" cy="21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329855" y="157850"/>
            <a:ext cx="46013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SENDING AND RECEIVING ROUTE PARAMETERS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29391" y="978568"/>
            <a:ext cx="80210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00B050"/>
                </a:solidFill>
              </a:rPr>
              <a:t>Import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{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NgModule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} </a:t>
            </a:r>
            <a:r>
              <a:rPr lang="pt-PT" dirty="0" err="1">
                <a:solidFill>
                  <a:srgbClr val="00B050"/>
                </a:solidFill>
              </a:rPr>
              <a:t>from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‘@angular/core’;</a:t>
            </a:r>
          </a:p>
          <a:p>
            <a:r>
              <a:rPr lang="pt-PT" dirty="0" err="1">
                <a:solidFill>
                  <a:srgbClr val="00B050"/>
                </a:solidFill>
              </a:rPr>
              <a:t>Import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{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Routes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RouterModule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} </a:t>
            </a:r>
            <a:r>
              <a:rPr lang="pt-PT" dirty="0" err="1">
                <a:solidFill>
                  <a:srgbClr val="00B050"/>
                </a:solidFill>
              </a:rPr>
              <a:t>from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‘@angular/router’;</a:t>
            </a: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dirty="0" err="1">
                <a:solidFill>
                  <a:srgbClr val="00B050"/>
                </a:solidFill>
              </a:rPr>
              <a:t>Const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routes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PT" dirty="0" err="1">
                <a:solidFill>
                  <a:srgbClr val="00B050"/>
                </a:solidFill>
              </a:rPr>
              <a:t>routes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= [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{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‘’,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pathMatch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full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’,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redirectTo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’ },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{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’, componente: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shipsListComponent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},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{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‘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ship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/:id’,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componente: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},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{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‘**’,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pathMatch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full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’, componente: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PageNotFoundComponent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PT" dirty="0" err="1">
                <a:solidFill>
                  <a:srgbClr val="00B050"/>
                </a:solidFill>
              </a:rPr>
              <a:t>NgModule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rgbClr val="00B050"/>
                </a:solidFill>
              </a:rPr>
              <a:t>imports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[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RouterModule.forRoot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routes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)],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rgbClr val="00B050"/>
                </a:solidFill>
              </a:rPr>
              <a:t>exports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[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RouterModule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rgbClr val="00B050"/>
                </a:solidFill>
              </a:rPr>
              <a:t>Export</a:t>
            </a:r>
            <a:r>
              <a:rPr lang="pt-PT" dirty="0">
                <a:solidFill>
                  <a:srgbClr val="00B050"/>
                </a:solidFill>
              </a:rPr>
              <a:t> </a:t>
            </a:r>
            <a:r>
              <a:rPr lang="pt-PT" dirty="0" err="1">
                <a:solidFill>
                  <a:srgbClr val="00B050"/>
                </a:solidFill>
              </a:rPr>
              <a:t>class</a:t>
            </a:r>
            <a:r>
              <a:rPr lang="pt-PT" dirty="0">
                <a:solidFill>
                  <a:srgbClr val="00B050"/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50000"/>
                  </a:schemeClr>
                </a:solidFill>
              </a:rPr>
              <a:t>AppRoutingModule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205711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329855" y="157850"/>
            <a:ext cx="46013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SENDING AND RECEIVING ROUTE PARAMETERS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53" y="1511969"/>
            <a:ext cx="11473010" cy="47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329855" y="157850"/>
            <a:ext cx="46013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SENDING AND RECEIVING ROUTE PARAMETERS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1990224"/>
            <a:ext cx="10444518" cy="410577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81263" y="898358"/>
            <a:ext cx="575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/>
              <a:t>SNAPSHOT</a:t>
            </a:r>
          </a:p>
        </p:txBody>
      </p:sp>
      <p:sp>
        <p:nvSpPr>
          <p:cNvPr id="6" name="Retângulo 5"/>
          <p:cNvSpPr/>
          <p:nvPr/>
        </p:nvSpPr>
        <p:spPr>
          <a:xfrm>
            <a:off x="3192379" y="3320716"/>
            <a:ext cx="5085347" cy="529389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4787181" y="4645259"/>
            <a:ext cx="5559977" cy="529389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489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329855" y="157850"/>
            <a:ext cx="46013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SENDING AND RECEIVING ROUTE PARAMETERS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81263" y="898358"/>
            <a:ext cx="575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400" dirty="0" err="1"/>
              <a:t>Observables</a:t>
            </a:r>
            <a:endParaRPr lang="pt-PT" sz="5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" y="1821688"/>
            <a:ext cx="9232232" cy="466075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240505" y="3128211"/>
            <a:ext cx="5213684" cy="625735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1299411" y="4443663"/>
            <a:ext cx="8229600" cy="1507957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210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024447" y="228189"/>
            <a:ext cx="38363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SUBSCRIBING TO ROUTE PARAMETERS</a:t>
            </a:r>
          </a:p>
        </p:txBody>
      </p:sp>
      <p:sp>
        <p:nvSpPr>
          <p:cNvPr id="4" name="Retângulo 3"/>
          <p:cNvSpPr/>
          <p:nvPr/>
        </p:nvSpPr>
        <p:spPr>
          <a:xfrm>
            <a:off x="740392" y="1472222"/>
            <a:ext cx="24368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3585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01455" y="254565"/>
            <a:ext cx="37836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BASICS OF ROUTE RESOLVERS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219200" y="155608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>
                <a:solidFill>
                  <a:srgbClr val="92D050"/>
                </a:solidFill>
                <a:latin typeface="+mj-lt"/>
              </a:rPr>
              <a:t>Resolvers</a:t>
            </a:r>
            <a:endParaRPr lang="pt-PT" sz="4000" dirty="0">
              <a:solidFill>
                <a:srgbClr val="92D050"/>
              </a:solidFill>
              <a:latin typeface="+mj-lt"/>
            </a:endParaRPr>
          </a:p>
          <a:p>
            <a:r>
              <a:rPr lang="pt-PT" sz="4000" dirty="0" err="1">
                <a:latin typeface="+mj-lt"/>
              </a:rPr>
              <a:t>Get</a:t>
            </a:r>
            <a:r>
              <a:rPr lang="pt-PT" sz="4000" dirty="0">
                <a:latin typeface="+mj-lt"/>
              </a:rPr>
              <a:t> data prior to </a:t>
            </a:r>
            <a:r>
              <a:rPr lang="pt-PT" sz="4000" dirty="0" err="1">
                <a:latin typeface="+mj-lt"/>
              </a:rPr>
              <a:t>traversing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the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route</a:t>
            </a:r>
            <a:endParaRPr lang="pt-PT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4804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01455" y="254565"/>
            <a:ext cx="37836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BASICS OF ROUTE RESOLVERS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03" y="1718259"/>
            <a:ext cx="6743700" cy="38385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85011" y="1074821"/>
            <a:ext cx="6740692" cy="673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err="1"/>
              <a:t>Vehicle-resolver.service.ts</a:t>
            </a:r>
            <a:endParaRPr lang="pt-PT" sz="3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12" y="2642183"/>
            <a:ext cx="4093494" cy="236991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7700212" y="1968415"/>
            <a:ext cx="4093494" cy="673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err="1"/>
              <a:t>App-routing.module.ts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43560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01455" y="254565"/>
            <a:ext cx="37836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BASICS OF ROUTE RESOLVERS</a:t>
            </a:r>
          </a:p>
        </p:txBody>
      </p:sp>
      <p:sp>
        <p:nvSpPr>
          <p:cNvPr id="5" name="Retângulo 4"/>
          <p:cNvSpPr/>
          <p:nvPr/>
        </p:nvSpPr>
        <p:spPr>
          <a:xfrm>
            <a:off x="385011" y="1074821"/>
            <a:ext cx="6740692" cy="673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/>
              <a:t>..</a:t>
            </a:r>
            <a:r>
              <a:rPr lang="pt-PT" sz="3200" dirty="0" err="1"/>
              <a:t>component.ts</a:t>
            </a:r>
            <a:endParaRPr lang="pt-PT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26" y="2312068"/>
            <a:ext cx="93821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7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730154" y="219396"/>
            <a:ext cx="168226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ROUTE GUARDS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5608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>
                <a:solidFill>
                  <a:srgbClr val="92D050"/>
                </a:solidFill>
                <a:latin typeface="+mj-lt"/>
              </a:rPr>
              <a:t>Guards</a:t>
            </a:r>
            <a:endParaRPr lang="pt-PT" sz="4000" dirty="0">
              <a:solidFill>
                <a:srgbClr val="92D050"/>
              </a:solidFill>
              <a:latin typeface="+mj-lt"/>
            </a:endParaRPr>
          </a:p>
          <a:p>
            <a:r>
              <a:rPr lang="pt-PT" sz="4000" dirty="0" err="1">
                <a:latin typeface="+mj-lt"/>
              </a:rPr>
              <a:t>Guards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allow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us</a:t>
            </a:r>
            <a:r>
              <a:rPr lang="pt-PT" sz="4000" dirty="0">
                <a:latin typeface="+mj-lt"/>
              </a:rPr>
              <a:t> to </a:t>
            </a:r>
            <a:r>
              <a:rPr lang="pt-PT" sz="4000" dirty="0" err="1">
                <a:latin typeface="+mj-lt"/>
              </a:rPr>
              <a:t>make</a:t>
            </a:r>
            <a:r>
              <a:rPr lang="pt-PT" sz="4000" dirty="0">
                <a:latin typeface="+mj-lt"/>
              </a:rPr>
              <a:t> a </a:t>
            </a:r>
            <a:r>
              <a:rPr lang="pt-PT" sz="4000" dirty="0" err="1">
                <a:latin typeface="+mj-lt"/>
              </a:rPr>
              <a:t>decision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at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key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points</a:t>
            </a:r>
            <a:r>
              <a:rPr lang="pt-PT" sz="4000" dirty="0">
                <a:latin typeface="+mj-lt"/>
              </a:rPr>
              <a:t> in </a:t>
            </a:r>
            <a:r>
              <a:rPr lang="pt-PT" sz="4000" dirty="0" err="1">
                <a:latin typeface="+mj-lt"/>
              </a:rPr>
              <a:t>the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routing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lifecycle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and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either</a:t>
            </a:r>
            <a:r>
              <a:rPr lang="pt-PT" sz="4000" dirty="0">
                <a:latin typeface="+mj-lt"/>
              </a:rPr>
              <a:t> continue, </a:t>
            </a:r>
            <a:r>
              <a:rPr lang="pt-PT" sz="4000" dirty="0" err="1">
                <a:latin typeface="+mj-lt"/>
              </a:rPr>
              <a:t>abort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or</a:t>
            </a:r>
            <a:r>
              <a:rPr lang="pt-PT" sz="4000" dirty="0">
                <a:latin typeface="+mj-lt"/>
              </a:rPr>
              <a:t> take a </a:t>
            </a:r>
            <a:r>
              <a:rPr lang="pt-PT" sz="4000" dirty="0" err="1">
                <a:latin typeface="+mj-lt"/>
              </a:rPr>
              <a:t>new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direction</a:t>
            </a:r>
            <a:r>
              <a:rPr lang="pt-PT" sz="4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071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730154" y="219396"/>
            <a:ext cx="168226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ROUTE GUARDS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28" y="727227"/>
            <a:ext cx="9582557" cy="55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2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5472813" y="1472222"/>
            <a:ext cx="13106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 err="1"/>
              <a:t>Routing</a:t>
            </a:r>
            <a:endParaRPr lang="pt-PT" sz="2800" dirty="0"/>
          </a:p>
        </p:txBody>
      </p:sp>
      <p:sp>
        <p:nvSpPr>
          <p:cNvPr id="3" name="Retângulo 2"/>
          <p:cNvSpPr/>
          <p:nvPr/>
        </p:nvSpPr>
        <p:spPr>
          <a:xfrm>
            <a:off x="1808285" y="1995442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Routing</a:t>
            </a:r>
            <a:r>
              <a:rPr lang="pt-PT" dirty="0"/>
              <a:t> Essentials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Essential</a:t>
            </a:r>
            <a:r>
              <a:rPr lang="pt-PT" dirty="0"/>
              <a:t> </a:t>
            </a:r>
            <a:r>
              <a:rPr lang="pt-PT" dirty="0" err="1"/>
              <a:t>Routing</a:t>
            </a:r>
            <a:r>
              <a:rPr lang="pt-PT" dirty="0"/>
              <a:t> </a:t>
            </a:r>
            <a:r>
              <a:rPr lang="pt-PT" dirty="0" err="1"/>
              <a:t>Code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Sending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Receiving</a:t>
            </a:r>
            <a:r>
              <a:rPr lang="pt-PT" dirty="0"/>
              <a:t> </a:t>
            </a:r>
            <a:r>
              <a:rPr lang="pt-PT" dirty="0" err="1"/>
              <a:t>Route</a:t>
            </a:r>
            <a:r>
              <a:rPr lang="pt-PT" dirty="0"/>
              <a:t> </a:t>
            </a:r>
            <a:r>
              <a:rPr lang="pt-PT" dirty="0" err="1"/>
              <a:t>Parameters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Basics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Route</a:t>
            </a:r>
            <a:r>
              <a:rPr lang="pt-PT" dirty="0"/>
              <a:t> </a:t>
            </a:r>
            <a:r>
              <a:rPr lang="pt-PT" dirty="0" err="1"/>
              <a:t>Resolvers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Route</a:t>
            </a:r>
            <a:r>
              <a:rPr lang="pt-PT" dirty="0"/>
              <a:t> </a:t>
            </a:r>
            <a:r>
              <a:rPr lang="pt-PT" dirty="0" err="1"/>
              <a:t>Guards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Applying</a:t>
            </a:r>
            <a:r>
              <a:rPr lang="pt-PT" dirty="0"/>
              <a:t> </a:t>
            </a:r>
            <a:r>
              <a:rPr lang="pt-PT" dirty="0" err="1"/>
              <a:t>Route</a:t>
            </a:r>
            <a:r>
              <a:rPr lang="pt-PT" dirty="0"/>
              <a:t> </a:t>
            </a:r>
            <a:r>
              <a:rPr lang="pt-PT" dirty="0" err="1"/>
              <a:t>Guards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Child</a:t>
            </a:r>
            <a:r>
              <a:rPr lang="pt-PT" dirty="0"/>
              <a:t> </a:t>
            </a:r>
            <a:r>
              <a:rPr lang="pt-PT" dirty="0" err="1"/>
              <a:t>Routes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9887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730154" y="219396"/>
            <a:ext cx="168226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ROUTE GUARDS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5815" t="24205" r="33716" b="40212"/>
          <a:stretch/>
        </p:blipFill>
        <p:spPr>
          <a:xfrm>
            <a:off x="529390" y="855405"/>
            <a:ext cx="2919663" cy="19731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0" y="3919288"/>
            <a:ext cx="6696075" cy="23241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529390" y="3245520"/>
            <a:ext cx="6696075" cy="673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err="1"/>
              <a:t>Auth-guard.service.ts</a:t>
            </a:r>
            <a:endParaRPr lang="pt-PT" sz="3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916" y="4475749"/>
            <a:ext cx="4009159" cy="176845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7829916" y="3801982"/>
            <a:ext cx="4009159" cy="673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err="1"/>
              <a:t>App-routing.module.ts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2184310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061939" y="184227"/>
            <a:ext cx="29043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APPLYING ROUTE GUARDS</a:t>
            </a:r>
          </a:p>
        </p:txBody>
      </p:sp>
      <p:sp>
        <p:nvSpPr>
          <p:cNvPr id="4" name="Retângulo 3"/>
          <p:cNvSpPr/>
          <p:nvPr/>
        </p:nvSpPr>
        <p:spPr>
          <a:xfrm>
            <a:off x="740392" y="1472222"/>
            <a:ext cx="24368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4745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0117016" y="307319"/>
            <a:ext cx="16031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CHILD ROUTES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56084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>
                <a:solidFill>
                  <a:srgbClr val="92D050"/>
                </a:solidFill>
                <a:latin typeface="+mj-lt"/>
              </a:rPr>
              <a:t>Child</a:t>
            </a:r>
            <a:r>
              <a:rPr lang="pt-PT" sz="4000" dirty="0">
                <a:solidFill>
                  <a:srgbClr val="92D050"/>
                </a:solidFill>
                <a:latin typeface="+mj-lt"/>
              </a:rPr>
              <a:t> </a:t>
            </a:r>
            <a:r>
              <a:rPr lang="pt-PT" sz="4000" dirty="0" err="1">
                <a:solidFill>
                  <a:srgbClr val="92D050"/>
                </a:solidFill>
                <a:latin typeface="+mj-lt"/>
              </a:rPr>
              <a:t>Routes</a:t>
            </a:r>
            <a:endParaRPr lang="pt-PT" sz="4000" dirty="0">
              <a:solidFill>
                <a:srgbClr val="92D050"/>
              </a:solidFill>
              <a:latin typeface="+mj-lt"/>
            </a:endParaRPr>
          </a:p>
          <a:p>
            <a:r>
              <a:rPr lang="pt-PT" sz="4000" dirty="0">
                <a:latin typeface="+mj-lt"/>
              </a:rPr>
              <a:t>A </a:t>
            </a:r>
            <a:r>
              <a:rPr lang="pt-PT" sz="4000" dirty="0" err="1">
                <a:latin typeface="+mj-lt"/>
              </a:rPr>
              <a:t>Component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may</a:t>
            </a:r>
            <a:r>
              <a:rPr lang="pt-PT" sz="4000" dirty="0">
                <a:latin typeface="+mj-lt"/>
              </a:rPr>
              <a:t> define </a:t>
            </a:r>
            <a:r>
              <a:rPr lang="pt-PT" sz="4000" dirty="0" err="1">
                <a:latin typeface="+mj-lt"/>
              </a:rPr>
              <a:t>routes</a:t>
            </a:r>
            <a:r>
              <a:rPr lang="pt-PT" sz="4000" dirty="0">
                <a:latin typeface="+mj-lt"/>
              </a:rPr>
              <a:t> for </a:t>
            </a:r>
            <a:r>
              <a:rPr lang="pt-PT" sz="4000" dirty="0" err="1">
                <a:latin typeface="+mj-lt"/>
              </a:rPr>
              <a:t>other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Components</a:t>
            </a:r>
            <a:r>
              <a:rPr lang="pt-PT" sz="4000" dirty="0">
                <a:latin typeface="+mj-lt"/>
              </a:rPr>
              <a:t>. </a:t>
            </a:r>
            <a:r>
              <a:rPr lang="pt-PT" sz="4000" dirty="0" err="1">
                <a:latin typeface="+mj-lt"/>
              </a:rPr>
              <a:t>This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creates</a:t>
            </a:r>
            <a:r>
              <a:rPr lang="pt-PT" sz="4000" dirty="0">
                <a:latin typeface="+mj-lt"/>
              </a:rPr>
              <a:t> a series </a:t>
            </a:r>
            <a:r>
              <a:rPr lang="pt-PT" sz="4000" dirty="0" err="1">
                <a:latin typeface="+mj-lt"/>
              </a:rPr>
              <a:t>of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hierarchical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child</a:t>
            </a:r>
            <a:r>
              <a:rPr lang="pt-PT" sz="4000" dirty="0">
                <a:latin typeface="+mj-lt"/>
              </a:rPr>
              <a:t> </a:t>
            </a:r>
            <a:r>
              <a:rPr lang="pt-PT" sz="4000" dirty="0" err="1">
                <a:latin typeface="+mj-lt"/>
              </a:rPr>
              <a:t>routes</a:t>
            </a:r>
            <a:r>
              <a:rPr lang="pt-PT" sz="4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4881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0117016" y="307319"/>
            <a:ext cx="16031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CHILD ROUTES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26" y="1788695"/>
            <a:ext cx="8085989" cy="385812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24126" y="1114927"/>
            <a:ext cx="8085989" cy="673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err="1"/>
              <a:t>App-routing.module.ts</a:t>
            </a:r>
            <a:endParaRPr lang="pt-PT" sz="3200" dirty="0"/>
          </a:p>
        </p:txBody>
      </p:sp>
      <p:sp>
        <p:nvSpPr>
          <p:cNvPr id="6" name="Retângulo 5"/>
          <p:cNvSpPr/>
          <p:nvPr/>
        </p:nvSpPr>
        <p:spPr>
          <a:xfrm>
            <a:off x="1074821" y="3962400"/>
            <a:ext cx="6625390" cy="1299411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5395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0117016" y="307319"/>
            <a:ext cx="16031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CHILD ROUTES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66" y="1485900"/>
            <a:ext cx="81343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7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580686" y="140266"/>
            <a:ext cx="22889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ROUTING ESSENTIALS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684421" y="2502568"/>
            <a:ext cx="9400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/>
              <a:t>Routing</a:t>
            </a:r>
            <a:r>
              <a:rPr lang="pt-PT" sz="4000" dirty="0"/>
              <a:t> </a:t>
            </a:r>
            <a:r>
              <a:rPr lang="pt-PT" sz="4000" dirty="0" err="1"/>
              <a:t>allows</a:t>
            </a:r>
            <a:r>
              <a:rPr lang="pt-PT" sz="4000" dirty="0"/>
              <a:t> </a:t>
            </a:r>
            <a:r>
              <a:rPr lang="pt-PT" sz="4000" dirty="0" err="1"/>
              <a:t>our</a:t>
            </a:r>
            <a:r>
              <a:rPr lang="pt-PT" sz="4000" dirty="0"/>
              <a:t> </a:t>
            </a:r>
            <a:r>
              <a:rPr lang="pt-PT" sz="4000" dirty="0" err="1"/>
              <a:t>aplication</a:t>
            </a:r>
            <a:r>
              <a:rPr lang="pt-PT" sz="4000" dirty="0"/>
              <a:t> to </a:t>
            </a:r>
            <a:r>
              <a:rPr lang="pt-PT" sz="4000" dirty="0" err="1"/>
              <a:t>navigate</a:t>
            </a:r>
            <a:r>
              <a:rPr lang="pt-PT" sz="4000" dirty="0"/>
              <a:t> </a:t>
            </a:r>
            <a:r>
              <a:rPr lang="pt-PT" sz="4000" dirty="0" err="1"/>
              <a:t>between</a:t>
            </a:r>
            <a:r>
              <a:rPr lang="pt-PT" sz="4000" dirty="0"/>
              <a:t> diferente </a:t>
            </a:r>
            <a:r>
              <a:rPr lang="pt-PT" sz="4000" dirty="0" err="1"/>
              <a:t>Components</a:t>
            </a:r>
            <a:r>
              <a:rPr lang="pt-PT" sz="4000" dirty="0"/>
              <a:t>, </a:t>
            </a:r>
            <a:r>
              <a:rPr lang="pt-PT" sz="4000" dirty="0" err="1"/>
              <a:t>passing</a:t>
            </a:r>
            <a:r>
              <a:rPr lang="pt-PT" sz="4000" dirty="0"/>
              <a:t> </a:t>
            </a:r>
            <a:r>
              <a:rPr lang="pt-PT" sz="4000" dirty="0" err="1"/>
              <a:t>passing</a:t>
            </a:r>
            <a:r>
              <a:rPr lang="pt-PT" sz="4000" dirty="0"/>
              <a:t> </a:t>
            </a:r>
            <a:r>
              <a:rPr lang="pt-PT" sz="4000" dirty="0" err="1"/>
              <a:t>parametera</a:t>
            </a:r>
            <a:r>
              <a:rPr lang="pt-PT" sz="4000" dirty="0"/>
              <a:t> </a:t>
            </a:r>
            <a:r>
              <a:rPr lang="pt-PT" sz="4000" dirty="0" err="1"/>
              <a:t>where</a:t>
            </a:r>
            <a:r>
              <a:rPr lang="pt-PT" sz="4000" dirty="0"/>
              <a:t> </a:t>
            </a:r>
            <a:r>
              <a:rPr lang="pt-PT" sz="4000" dirty="0" err="1"/>
              <a:t>needed</a:t>
            </a:r>
            <a:r>
              <a:rPr lang="pt-PT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08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580686" y="140266"/>
            <a:ext cx="22889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ROUTING ESSENTIALS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5011" y="1074821"/>
            <a:ext cx="3834063" cy="673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/>
              <a:t>Index.html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62526" y="2534653"/>
            <a:ext cx="6240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accent1">
                    <a:lumMod val="75000"/>
                  </a:schemeClr>
                </a:solidFill>
              </a:rPr>
              <a:t>&lt;base </a:t>
            </a:r>
            <a:r>
              <a:rPr lang="pt-PT" sz="320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pt-PT" sz="3200" dirty="0">
                <a:solidFill>
                  <a:schemeClr val="accent1">
                    <a:lumMod val="75000"/>
                  </a:schemeClr>
                </a:solidFill>
              </a:rPr>
              <a:t>=“/”&gt;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61474" y="4395537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/>
              <a:t>We</a:t>
            </a:r>
            <a:r>
              <a:rPr lang="pt-PT" sz="3600" dirty="0"/>
              <a:t> </a:t>
            </a:r>
            <a:r>
              <a:rPr lang="pt-PT" sz="3600" dirty="0" err="1"/>
              <a:t>need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>
                <a:solidFill>
                  <a:schemeClr val="accent1">
                    <a:lumMod val="75000"/>
                  </a:schemeClr>
                </a:solidFill>
              </a:rPr>
              <a:t>&lt;base&gt; </a:t>
            </a:r>
            <a:r>
              <a:rPr lang="pt-PT" sz="3600" dirty="0" err="1"/>
              <a:t>element</a:t>
            </a:r>
            <a:r>
              <a:rPr lang="pt-PT" sz="3600" dirty="0"/>
              <a:t>.</a:t>
            </a:r>
          </a:p>
          <a:p>
            <a:r>
              <a:rPr lang="pt-PT" sz="3600" b="1" dirty="0" err="1"/>
              <a:t>Required</a:t>
            </a:r>
            <a:r>
              <a:rPr lang="pt-PT" sz="3600" b="1" dirty="0"/>
              <a:t> for </a:t>
            </a:r>
            <a:r>
              <a:rPr lang="pt-PT" sz="3600" b="1" dirty="0" err="1"/>
              <a:t>routing</a:t>
            </a:r>
            <a:r>
              <a:rPr lang="pt-PT" sz="3600" b="1" dirty="0"/>
              <a:t> to </a:t>
            </a:r>
            <a:r>
              <a:rPr lang="pt-PT" sz="3600" b="1" dirty="0" err="1"/>
              <a:t>work</a:t>
            </a:r>
            <a:r>
              <a:rPr lang="pt-PT" sz="3600" b="1" dirty="0"/>
              <a:t> </a:t>
            </a:r>
            <a:r>
              <a:rPr lang="pt-PT" sz="3600" b="1" dirty="0" err="1"/>
              <a:t>properly</a:t>
            </a:r>
            <a:endParaRPr lang="pt-PT" sz="3600" b="1" dirty="0"/>
          </a:p>
        </p:txBody>
      </p:sp>
    </p:spTree>
    <p:extLst>
      <p:ext uri="{BB962C8B-B14F-4D97-AF65-F5344CB8AC3E}">
        <p14:creationId xmlns:p14="http://schemas.microsoft.com/office/powerpoint/2010/main" val="85575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580686" y="140266"/>
            <a:ext cx="22889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ROUTING ESSENTIALS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61" y="2443915"/>
            <a:ext cx="7096125" cy="36385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641684" y="1222841"/>
            <a:ext cx="591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/>
              <a:t>5 steps to use </a:t>
            </a:r>
            <a:r>
              <a:rPr lang="pt-PT" sz="3600" dirty="0" err="1"/>
              <a:t>routing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146411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58654" y="184227"/>
            <a:ext cx="29043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ESSENTIAL ROUTING CODE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5011" y="1074821"/>
            <a:ext cx="4892842" cy="673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err="1"/>
              <a:t>App-routing.module.ts</a:t>
            </a:r>
            <a:endParaRPr lang="pt-PT" sz="32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85012" y="2101516"/>
            <a:ext cx="80210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00B050"/>
                </a:solidFill>
              </a:rPr>
              <a:t>Import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{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NgModule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} </a:t>
            </a:r>
            <a:r>
              <a:rPr lang="pt-PT" dirty="0" err="1">
                <a:solidFill>
                  <a:srgbClr val="00B050"/>
                </a:solidFill>
              </a:rPr>
              <a:t>from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‘@angular/core’;</a:t>
            </a:r>
          </a:p>
          <a:p>
            <a:r>
              <a:rPr lang="pt-PT" dirty="0" err="1">
                <a:solidFill>
                  <a:srgbClr val="00B050"/>
                </a:solidFill>
              </a:rPr>
              <a:t>Import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{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Routes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RouterModule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} </a:t>
            </a:r>
            <a:r>
              <a:rPr lang="pt-PT" dirty="0" err="1">
                <a:solidFill>
                  <a:srgbClr val="00B050"/>
                </a:solidFill>
              </a:rPr>
              <a:t>from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‘@angular/router’;</a:t>
            </a: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dirty="0" err="1">
                <a:solidFill>
                  <a:srgbClr val="00B050"/>
                </a:solidFill>
              </a:rPr>
              <a:t>Const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routes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PT" dirty="0" err="1">
                <a:solidFill>
                  <a:srgbClr val="00B050"/>
                </a:solidFill>
              </a:rPr>
              <a:t>routes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= [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{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‘’,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pathMatch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full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’,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redirectTo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’ },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{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’,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shipsListComponent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},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{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/:id’,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},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{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‘**’,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pathMatch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full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’,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PageNotFoundComponent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}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];</a:t>
            </a: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PT" dirty="0" err="1">
                <a:solidFill>
                  <a:srgbClr val="00B050"/>
                </a:solidFill>
              </a:rPr>
              <a:t>NgModule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rgbClr val="00B050"/>
                </a:solidFill>
              </a:rPr>
              <a:t>imports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[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RouterModule.forRoot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routes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)],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rgbClr val="00B050"/>
                </a:solidFill>
              </a:rPr>
              <a:t>exports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[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RouterModule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rgbClr val="00B050"/>
                </a:solidFill>
              </a:rPr>
              <a:t>Export</a:t>
            </a:r>
            <a:r>
              <a:rPr lang="pt-PT" dirty="0">
                <a:solidFill>
                  <a:srgbClr val="00B050"/>
                </a:solidFill>
              </a:rPr>
              <a:t> </a:t>
            </a:r>
            <a:r>
              <a:rPr lang="pt-PT" dirty="0" err="1">
                <a:solidFill>
                  <a:srgbClr val="00B050"/>
                </a:solidFill>
              </a:rPr>
              <a:t>class</a:t>
            </a:r>
            <a:r>
              <a:rPr lang="pt-PT" dirty="0">
                <a:solidFill>
                  <a:srgbClr val="00B050"/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50000"/>
                  </a:schemeClr>
                </a:solidFill>
              </a:rPr>
              <a:t>AppRoutingModule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{ 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769770" y="5085347"/>
            <a:ext cx="5053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We</a:t>
            </a:r>
            <a:r>
              <a:rPr lang="pt-PT" sz="2800" dirty="0"/>
              <a:t> define a </a:t>
            </a:r>
            <a:r>
              <a:rPr lang="pt-PT" sz="2800" dirty="0" err="1"/>
              <a:t>routing</a:t>
            </a:r>
            <a:r>
              <a:rPr lang="pt-PT" sz="2800" dirty="0"/>
              <a:t> Module, </a:t>
            </a:r>
            <a:r>
              <a:rPr lang="pt-PT" sz="2800" dirty="0" err="1"/>
              <a:t>and</a:t>
            </a:r>
            <a:r>
              <a:rPr lang="pt-PT" sz="2800" dirty="0"/>
              <a:t> </a:t>
            </a:r>
            <a:r>
              <a:rPr lang="pt-PT" sz="2800" dirty="0" err="1"/>
              <a:t>import</a:t>
            </a:r>
            <a:r>
              <a:rPr lang="pt-PT" sz="2800" dirty="0"/>
              <a:t> </a:t>
            </a:r>
            <a:r>
              <a:rPr lang="pt-PT" sz="2800" dirty="0" err="1"/>
              <a:t>it</a:t>
            </a:r>
            <a:r>
              <a:rPr lang="pt-PT" sz="2800" dirty="0"/>
              <a:t> </a:t>
            </a:r>
            <a:r>
              <a:rPr lang="pt-PT" sz="2800" dirty="0" err="1"/>
              <a:t>into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app</a:t>
            </a:r>
            <a:r>
              <a:rPr lang="pt-PT" sz="2800" dirty="0"/>
              <a:t> </a:t>
            </a:r>
            <a:r>
              <a:rPr lang="pt-PT" sz="2800" dirty="0" err="1"/>
              <a:t>Root</a:t>
            </a:r>
            <a:r>
              <a:rPr lang="pt-P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70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58654" y="184227"/>
            <a:ext cx="29043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ESSENTIAL ROUTING CODE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5011" y="1074821"/>
            <a:ext cx="4892842" cy="673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 err="1"/>
              <a:t>app.module.ts</a:t>
            </a:r>
            <a:endParaRPr lang="pt-PT" sz="32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85012" y="2101516"/>
            <a:ext cx="80210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00B050"/>
                </a:solidFill>
              </a:rPr>
              <a:t>Import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{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AppComponent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’ </a:t>
            </a:r>
            <a:r>
              <a:rPr lang="pt-PT" dirty="0" err="1">
                <a:solidFill>
                  <a:srgbClr val="00B050"/>
                </a:solidFill>
              </a:rPr>
              <a:t>from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‘./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app.component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’;</a:t>
            </a:r>
          </a:p>
          <a:p>
            <a:r>
              <a:rPr lang="pt-PT" dirty="0" err="1">
                <a:solidFill>
                  <a:srgbClr val="00B050"/>
                </a:solidFill>
                <a:highlight>
                  <a:srgbClr val="FFFF00"/>
                </a:highlight>
              </a:rPr>
              <a:t>Import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 {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ApproutingModule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 } </a:t>
            </a:r>
            <a:r>
              <a:rPr lang="pt-PT" dirty="0" err="1">
                <a:solidFill>
                  <a:srgbClr val="00B050"/>
                </a:solidFill>
                <a:highlight>
                  <a:srgbClr val="FFFF00"/>
                </a:highlight>
              </a:rPr>
              <a:t>from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 ‘./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app-routing.module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’;</a:t>
            </a:r>
          </a:p>
          <a:p>
            <a:endParaRPr lang="pt-P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PT" dirty="0" err="1">
                <a:solidFill>
                  <a:srgbClr val="00B050"/>
                </a:solidFill>
              </a:rPr>
              <a:t>NgModule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rgbClr val="00B050"/>
                </a:solidFill>
              </a:rPr>
              <a:t>imports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[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BrowserModule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AppRoutingModule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],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rgbClr val="00B050"/>
                </a:solidFill>
              </a:rPr>
              <a:t>declarations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[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AppComponent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rgbClr val="00B050"/>
                </a:solidFill>
              </a:rPr>
              <a:t>bootstrap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[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AppComponent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rgbClr val="00B050"/>
                </a:solidFill>
              </a:rPr>
              <a:t>Export</a:t>
            </a:r>
            <a:r>
              <a:rPr lang="pt-PT" dirty="0">
                <a:solidFill>
                  <a:srgbClr val="00B050"/>
                </a:solidFill>
              </a:rPr>
              <a:t> </a:t>
            </a:r>
            <a:r>
              <a:rPr lang="pt-PT" dirty="0" err="1">
                <a:solidFill>
                  <a:srgbClr val="00B050"/>
                </a:solidFill>
              </a:rPr>
              <a:t>class</a:t>
            </a:r>
            <a:r>
              <a:rPr lang="pt-PT" dirty="0">
                <a:solidFill>
                  <a:srgbClr val="00B050"/>
                </a:solidFill>
              </a:rPr>
              <a:t> </a:t>
            </a:r>
            <a:r>
              <a:rPr lang="pt-PT" dirty="0" err="1">
                <a:solidFill>
                  <a:srgbClr val="00B050"/>
                </a:solidFill>
              </a:rPr>
              <a:t>AppModule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{ 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475621" y="5293895"/>
            <a:ext cx="4379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Importing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routing</a:t>
            </a:r>
            <a:r>
              <a:rPr lang="pt-PT" sz="2800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336362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58654" y="184227"/>
            <a:ext cx="29043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ESSENTIAL ROUTING CODE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1" y="2188494"/>
            <a:ext cx="8029575" cy="174307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85011" y="1074821"/>
            <a:ext cx="4892842" cy="673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200" dirty="0"/>
              <a:t>app.component.html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85011" y="5544872"/>
            <a:ext cx="670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b="1" dirty="0" err="1"/>
              <a:t>RouterLink</a:t>
            </a:r>
            <a:r>
              <a:rPr lang="pt-PT" sz="3200" dirty="0"/>
              <a:t> </a:t>
            </a:r>
            <a:r>
              <a:rPr lang="pt-PT" sz="3200" dirty="0" err="1"/>
              <a:t>directive</a:t>
            </a:r>
            <a:r>
              <a:rPr lang="pt-PT" sz="3200" dirty="0"/>
              <a:t> </a:t>
            </a:r>
            <a:r>
              <a:rPr lang="pt-PT" sz="3200" dirty="0" err="1"/>
              <a:t>navigates</a:t>
            </a:r>
            <a:r>
              <a:rPr lang="pt-PT" sz="3200" dirty="0"/>
              <a:t> to a </a:t>
            </a:r>
            <a:r>
              <a:rPr lang="pt-PT" sz="3200" dirty="0" err="1"/>
              <a:t>route</a:t>
            </a:r>
            <a:r>
              <a:rPr lang="pt-PT" sz="3200" dirty="0"/>
              <a:t> </a:t>
            </a:r>
            <a:r>
              <a:rPr lang="pt-PT" sz="3200" dirty="0" err="1"/>
              <a:t>path</a:t>
            </a:r>
            <a:endParaRPr lang="pt-PT" sz="3200" dirty="0"/>
          </a:p>
        </p:txBody>
      </p:sp>
      <p:sp>
        <p:nvSpPr>
          <p:cNvPr id="9" name="Retângulo 8"/>
          <p:cNvSpPr/>
          <p:nvPr/>
        </p:nvSpPr>
        <p:spPr>
          <a:xfrm>
            <a:off x="3400926" y="3060031"/>
            <a:ext cx="1443790" cy="292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9416716" y="2194190"/>
            <a:ext cx="176463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Link </a:t>
            </a:r>
            <a:r>
              <a:rPr lang="pt-PT" dirty="0" err="1"/>
              <a:t>Parameters</a:t>
            </a:r>
            <a:endParaRPr lang="pt-PT" dirty="0"/>
          </a:p>
        </p:txBody>
      </p:sp>
      <p:cxnSp>
        <p:nvCxnSpPr>
          <p:cNvPr id="12" name="Conexão reta unidirecional 11"/>
          <p:cNvCxnSpPr>
            <a:stCxn id="10" idx="1"/>
            <a:endCxn id="9" idx="2"/>
          </p:cNvCxnSpPr>
          <p:nvPr/>
        </p:nvCxnSpPr>
        <p:spPr>
          <a:xfrm flipH="1">
            <a:off x="4122821" y="2378856"/>
            <a:ext cx="5293895" cy="97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3" y="4965921"/>
            <a:ext cx="3543300" cy="285750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6368716" y="4924130"/>
            <a:ext cx="481263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view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going</a:t>
            </a:r>
            <a:r>
              <a:rPr lang="pt-PT" dirty="0"/>
              <a:t> to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placed</a:t>
            </a:r>
            <a:r>
              <a:rPr lang="pt-PT" dirty="0"/>
              <a:t> </a:t>
            </a:r>
            <a:r>
              <a:rPr lang="pt-PT" dirty="0" err="1"/>
              <a:t>here</a:t>
            </a:r>
            <a:r>
              <a:rPr lang="pt-PT" dirty="0"/>
              <a:t>.</a:t>
            </a:r>
          </a:p>
        </p:txBody>
      </p:sp>
      <p:cxnSp>
        <p:nvCxnSpPr>
          <p:cNvPr id="17" name="Conexão reta unidirecional 16"/>
          <p:cNvCxnSpPr>
            <a:stCxn id="16" idx="1"/>
            <a:endCxn id="14" idx="3"/>
          </p:cNvCxnSpPr>
          <p:nvPr/>
        </p:nvCxnSpPr>
        <p:spPr>
          <a:xfrm flipH="1">
            <a:off x="3944353" y="5108796"/>
            <a:ext cx="2424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4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740392" y="1472222"/>
            <a:ext cx="24368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7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9678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303</Words>
  <Application>Microsoft Office PowerPoint</Application>
  <PresentationFormat>Ecrã Panorâmico</PresentationFormat>
  <Paragraphs>100</Paragraphs>
  <Slides>24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João Gomes</dc:creator>
  <cp:lastModifiedBy>João Gomes</cp:lastModifiedBy>
  <cp:revision>27</cp:revision>
  <dcterms:created xsi:type="dcterms:W3CDTF">2017-01-09T14:02:35Z</dcterms:created>
  <dcterms:modified xsi:type="dcterms:W3CDTF">2018-02-22T15:28:34Z</dcterms:modified>
</cp:coreProperties>
</file>