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7" r:id="rId4"/>
    <p:sldId id="269" r:id="rId5"/>
    <p:sldId id="278" r:id="rId6"/>
    <p:sldId id="279" r:id="rId7"/>
    <p:sldId id="280" r:id="rId8"/>
    <p:sldId id="270" r:id="rId9"/>
    <p:sldId id="271" r:id="rId10"/>
    <p:sldId id="281" r:id="rId11"/>
    <p:sldId id="272" r:id="rId12"/>
    <p:sldId id="282" r:id="rId13"/>
    <p:sldId id="273" r:id="rId14"/>
    <p:sldId id="274" r:id="rId15"/>
    <p:sldId id="283" r:id="rId16"/>
    <p:sldId id="284" r:id="rId17"/>
    <p:sldId id="285" r:id="rId18"/>
    <p:sldId id="275" r:id="rId19"/>
    <p:sldId id="286" r:id="rId20"/>
    <p:sldId id="287" r:id="rId21"/>
    <p:sldId id="288" r:id="rId22"/>
    <p:sldId id="289" r:id="rId23"/>
    <p:sldId id="276" r:id="rId24"/>
    <p:sldId id="294" r:id="rId25"/>
    <p:sldId id="290" r:id="rId26"/>
    <p:sldId id="291" r:id="rId27"/>
    <p:sldId id="292" r:id="rId28"/>
    <p:sldId id="293" r:id="rId29"/>
    <p:sldId id="295" r:id="rId3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908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1952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709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731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586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077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638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7146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237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419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922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909B-54DD-41E7-90BB-0848EC0F7925}" type="datetimeFigureOut">
              <a:rPr lang="pt-PT" smtClean="0"/>
              <a:t>22/02/2018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A9901-DA18-4476-9D0E-9C2A8114A660}" type="slidenum">
              <a:rPr lang="pt-PT" smtClean="0"/>
              <a:t>‹nº›</a:t>
            </a:fld>
            <a:endParaRPr lang="pt-PT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91325" y="121919"/>
            <a:ext cx="646875" cy="558981"/>
          </a:xfrm>
          <a:prstGeom prst="rect">
            <a:avLst/>
          </a:prstGeom>
        </p:spPr>
      </p:pic>
      <p:sp>
        <p:nvSpPr>
          <p:cNvPr id="8" name="CaixaDeTexto 7"/>
          <p:cNvSpPr txBox="1"/>
          <p:nvPr userDrawn="1"/>
        </p:nvSpPr>
        <p:spPr>
          <a:xfrm>
            <a:off x="883920" y="216743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ANGULAR 4</a:t>
            </a:r>
          </a:p>
        </p:txBody>
      </p:sp>
    </p:spTree>
    <p:extLst>
      <p:ext uri="{BB962C8B-B14F-4D97-AF65-F5344CB8AC3E}">
        <p14:creationId xmlns:p14="http://schemas.microsoft.com/office/powerpoint/2010/main" val="2602462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651131" y="1784839"/>
            <a:ext cx="2889738" cy="66821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ANGULAR 4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3223" y="2542809"/>
            <a:ext cx="2465554" cy="213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18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1195387"/>
            <a:ext cx="8677275" cy="4467225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10213731" y="284529"/>
            <a:ext cx="1620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LAZY</a:t>
            </a:r>
            <a:r>
              <a:rPr lang="pt-PT" u="sng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LOADING</a:t>
            </a:r>
          </a:p>
        </p:txBody>
      </p:sp>
    </p:spTree>
    <p:extLst>
      <p:ext uri="{BB962C8B-B14F-4D97-AF65-F5344CB8AC3E}">
        <p14:creationId xmlns:p14="http://schemas.microsoft.com/office/powerpoint/2010/main" val="2389402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0213731" y="284529"/>
            <a:ext cx="1620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LAZY LOADING</a:t>
            </a:r>
          </a:p>
        </p:txBody>
      </p:sp>
      <p:cxnSp>
        <p:nvCxnSpPr>
          <p:cNvPr id="6" name="Conexão reta 5"/>
          <p:cNvCxnSpPr/>
          <p:nvPr/>
        </p:nvCxnSpPr>
        <p:spPr>
          <a:xfrm>
            <a:off x="5743074" y="946484"/>
            <a:ext cx="0" cy="5261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2823411" y="930442"/>
            <a:ext cx="2919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 err="1"/>
              <a:t>Eager</a:t>
            </a:r>
            <a:r>
              <a:rPr lang="pt-PT" sz="3600" dirty="0"/>
              <a:t> </a:t>
            </a:r>
            <a:r>
              <a:rPr lang="pt-PT" sz="3600" dirty="0" err="1"/>
              <a:t>Loading</a:t>
            </a:r>
            <a:endParaRPr lang="pt-PT" sz="36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5919537" y="946484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600" dirty="0" err="1"/>
              <a:t>Lazy</a:t>
            </a:r>
            <a:r>
              <a:rPr lang="pt-PT" sz="3600" dirty="0"/>
              <a:t> </a:t>
            </a:r>
            <a:r>
              <a:rPr lang="pt-PT" sz="3600" dirty="0" err="1"/>
              <a:t>Loading</a:t>
            </a:r>
            <a:endParaRPr lang="pt-PT" sz="36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240632" y="2851427"/>
            <a:ext cx="5165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dirty="0" err="1"/>
              <a:t>Loads</a:t>
            </a:r>
            <a:r>
              <a:rPr lang="pt-PT" sz="2000" dirty="0"/>
              <a:t> </a:t>
            </a:r>
            <a:r>
              <a:rPr lang="pt-PT" sz="2000" dirty="0" err="1"/>
              <a:t>at</a:t>
            </a:r>
            <a:r>
              <a:rPr lang="pt-PT" sz="2000" dirty="0"/>
              <a:t> </a:t>
            </a:r>
            <a:r>
              <a:rPr lang="pt-PT" sz="2000" dirty="0" err="1"/>
              <a:t>startup</a:t>
            </a:r>
            <a:endParaRPr lang="pt-PT" sz="2000" dirty="0"/>
          </a:p>
          <a:p>
            <a:pPr algn="r"/>
            <a:r>
              <a:rPr lang="pt-PT" sz="2000" dirty="0"/>
              <a:t>Ideal for modules </a:t>
            </a:r>
            <a:r>
              <a:rPr lang="pt-PT" sz="2000" dirty="0" err="1"/>
              <a:t>users</a:t>
            </a:r>
            <a:r>
              <a:rPr lang="pt-PT" sz="2000" dirty="0"/>
              <a:t> </a:t>
            </a:r>
            <a:r>
              <a:rPr lang="pt-PT" sz="2000" dirty="0" err="1"/>
              <a:t>need</a:t>
            </a:r>
            <a:r>
              <a:rPr lang="pt-PT" sz="2000" dirty="0"/>
              <a:t> </a:t>
            </a:r>
            <a:r>
              <a:rPr lang="pt-PT" sz="2000" dirty="0" err="1"/>
              <a:t>immediately</a:t>
            </a:r>
            <a:endParaRPr lang="pt-PT" sz="20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5919537" y="2851427"/>
            <a:ext cx="51655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 err="1"/>
              <a:t>Loads</a:t>
            </a:r>
            <a:r>
              <a:rPr lang="pt-PT" sz="2000" dirty="0"/>
              <a:t> </a:t>
            </a:r>
            <a:r>
              <a:rPr lang="pt-PT" sz="2000" dirty="0" err="1"/>
              <a:t>on</a:t>
            </a:r>
            <a:r>
              <a:rPr lang="pt-PT" sz="2000" dirty="0"/>
              <a:t> </a:t>
            </a:r>
            <a:r>
              <a:rPr lang="pt-PT" sz="2000" dirty="0" err="1"/>
              <a:t>demand</a:t>
            </a:r>
            <a:endParaRPr lang="pt-PT" sz="2000" dirty="0"/>
          </a:p>
          <a:p>
            <a:r>
              <a:rPr lang="pt-PT" sz="2000" dirty="0"/>
              <a:t>Ideal for modules </a:t>
            </a:r>
            <a:r>
              <a:rPr lang="pt-PT" sz="2000" dirty="0" err="1"/>
              <a:t>not</a:t>
            </a:r>
            <a:r>
              <a:rPr lang="pt-PT" sz="2000" dirty="0"/>
              <a:t> </a:t>
            </a:r>
            <a:r>
              <a:rPr lang="pt-PT" sz="2000" dirty="0" err="1"/>
              <a:t>immediately</a:t>
            </a:r>
            <a:r>
              <a:rPr lang="pt-PT" sz="2000" dirty="0"/>
              <a:t> in </a:t>
            </a:r>
            <a:r>
              <a:rPr lang="pt-PT" sz="2000" dirty="0" err="1"/>
              <a:t>the</a:t>
            </a:r>
            <a:r>
              <a:rPr lang="pt-PT" sz="2000" dirty="0"/>
              <a:t> </a:t>
            </a:r>
            <a:r>
              <a:rPr lang="pt-PT" sz="2000" dirty="0" err="1"/>
              <a:t>workflow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256089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10213731" y="284529"/>
            <a:ext cx="1620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LAZY LOADING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465220" y="954508"/>
            <a:ext cx="8572499" cy="4411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App-routing.module.ts</a:t>
            </a:r>
            <a:endParaRPr lang="pt-PT" dirty="0"/>
          </a:p>
        </p:txBody>
      </p:sp>
      <p:sp>
        <p:nvSpPr>
          <p:cNvPr id="12" name="Retângulo 11"/>
          <p:cNvSpPr/>
          <p:nvPr/>
        </p:nvSpPr>
        <p:spPr>
          <a:xfrm>
            <a:off x="465220" y="1395665"/>
            <a:ext cx="8572499" cy="1283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20" y="1524001"/>
            <a:ext cx="8572499" cy="143827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2679032" y="1973179"/>
            <a:ext cx="6208294" cy="288758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465220" y="3497179"/>
            <a:ext cx="8967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/>
              <a:t>Use </a:t>
            </a:r>
            <a:r>
              <a:rPr lang="pt-PT" sz="2800" b="1" dirty="0" err="1"/>
              <a:t>loadChildren</a:t>
            </a:r>
            <a:endParaRPr lang="pt-PT" sz="2800" b="1" dirty="0"/>
          </a:p>
          <a:p>
            <a:r>
              <a:rPr lang="pt-PT" sz="2800" b="1" dirty="0" err="1"/>
              <a:t>Load</a:t>
            </a:r>
            <a:r>
              <a:rPr lang="pt-PT" sz="2800" b="1" dirty="0"/>
              <a:t> </a:t>
            </a:r>
            <a:r>
              <a:rPr lang="pt-PT" sz="2800" b="1" dirty="0" err="1"/>
              <a:t>the</a:t>
            </a:r>
            <a:r>
              <a:rPr lang="pt-PT" sz="2800" b="1" dirty="0"/>
              <a:t> module </a:t>
            </a:r>
            <a:r>
              <a:rPr lang="pt-PT" sz="2800" b="1" dirty="0" err="1"/>
              <a:t>by</a:t>
            </a:r>
            <a:r>
              <a:rPr lang="pt-PT" sz="2800" b="1" dirty="0"/>
              <a:t> </a:t>
            </a:r>
            <a:r>
              <a:rPr lang="pt-PT" sz="2800" b="1" dirty="0" err="1"/>
              <a:t>path</a:t>
            </a:r>
            <a:r>
              <a:rPr lang="pt-PT" sz="2800" b="1" dirty="0"/>
              <a:t> # </a:t>
            </a:r>
            <a:r>
              <a:rPr lang="pt-PT" sz="2800" b="1" dirty="0" err="1"/>
              <a:t>name</a:t>
            </a:r>
            <a:endParaRPr lang="pt-PT" sz="2800" b="1" dirty="0"/>
          </a:p>
        </p:txBody>
      </p:sp>
    </p:spTree>
    <p:extLst>
      <p:ext uri="{BB962C8B-B14F-4D97-AF65-F5344CB8AC3E}">
        <p14:creationId xmlns:p14="http://schemas.microsoft.com/office/powerpoint/2010/main" val="264999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050823" y="196606"/>
            <a:ext cx="3906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LAZILY LOADING ROUTED MODULES</a:t>
            </a:r>
          </a:p>
        </p:txBody>
      </p:sp>
      <p:sp>
        <p:nvSpPr>
          <p:cNvPr id="4" name="Retângulo 3"/>
          <p:cNvSpPr/>
          <p:nvPr/>
        </p:nvSpPr>
        <p:spPr>
          <a:xfrm>
            <a:off x="9240253" y="2037347"/>
            <a:ext cx="1668379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App</a:t>
            </a:r>
            <a:r>
              <a:rPr lang="pt-PT" dirty="0"/>
              <a:t> Module</a:t>
            </a:r>
          </a:p>
        </p:txBody>
      </p:sp>
      <p:sp>
        <p:nvSpPr>
          <p:cNvPr id="5" name="Retângulo 4"/>
          <p:cNvSpPr/>
          <p:nvPr/>
        </p:nvSpPr>
        <p:spPr>
          <a:xfrm>
            <a:off x="6669505" y="2953781"/>
            <a:ext cx="1668379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Movies</a:t>
            </a:r>
            <a:r>
              <a:rPr lang="pt-PT" dirty="0"/>
              <a:t> Module</a:t>
            </a:r>
          </a:p>
        </p:txBody>
      </p:sp>
      <p:sp>
        <p:nvSpPr>
          <p:cNvPr id="6" name="Retângulo 5"/>
          <p:cNvSpPr/>
          <p:nvPr/>
        </p:nvSpPr>
        <p:spPr>
          <a:xfrm>
            <a:off x="6669505" y="3826042"/>
            <a:ext cx="1668379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Ships</a:t>
            </a:r>
            <a:r>
              <a:rPr lang="pt-PT" dirty="0"/>
              <a:t> Module</a:t>
            </a:r>
          </a:p>
        </p:txBody>
      </p:sp>
      <p:sp>
        <p:nvSpPr>
          <p:cNvPr id="7" name="Retângulo 6"/>
          <p:cNvSpPr/>
          <p:nvPr/>
        </p:nvSpPr>
        <p:spPr>
          <a:xfrm>
            <a:off x="6669504" y="4698303"/>
            <a:ext cx="1668379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Characters</a:t>
            </a:r>
            <a:r>
              <a:rPr lang="pt-PT" dirty="0"/>
              <a:t> Module</a:t>
            </a:r>
          </a:p>
        </p:txBody>
      </p:sp>
      <p:cxnSp>
        <p:nvCxnSpPr>
          <p:cNvPr id="8" name="Conexão reta 7"/>
          <p:cNvCxnSpPr>
            <a:stCxn id="4" idx="2"/>
          </p:cNvCxnSpPr>
          <p:nvPr/>
        </p:nvCxnSpPr>
        <p:spPr>
          <a:xfrm flipH="1">
            <a:off x="10074442" y="2745233"/>
            <a:ext cx="1" cy="3430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ta 8"/>
          <p:cNvCxnSpPr>
            <a:stCxn id="5" idx="3"/>
          </p:cNvCxnSpPr>
          <p:nvPr/>
        </p:nvCxnSpPr>
        <p:spPr>
          <a:xfrm>
            <a:off x="8337884" y="3307724"/>
            <a:ext cx="17365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/>
          <p:cNvCxnSpPr/>
          <p:nvPr/>
        </p:nvCxnSpPr>
        <p:spPr>
          <a:xfrm>
            <a:off x="8337883" y="4158972"/>
            <a:ext cx="17365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ta 10"/>
          <p:cNvCxnSpPr/>
          <p:nvPr/>
        </p:nvCxnSpPr>
        <p:spPr>
          <a:xfrm>
            <a:off x="8355932" y="5064334"/>
            <a:ext cx="17365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625642" y="1171074"/>
            <a:ext cx="1684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/>
              <a:t>Demo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625642" y="2953781"/>
            <a:ext cx="49249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err="1"/>
              <a:t>Turn</a:t>
            </a:r>
            <a:r>
              <a:rPr lang="pt-PT" sz="2800" dirty="0"/>
              <a:t> </a:t>
            </a:r>
            <a:r>
              <a:rPr lang="pt-PT" sz="2800" dirty="0" err="1"/>
              <a:t>our</a:t>
            </a:r>
            <a:r>
              <a:rPr lang="pt-PT" sz="2800" dirty="0"/>
              <a:t> modules </a:t>
            </a:r>
            <a:r>
              <a:rPr lang="pt-PT" sz="2800" dirty="0" err="1"/>
              <a:t>into</a:t>
            </a:r>
            <a:r>
              <a:rPr lang="pt-PT" sz="2800" dirty="0"/>
              <a:t> </a:t>
            </a:r>
            <a:r>
              <a:rPr lang="pt-PT" sz="2800" dirty="0" err="1"/>
              <a:t>lazy</a:t>
            </a:r>
            <a:r>
              <a:rPr lang="pt-PT" sz="2800" dirty="0"/>
              <a:t> </a:t>
            </a:r>
            <a:r>
              <a:rPr lang="pt-PT" sz="2800" dirty="0" err="1"/>
              <a:t>loaded</a:t>
            </a:r>
            <a:r>
              <a:rPr lang="pt-PT" sz="2800" dirty="0"/>
              <a:t> modules</a:t>
            </a:r>
          </a:p>
        </p:txBody>
      </p:sp>
    </p:spTree>
    <p:extLst>
      <p:ext uri="{BB962C8B-B14F-4D97-AF65-F5344CB8AC3E}">
        <p14:creationId xmlns:p14="http://schemas.microsoft.com/office/powerpoint/2010/main" val="1640885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613532" y="231775"/>
            <a:ext cx="3247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DEFINING PRELOAD STRATEGIES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085080" y="2688468"/>
            <a:ext cx="88235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err="1"/>
              <a:t>Preload</a:t>
            </a:r>
            <a:r>
              <a:rPr lang="pt-PT" sz="2400" b="1" dirty="0"/>
              <a:t> </a:t>
            </a:r>
            <a:r>
              <a:rPr lang="pt-PT" sz="2400" b="1" dirty="0" err="1"/>
              <a:t>strategies</a:t>
            </a:r>
            <a:endParaRPr lang="pt-PT" sz="2400" b="1" dirty="0"/>
          </a:p>
          <a:p>
            <a:r>
              <a:rPr lang="pt-PT" dirty="0" err="1"/>
              <a:t>When</a:t>
            </a:r>
            <a:r>
              <a:rPr lang="pt-PT" dirty="0"/>
              <a:t> a </a:t>
            </a: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navigates</a:t>
            </a:r>
            <a:r>
              <a:rPr lang="pt-PT" dirty="0"/>
              <a:t> to a </a:t>
            </a:r>
            <a:r>
              <a:rPr lang="pt-PT" dirty="0" err="1"/>
              <a:t>lazily</a:t>
            </a:r>
            <a:r>
              <a:rPr lang="pt-PT" dirty="0"/>
              <a:t> </a:t>
            </a:r>
            <a:r>
              <a:rPr lang="pt-PT" dirty="0" err="1"/>
              <a:t>loadable</a:t>
            </a:r>
            <a:r>
              <a:rPr lang="pt-PT" dirty="0"/>
              <a:t> module, </a:t>
            </a:r>
            <a:r>
              <a:rPr lang="pt-PT" dirty="0" err="1"/>
              <a:t>the</a:t>
            </a:r>
            <a:r>
              <a:rPr lang="pt-PT" dirty="0"/>
              <a:t> contente </a:t>
            </a:r>
            <a:r>
              <a:rPr lang="pt-PT" dirty="0" err="1"/>
              <a:t>has</a:t>
            </a:r>
            <a:r>
              <a:rPr lang="pt-PT" dirty="0"/>
              <a:t> to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fetched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server, </a:t>
            </a:r>
            <a:r>
              <a:rPr lang="pt-PT" dirty="0" err="1"/>
              <a:t>whicg</a:t>
            </a:r>
            <a:r>
              <a:rPr lang="pt-PT" dirty="0"/>
              <a:t> </a:t>
            </a:r>
            <a:r>
              <a:rPr lang="pt-PT" dirty="0" err="1"/>
              <a:t>may</a:t>
            </a:r>
            <a:r>
              <a:rPr lang="pt-PT" dirty="0"/>
              <a:t> cause a </a:t>
            </a:r>
            <a:r>
              <a:rPr lang="pt-PT" dirty="0" err="1"/>
              <a:t>delay</a:t>
            </a:r>
            <a:r>
              <a:rPr lang="pt-PT" dirty="0"/>
              <a:t>.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 err="1"/>
              <a:t>The</a:t>
            </a:r>
            <a:r>
              <a:rPr lang="pt-PT" dirty="0"/>
              <a:t> router can </a:t>
            </a:r>
            <a:r>
              <a:rPr lang="pt-PT" dirty="0" err="1"/>
              <a:t>preload</a:t>
            </a:r>
            <a:r>
              <a:rPr lang="pt-PT" dirty="0"/>
              <a:t> </a:t>
            </a:r>
            <a:r>
              <a:rPr lang="pt-PT" dirty="0" err="1"/>
              <a:t>lazily</a:t>
            </a:r>
            <a:r>
              <a:rPr lang="pt-PT" dirty="0"/>
              <a:t> </a:t>
            </a:r>
            <a:r>
              <a:rPr lang="pt-PT" dirty="0" err="1"/>
              <a:t>loadable</a:t>
            </a:r>
            <a:r>
              <a:rPr lang="pt-PT" dirty="0"/>
              <a:t> modules in </a:t>
            </a:r>
            <a:r>
              <a:rPr lang="pt-PT" dirty="0" err="1"/>
              <a:t>the</a:t>
            </a:r>
            <a:r>
              <a:rPr lang="pt-PT" dirty="0"/>
              <a:t> background.</a:t>
            </a:r>
          </a:p>
        </p:txBody>
      </p:sp>
    </p:spTree>
    <p:extLst>
      <p:ext uri="{BB962C8B-B14F-4D97-AF65-F5344CB8AC3E}">
        <p14:creationId xmlns:p14="http://schemas.microsoft.com/office/powerpoint/2010/main" val="73605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613532" y="231775"/>
            <a:ext cx="3247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DEFINING PRELOAD STRATEGIES</a:t>
            </a:r>
          </a:p>
        </p:txBody>
      </p:sp>
      <p:sp>
        <p:nvSpPr>
          <p:cNvPr id="5" name="Retângulo 4"/>
          <p:cNvSpPr/>
          <p:nvPr/>
        </p:nvSpPr>
        <p:spPr>
          <a:xfrm>
            <a:off x="465220" y="954508"/>
            <a:ext cx="9010650" cy="4411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App-routing.module.ts</a:t>
            </a:r>
            <a:endParaRPr lang="pt-PT" dirty="0"/>
          </a:p>
        </p:txBody>
      </p:sp>
      <p:sp>
        <p:nvSpPr>
          <p:cNvPr id="6" name="Retângulo 5"/>
          <p:cNvSpPr/>
          <p:nvPr/>
        </p:nvSpPr>
        <p:spPr>
          <a:xfrm>
            <a:off x="465220" y="1395665"/>
            <a:ext cx="9010650" cy="1283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20" y="1524000"/>
            <a:ext cx="9010650" cy="216217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65220" y="3914274"/>
            <a:ext cx="81483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err="1"/>
              <a:t>Preload</a:t>
            </a:r>
            <a:r>
              <a:rPr lang="pt-PT" sz="2800" b="1" dirty="0"/>
              <a:t> </a:t>
            </a:r>
            <a:r>
              <a:rPr lang="pt-PT" sz="2800" b="1" dirty="0" err="1"/>
              <a:t>Strategies</a:t>
            </a:r>
            <a:endParaRPr lang="pt-PT" sz="2800" b="1" dirty="0"/>
          </a:p>
          <a:p>
            <a:endParaRPr lang="pt-PT" sz="2800" b="1" dirty="0"/>
          </a:p>
          <a:p>
            <a:r>
              <a:rPr lang="pt-PT" sz="2800" dirty="0" err="1"/>
              <a:t>We</a:t>
            </a:r>
            <a:r>
              <a:rPr lang="pt-PT" sz="2800" dirty="0"/>
              <a:t> can </a:t>
            </a:r>
            <a:r>
              <a:rPr lang="pt-PT" sz="2800" dirty="0" err="1"/>
              <a:t>preload</a:t>
            </a:r>
            <a:r>
              <a:rPr lang="pt-PT" sz="2800" dirty="0"/>
              <a:t> </a:t>
            </a:r>
            <a:r>
              <a:rPr lang="pt-PT" sz="2800" dirty="0" err="1"/>
              <a:t>all</a:t>
            </a:r>
            <a:r>
              <a:rPr lang="pt-PT" sz="2800" dirty="0"/>
              <a:t> </a:t>
            </a:r>
            <a:r>
              <a:rPr lang="pt-PT" sz="2800" dirty="0" err="1"/>
              <a:t>or</a:t>
            </a:r>
            <a:r>
              <a:rPr lang="pt-PT" sz="2800" dirty="0"/>
              <a:t> </a:t>
            </a:r>
            <a:r>
              <a:rPr lang="pt-PT" sz="2800" dirty="0" err="1"/>
              <a:t>none</a:t>
            </a:r>
            <a:r>
              <a:rPr lang="pt-PT" sz="2800" dirty="0"/>
              <a:t>, out </a:t>
            </a:r>
            <a:r>
              <a:rPr lang="pt-PT" sz="2800" dirty="0" err="1"/>
              <a:t>of</a:t>
            </a:r>
            <a:r>
              <a:rPr lang="pt-PT" sz="2800" dirty="0"/>
              <a:t> </a:t>
            </a:r>
            <a:r>
              <a:rPr lang="pt-PT" sz="2800" dirty="0" err="1"/>
              <a:t>the</a:t>
            </a:r>
            <a:r>
              <a:rPr lang="pt-PT" sz="2800" dirty="0"/>
              <a:t> box.</a:t>
            </a:r>
          </a:p>
          <a:p>
            <a:r>
              <a:rPr lang="pt-PT" sz="2800" dirty="0" err="1"/>
              <a:t>Pass</a:t>
            </a:r>
            <a:r>
              <a:rPr lang="pt-PT" sz="2800" dirty="0"/>
              <a:t> </a:t>
            </a:r>
            <a:r>
              <a:rPr lang="pt-PT" sz="2800" dirty="0" err="1"/>
              <a:t>the</a:t>
            </a:r>
            <a:r>
              <a:rPr lang="pt-PT" sz="2800" dirty="0"/>
              <a:t> </a:t>
            </a:r>
            <a:r>
              <a:rPr lang="pt-PT" sz="2800" dirty="0" err="1"/>
              <a:t>strategy</a:t>
            </a:r>
            <a:r>
              <a:rPr lang="pt-PT" sz="2800" dirty="0"/>
              <a:t> to </a:t>
            </a:r>
            <a:r>
              <a:rPr lang="pt-PT" sz="2800" dirty="0" err="1"/>
              <a:t>forRoot</a:t>
            </a:r>
            <a:r>
              <a:rPr lang="pt-PT" sz="2800" dirty="0"/>
              <a:t>.</a:t>
            </a:r>
          </a:p>
          <a:p>
            <a:endParaRPr lang="pt-PT" sz="2800" b="1" dirty="0"/>
          </a:p>
        </p:txBody>
      </p:sp>
      <p:sp>
        <p:nvSpPr>
          <p:cNvPr id="8" name="Retângulo 7"/>
          <p:cNvSpPr/>
          <p:nvPr/>
        </p:nvSpPr>
        <p:spPr>
          <a:xfrm>
            <a:off x="3080084" y="2502568"/>
            <a:ext cx="6395786" cy="391277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26605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613532" y="231775"/>
            <a:ext cx="3247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DEFINING PRELOAD STRATEGIES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2314" y="601107"/>
            <a:ext cx="4235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 err="1"/>
              <a:t>Custom</a:t>
            </a:r>
            <a:r>
              <a:rPr lang="pt-PT" sz="2800" b="1" dirty="0"/>
              <a:t> </a:t>
            </a:r>
            <a:r>
              <a:rPr lang="pt-PT" sz="2800" b="1" dirty="0" err="1"/>
              <a:t>Preload</a:t>
            </a:r>
            <a:r>
              <a:rPr lang="pt-PT" sz="2800" b="1" dirty="0"/>
              <a:t> </a:t>
            </a:r>
            <a:r>
              <a:rPr lang="pt-PT" sz="2800" b="1" dirty="0" err="1"/>
              <a:t>Strategies</a:t>
            </a:r>
            <a:endParaRPr lang="pt-PT" sz="2800"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20" y="1973179"/>
            <a:ext cx="6981825" cy="12573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65220" y="1403687"/>
            <a:ext cx="6981825" cy="4411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Preload-strategy.ts</a:t>
            </a:r>
            <a:endParaRPr lang="pt-PT" dirty="0"/>
          </a:p>
        </p:txBody>
      </p:sp>
      <p:sp>
        <p:nvSpPr>
          <p:cNvPr id="10" name="Retângulo 9"/>
          <p:cNvSpPr/>
          <p:nvPr/>
        </p:nvSpPr>
        <p:spPr>
          <a:xfrm>
            <a:off x="465220" y="1844844"/>
            <a:ext cx="6981825" cy="1283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/>
          <p:cNvSpPr txBox="1"/>
          <p:nvPr/>
        </p:nvSpPr>
        <p:spPr>
          <a:xfrm>
            <a:off x="8373979" y="1973179"/>
            <a:ext cx="3256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Implement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interface</a:t>
            </a:r>
          </a:p>
          <a:p>
            <a:r>
              <a:rPr lang="pt-PT" dirty="0" err="1"/>
              <a:t>PreloadingStrategy</a:t>
            </a:r>
            <a:endParaRPr lang="pt-PT" dirty="0"/>
          </a:p>
        </p:txBody>
      </p:sp>
      <p:sp>
        <p:nvSpPr>
          <p:cNvPr id="13" name="Retângulo 12"/>
          <p:cNvSpPr/>
          <p:nvPr/>
        </p:nvSpPr>
        <p:spPr>
          <a:xfrm>
            <a:off x="465220" y="3310687"/>
            <a:ext cx="6981825" cy="4411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App-routing.module.ts</a:t>
            </a:r>
            <a:endParaRPr lang="pt-PT" dirty="0"/>
          </a:p>
        </p:txBody>
      </p:sp>
      <p:sp>
        <p:nvSpPr>
          <p:cNvPr id="14" name="Retângulo 13"/>
          <p:cNvSpPr/>
          <p:nvPr/>
        </p:nvSpPr>
        <p:spPr>
          <a:xfrm>
            <a:off x="465220" y="3751844"/>
            <a:ext cx="6981825" cy="1283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19" y="3880179"/>
            <a:ext cx="6981825" cy="962025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465220" y="4981066"/>
            <a:ext cx="6981825" cy="4411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App-routing.module.ts</a:t>
            </a:r>
            <a:endParaRPr lang="pt-PT" dirty="0"/>
          </a:p>
        </p:txBody>
      </p:sp>
      <p:sp>
        <p:nvSpPr>
          <p:cNvPr id="17" name="Retângulo 16"/>
          <p:cNvSpPr/>
          <p:nvPr/>
        </p:nvSpPr>
        <p:spPr>
          <a:xfrm>
            <a:off x="465220" y="5422223"/>
            <a:ext cx="6981825" cy="1283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18" y="5550558"/>
            <a:ext cx="6981825" cy="113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00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613532" y="231775"/>
            <a:ext cx="3247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DEFINING PRELOAD STRATEGIES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625642" y="1171074"/>
            <a:ext cx="1684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/>
              <a:t>Demo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625642" y="2117557"/>
            <a:ext cx="356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Add</a:t>
            </a:r>
            <a:r>
              <a:rPr lang="pt-PT" dirty="0"/>
              <a:t> a </a:t>
            </a:r>
            <a:r>
              <a:rPr lang="pt-PT" dirty="0" err="1"/>
              <a:t>Preload</a:t>
            </a:r>
            <a:r>
              <a:rPr lang="pt-PT" dirty="0"/>
              <a:t> </a:t>
            </a:r>
            <a:r>
              <a:rPr lang="pt-PT" dirty="0" err="1"/>
              <a:t>strategy</a:t>
            </a:r>
            <a:r>
              <a:rPr lang="pt-PT" dirty="0"/>
              <a:t> to </a:t>
            </a:r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app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9165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9167448" y="222983"/>
            <a:ext cx="25614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FEATURE MODULE TYPES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225" y="2031979"/>
            <a:ext cx="8864112" cy="306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34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9167448" y="222983"/>
            <a:ext cx="25614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FEATURE MODULE TYPES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r="75777"/>
          <a:stretch/>
        </p:blipFill>
        <p:spPr>
          <a:xfrm>
            <a:off x="1815225" y="2031979"/>
            <a:ext cx="2147175" cy="3065399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4170948" y="2410516"/>
            <a:ext cx="65612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Deliver</a:t>
            </a:r>
            <a:r>
              <a:rPr lang="pt-PT" dirty="0"/>
              <a:t> a </a:t>
            </a: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experience</a:t>
            </a:r>
            <a:r>
              <a:rPr lang="pt-PT" dirty="0"/>
              <a:t> </a:t>
            </a:r>
            <a:r>
              <a:rPr lang="pt-PT" dirty="0" err="1"/>
              <a:t>dedicated</a:t>
            </a:r>
            <a:r>
              <a:rPr lang="pt-PT" dirty="0"/>
              <a:t> to a particular </a:t>
            </a:r>
            <a:r>
              <a:rPr lang="pt-PT" dirty="0" err="1"/>
              <a:t>application</a:t>
            </a:r>
            <a:r>
              <a:rPr lang="pt-PT" dirty="0"/>
              <a:t> </a:t>
            </a:r>
            <a:r>
              <a:rPr lang="pt-PT" dirty="0" err="1"/>
              <a:t>domain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 err="1"/>
              <a:t>Typically</a:t>
            </a:r>
            <a:r>
              <a:rPr lang="pt-PT" dirty="0"/>
              <a:t> </a:t>
            </a:r>
            <a:r>
              <a:rPr lang="pt-PT" dirty="0" err="1"/>
              <a:t>imported</a:t>
            </a:r>
            <a:r>
              <a:rPr lang="pt-PT" dirty="0"/>
              <a:t> </a:t>
            </a:r>
            <a:r>
              <a:rPr lang="pt-PT" dirty="0" err="1"/>
              <a:t>once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root</a:t>
            </a:r>
            <a:r>
              <a:rPr lang="pt-PT" dirty="0"/>
              <a:t> </a:t>
            </a:r>
            <a:r>
              <a:rPr lang="pt-PT" dirty="0" err="1"/>
              <a:t>AppModule</a:t>
            </a:r>
            <a:r>
              <a:rPr lang="pt-PT" dirty="0"/>
              <a:t>, </a:t>
            </a:r>
            <a:r>
              <a:rPr lang="pt-PT" dirty="0" err="1"/>
              <a:t>without</a:t>
            </a:r>
            <a:r>
              <a:rPr lang="pt-PT" dirty="0"/>
              <a:t> </a:t>
            </a:r>
            <a:r>
              <a:rPr lang="pt-PT" dirty="0" err="1"/>
              <a:t>routing</a:t>
            </a:r>
            <a:r>
              <a:rPr lang="pt-PT" dirty="0"/>
              <a:t>.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EX: </a:t>
            </a:r>
            <a:r>
              <a:rPr lang="pt-PT" dirty="0" err="1"/>
              <a:t>MenuModule</a:t>
            </a:r>
            <a:r>
              <a:rPr lang="pt-PT" dirty="0"/>
              <a:t>, </a:t>
            </a:r>
            <a:r>
              <a:rPr lang="pt-PT" dirty="0" err="1"/>
              <a:t>HeaderModule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6851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4790255" y="1445951"/>
            <a:ext cx="2675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2800" dirty="0"/>
              <a:t>Angular Modules</a:t>
            </a:r>
          </a:p>
        </p:txBody>
      </p:sp>
      <p:sp>
        <p:nvSpPr>
          <p:cNvPr id="3" name="Retângulo 2"/>
          <p:cNvSpPr/>
          <p:nvPr/>
        </p:nvSpPr>
        <p:spPr>
          <a:xfrm>
            <a:off x="1834662" y="2280383"/>
            <a:ext cx="39067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Types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Feature</a:t>
            </a:r>
            <a:r>
              <a:rPr lang="pt-PT" dirty="0"/>
              <a:t>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Eager</a:t>
            </a:r>
            <a:r>
              <a:rPr lang="pt-PT" dirty="0"/>
              <a:t> </a:t>
            </a:r>
            <a:r>
              <a:rPr lang="pt-PT" dirty="0" err="1"/>
              <a:t>Loading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Eagerly</a:t>
            </a:r>
            <a:r>
              <a:rPr lang="pt-PT" dirty="0"/>
              <a:t> </a:t>
            </a:r>
            <a:r>
              <a:rPr lang="pt-PT" dirty="0" err="1"/>
              <a:t>Loading</a:t>
            </a:r>
            <a:r>
              <a:rPr lang="pt-PT" dirty="0"/>
              <a:t> </a:t>
            </a:r>
            <a:r>
              <a:rPr lang="pt-PT" dirty="0" err="1"/>
              <a:t>Routed</a:t>
            </a:r>
            <a:r>
              <a:rPr lang="pt-PT" dirty="0"/>
              <a:t>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Lazy</a:t>
            </a:r>
            <a:r>
              <a:rPr lang="pt-PT" dirty="0"/>
              <a:t> </a:t>
            </a:r>
            <a:r>
              <a:rPr lang="pt-PT" dirty="0" err="1"/>
              <a:t>Loading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Lazily</a:t>
            </a:r>
            <a:r>
              <a:rPr lang="pt-PT" dirty="0"/>
              <a:t> </a:t>
            </a:r>
            <a:r>
              <a:rPr lang="pt-PT" dirty="0" err="1"/>
              <a:t>Loading</a:t>
            </a:r>
            <a:r>
              <a:rPr lang="pt-PT" dirty="0"/>
              <a:t> </a:t>
            </a:r>
            <a:r>
              <a:rPr lang="pt-PT" dirty="0" err="1"/>
              <a:t>Routed</a:t>
            </a:r>
            <a:r>
              <a:rPr lang="pt-PT" dirty="0"/>
              <a:t> Modules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Defining</a:t>
            </a:r>
            <a:r>
              <a:rPr lang="pt-PT" dirty="0"/>
              <a:t> </a:t>
            </a:r>
            <a:r>
              <a:rPr lang="pt-PT" dirty="0" err="1"/>
              <a:t>Preload</a:t>
            </a:r>
            <a:r>
              <a:rPr lang="pt-PT" dirty="0"/>
              <a:t> </a:t>
            </a:r>
            <a:r>
              <a:rPr lang="pt-PT" dirty="0" err="1"/>
              <a:t>Strategies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Feature</a:t>
            </a:r>
            <a:r>
              <a:rPr lang="pt-PT" dirty="0"/>
              <a:t> Module </a:t>
            </a:r>
            <a:r>
              <a:rPr lang="pt-PT" dirty="0" err="1"/>
              <a:t>Types</a:t>
            </a:r>
            <a:endParaRPr lang="pt-P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err="1"/>
              <a:t>Identifying</a:t>
            </a:r>
            <a:r>
              <a:rPr lang="pt-PT" dirty="0"/>
              <a:t> </a:t>
            </a:r>
            <a:r>
              <a:rPr lang="pt-PT" dirty="0" err="1"/>
              <a:t>Feature</a:t>
            </a:r>
            <a:r>
              <a:rPr lang="pt-PT" dirty="0"/>
              <a:t> Modules</a:t>
            </a:r>
          </a:p>
        </p:txBody>
      </p:sp>
    </p:spTree>
    <p:extLst>
      <p:ext uri="{BB962C8B-B14F-4D97-AF65-F5344CB8AC3E}">
        <p14:creationId xmlns:p14="http://schemas.microsoft.com/office/powerpoint/2010/main" val="4178073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9167448" y="222983"/>
            <a:ext cx="25614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FEATURE MODULE TYPES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26033" r="50802"/>
          <a:stretch/>
        </p:blipFill>
        <p:spPr>
          <a:xfrm>
            <a:off x="1909010" y="1999894"/>
            <a:ext cx="2053390" cy="306539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170948" y="2410516"/>
            <a:ext cx="65612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Routed</a:t>
            </a:r>
            <a:r>
              <a:rPr lang="pt-PT" dirty="0"/>
              <a:t> </a:t>
            </a:r>
            <a:r>
              <a:rPr lang="pt-PT" dirty="0" err="1"/>
              <a:t>feature</a:t>
            </a:r>
            <a:r>
              <a:rPr lang="pt-PT" dirty="0"/>
              <a:t> modules are </a:t>
            </a:r>
            <a:r>
              <a:rPr lang="pt-PT" dirty="0" err="1"/>
              <a:t>Domain</a:t>
            </a:r>
            <a:r>
              <a:rPr lang="pt-PT" dirty="0"/>
              <a:t> </a:t>
            </a:r>
            <a:r>
              <a:rPr lang="pt-PT" dirty="0" err="1"/>
              <a:t>feature</a:t>
            </a:r>
            <a:r>
              <a:rPr lang="pt-PT" dirty="0"/>
              <a:t> modules </a:t>
            </a:r>
            <a:r>
              <a:rPr lang="pt-PT" dirty="0" err="1"/>
              <a:t>who</a:t>
            </a:r>
            <a:r>
              <a:rPr lang="pt-PT" dirty="0"/>
              <a:t> are </a:t>
            </a:r>
            <a:r>
              <a:rPr lang="pt-PT" dirty="0" err="1"/>
              <a:t>the</a:t>
            </a:r>
            <a:r>
              <a:rPr lang="pt-PT" dirty="0"/>
              <a:t> targets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navigation</a:t>
            </a:r>
            <a:r>
              <a:rPr lang="pt-PT" dirty="0"/>
              <a:t> </a:t>
            </a:r>
            <a:r>
              <a:rPr lang="pt-PT" dirty="0" err="1"/>
              <a:t>routes</a:t>
            </a:r>
            <a:r>
              <a:rPr lang="pt-PT" dirty="0"/>
              <a:t>.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EX: </a:t>
            </a:r>
            <a:r>
              <a:rPr lang="pt-PT" dirty="0" err="1"/>
              <a:t>ShipsModule</a:t>
            </a:r>
            <a:r>
              <a:rPr lang="pt-PT" dirty="0"/>
              <a:t>, </a:t>
            </a:r>
            <a:r>
              <a:rPr lang="pt-PT" dirty="0" err="1"/>
              <a:t>MoviesModule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640270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9167448" y="222983"/>
            <a:ext cx="25614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FEATURE MODULE TYPES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51008" r="26008"/>
          <a:stretch/>
        </p:blipFill>
        <p:spPr>
          <a:xfrm>
            <a:off x="1892968" y="2015936"/>
            <a:ext cx="2037348" cy="306539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170948" y="2410516"/>
            <a:ext cx="65612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Service</a:t>
            </a:r>
            <a:r>
              <a:rPr lang="pt-PT" dirty="0"/>
              <a:t> </a:t>
            </a:r>
            <a:r>
              <a:rPr lang="pt-PT" dirty="0" err="1"/>
              <a:t>feature</a:t>
            </a:r>
            <a:r>
              <a:rPr lang="pt-PT" dirty="0"/>
              <a:t> modules </a:t>
            </a:r>
            <a:r>
              <a:rPr lang="pt-PT" dirty="0" err="1"/>
              <a:t>contain</a:t>
            </a:r>
            <a:r>
              <a:rPr lang="pt-PT" dirty="0"/>
              <a:t> </a:t>
            </a:r>
            <a:r>
              <a:rPr lang="pt-PT" dirty="0" err="1"/>
              <a:t>singleton</a:t>
            </a:r>
            <a:r>
              <a:rPr lang="pt-PT" dirty="0"/>
              <a:t> </a:t>
            </a:r>
            <a:r>
              <a:rPr lang="pt-PT" dirty="0" err="1"/>
              <a:t>services</a:t>
            </a:r>
            <a:r>
              <a:rPr lang="pt-PT" dirty="0"/>
              <a:t> </a:t>
            </a:r>
            <a:r>
              <a:rPr lang="pt-PT" dirty="0" err="1"/>
              <a:t>used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anyone</a:t>
            </a:r>
            <a:r>
              <a:rPr lang="pt-PT" dirty="0"/>
              <a:t> </a:t>
            </a:r>
            <a:r>
              <a:rPr lang="pt-PT" dirty="0" err="1"/>
              <a:t>across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app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 err="1"/>
              <a:t>Generally</a:t>
            </a:r>
            <a:r>
              <a:rPr lang="pt-PT" dirty="0"/>
              <a:t> </a:t>
            </a:r>
            <a:r>
              <a:rPr lang="pt-PT" dirty="0" err="1"/>
              <a:t>all</a:t>
            </a:r>
            <a:r>
              <a:rPr lang="pt-PT" dirty="0"/>
              <a:t> </a:t>
            </a:r>
            <a:r>
              <a:rPr lang="pt-PT" dirty="0" err="1"/>
              <a:t>providers</a:t>
            </a:r>
            <a:r>
              <a:rPr lang="pt-PT" dirty="0"/>
              <a:t>, no </a:t>
            </a:r>
            <a:r>
              <a:rPr lang="pt-PT" dirty="0" err="1"/>
              <a:t>components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import</a:t>
            </a:r>
            <a:r>
              <a:rPr lang="pt-PT" dirty="0"/>
              <a:t> </a:t>
            </a:r>
            <a:r>
              <a:rPr lang="pt-PT" dirty="0" err="1"/>
              <a:t>them</a:t>
            </a:r>
            <a:r>
              <a:rPr lang="pt-PT" dirty="0"/>
              <a:t> </a:t>
            </a:r>
            <a:r>
              <a:rPr lang="pt-PT" dirty="0" err="1"/>
              <a:t>once</a:t>
            </a:r>
            <a:r>
              <a:rPr lang="pt-PT" dirty="0"/>
              <a:t> in </a:t>
            </a:r>
            <a:r>
              <a:rPr lang="pt-PT" dirty="0" err="1"/>
              <a:t>App</a:t>
            </a:r>
            <a:r>
              <a:rPr lang="pt-PT" dirty="0"/>
              <a:t> </a:t>
            </a:r>
            <a:r>
              <a:rPr lang="pt-PT" dirty="0" err="1"/>
              <a:t>Root</a:t>
            </a:r>
            <a:r>
              <a:rPr lang="pt-PT" dirty="0"/>
              <a:t> Module.</a:t>
            </a:r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NOTE: </a:t>
            </a:r>
            <a:r>
              <a:rPr lang="pt-PT" dirty="0" err="1"/>
              <a:t>don’t</a:t>
            </a:r>
            <a:r>
              <a:rPr lang="pt-PT" dirty="0"/>
              <a:t> </a:t>
            </a:r>
            <a:r>
              <a:rPr lang="pt-PT" dirty="0" err="1"/>
              <a:t>import</a:t>
            </a:r>
            <a:r>
              <a:rPr lang="pt-PT" dirty="0"/>
              <a:t> </a:t>
            </a:r>
            <a:r>
              <a:rPr lang="pt-PT" dirty="0" err="1"/>
              <a:t>this</a:t>
            </a:r>
            <a:r>
              <a:rPr lang="pt-PT" dirty="0"/>
              <a:t> module in </a:t>
            </a:r>
            <a:r>
              <a:rPr lang="pt-PT" dirty="0" err="1"/>
              <a:t>any</a:t>
            </a:r>
            <a:r>
              <a:rPr lang="pt-PT" dirty="0"/>
              <a:t> </a:t>
            </a:r>
            <a:r>
              <a:rPr lang="pt-PT" dirty="0" err="1"/>
              <a:t>other</a:t>
            </a:r>
            <a:r>
              <a:rPr lang="pt-PT" dirty="0"/>
              <a:t> module.</a:t>
            </a:r>
          </a:p>
        </p:txBody>
      </p:sp>
    </p:spTree>
    <p:extLst>
      <p:ext uri="{BB962C8B-B14F-4D97-AF65-F5344CB8AC3E}">
        <p14:creationId xmlns:p14="http://schemas.microsoft.com/office/powerpoint/2010/main" val="1818211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9167448" y="222983"/>
            <a:ext cx="25614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FEATURE MODULE TYPES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75802"/>
          <a:stretch/>
        </p:blipFill>
        <p:spPr>
          <a:xfrm>
            <a:off x="1812756" y="1935727"/>
            <a:ext cx="2144937" cy="306539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170948" y="2410516"/>
            <a:ext cx="6561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Shared</a:t>
            </a:r>
            <a:r>
              <a:rPr lang="pt-PT" dirty="0"/>
              <a:t> </a:t>
            </a:r>
            <a:r>
              <a:rPr lang="pt-PT" dirty="0" err="1"/>
              <a:t>feature</a:t>
            </a:r>
            <a:r>
              <a:rPr lang="pt-PT" dirty="0"/>
              <a:t> modules </a:t>
            </a:r>
            <a:r>
              <a:rPr lang="pt-PT" dirty="0" err="1"/>
              <a:t>generally</a:t>
            </a:r>
            <a:r>
              <a:rPr lang="pt-PT" dirty="0"/>
              <a:t> </a:t>
            </a:r>
            <a:r>
              <a:rPr lang="pt-PT" dirty="0" err="1"/>
              <a:t>contain</a:t>
            </a:r>
            <a:r>
              <a:rPr lang="pt-PT" dirty="0"/>
              <a:t> </a:t>
            </a:r>
            <a:r>
              <a:rPr lang="pt-PT" dirty="0" err="1"/>
              <a:t>components</a:t>
            </a:r>
            <a:r>
              <a:rPr lang="pt-PT" dirty="0"/>
              <a:t>, </a:t>
            </a:r>
            <a:r>
              <a:rPr lang="pt-PT" dirty="0" err="1"/>
              <a:t>directives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pipes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import</a:t>
            </a:r>
            <a:r>
              <a:rPr lang="pt-PT" dirty="0"/>
              <a:t> </a:t>
            </a:r>
            <a:r>
              <a:rPr lang="pt-PT" dirty="0" err="1"/>
              <a:t>these</a:t>
            </a:r>
            <a:r>
              <a:rPr lang="pt-PT" dirty="0"/>
              <a:t> in </a:t>
            </a:r>
            <a:r>
              <a:rPr lang="pt-PT" dirty="0" err="1"/>
              <a:t>every</a:t>
            </a:r>
            <a:r>
              <a:rPr lang="pt-PT" dirty="0"/>
              <a:t> module </a:t>
            </a:r>
            <a:r>
              <a:rPr lang="pt-PT" dirty="0" err="1"/>
              <a:t>that</a:t>
            </a:r>
            <a:r>
              <a:rPr lang="pt-PT" dirty="0"/>
              <a:t> uses </a:t>
            </a:r>
            <a:r>
              <a:rPr lang="pt-PT" dirty="0" err="1"/>
              <a:t>them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916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481648" y="240568"/>
            <a:ext cx="33088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IDENTIFYING FEATURE MODULES</a:t>
            </a:r>
          </a:p>
        </p:txBody>
      </p:sp>
      <p:sp>
        <p:nvSpPr>
          <p:cNvPr id="2" name="Retângulo 1"/>
          <p:cNvSpPr/>
          <p:nvPr/>
        </p:nvSpPr>
        <p:spPr>
          <a:xfrm>
            <a:off x="3336758" y="1540042"/>
            <a:ext cx="3529263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App</a:t>
            </a:r>
            <a:r>
              <a:rPr lang="pt-PT" dirty="0"/>
              <a:t> Module</a:t>
            </a:r>
          </a:p>
        </p:txBody>
      </p:sp>
      <p:sp>
        <p:nvSpPr>
          <p:cNvPr id="4" name="Retângulo 3"/>
          <p:cNvSpPr/>
          <p:nvPr/>
        </p:nvSpPr>
        <p:spPr>
          <a:xfrm>
            <a:off x="3745832" y="2398294"/>
            <a:ext cx="3529263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MenuModule</a:t>
            </a:r>
            <a:endParaRPr lang="pt-PT" dirty="0"/>
          </a:p>
        </p:txBody>
      </p:sp>
      <p:sp>
        <p:nvSpPr>
          <p:cNvPr id="5" name="Retângulo 4"/>
          <p:cNvSpPr/>
          <p:nvPr/>
        </p:nvSpPr>
        <p:spPr>
          <a:xfrm>
            <a:off x="3745832" y="2999872"/>
            <a:ext cx="3529263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ServicesModule</a:t>
            </a:r>
            <a:endParaRPr lang="pt-PT" dirty="0"/>
          </a:p>
        </p:txBody>
      </p:sp>
      <p:sp>
        <p:nvSpPr>
          <p:cNvPr id="6" name="Retângulo 5"/>
          <p:cNvSpPr/>
          <p:nvPr/>
        </p:nvSpPr>
        <p:spPr>
          <a:xfrm>
            <a:off x="3745832" y="3601450"/>
            <a:ext cx="3529263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CharactersModule</a:t>
            </a:r>
            <a:endParaRPr lang="pt-PT" dirty="0"/>
          </a:p>
        </p:txBody>
      </p:sp>
      <p:sp>
        <p:nvSpPr>
          <p:cNvPr id="7" name="Retângulo 6"/>
          <p:cNvSpPr/>
          <p:nvPr/>
        </p:nvSpPr>
        <p:spPr>
          <a:xfrm>
            <a:off x="3745832" y="4203028"/>
            <a:ext cx="3529263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ShipsModule</a:t>
            </a:r>
            <a:endParaRPr lang="pt-PT" dirty="0"/>
          </a:p>
        </p:txBody>
      </p:sp>
      <p:sp>
        <p:nvSpPr>
          <p:cNvPr id="8" name="Retângulo 7"/>
          <p:cNvSpPr/>
          <p:nvPr/>
        </p:nvSpPr>
        <p:spPr>
          <a:xfrm>
            <a:off x="3745832" y="4804606"/>
            <a:ext cx="3529263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SharedModule</a:t>
            </a:r>
            <a:endParaRPr lang="pt-PT" dirty="0"/>
          </a:p>
        </p:txBody>
      </p:sp>
      <p:cxnSp>
        <p:nvCxnSpPr>
          <p:cNvPr id="10" name="Conexão reta 9"/>
          <p:cNvCxnSpPr/>
          <p:nvPr/>
        </p:nvCxnSpPr>
        <p:spPr>
          <a:xfrm>
            <a:off x="3465095" y="2053389"/>
            <a:ext cx="0" cy="2406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12"/>
          <p:cNvCxnSpPr>
            <a:endCxn id="4" idx="1"/>
          </p:cNvCxnSpPr>
          <p:nvPr/>
        </p:nvCxnSpPr>
        <p:spPr>
          <a:xfrm>
            <a:off x="3465095" y="2654967"/>
            <a:ext cx="2807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13"/>
          <p:cNvCxnSpPr/>
          <p:nvPr/>
        </p:nvCxnSpPr>
        <p:spPr>
          <a:xfrm>
            <a:off x="3465097" y="3256543"/>
            <a:ext cx="2807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14"/>
          <p:cNvCxnSpPr/>
          <p:nvPr/>
        </p:nvCxnSpPr>
        <p:spPr>
          <a:xfrm>
            <a:off x="3465095" y="3814007"/>
            <a:ext cx="2807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15"/>
          <p:cNvCxnSpPr/>
          <p:nvPr/>
        </p:nvCxnSpPr>
        <p:spPr>
          <a:xfrm>
            <a:off x="3465095" y="4459701"/>
            <a:ext cx="2807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7780421" y="3814009"/>
            <a:ext cx="8021" cy="1451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ta 18"/>
          <p:cNvCxnSpPr/>
          <p:nvPr/>
        </p:nvCxnSpPr>
        <p:spPr>
          <a:xfrm flipV="1">
            <a:off x="7275095" y="3814007"/>
            <a:ext cx="513347" cy="12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20"/>
          <p:cNvCxnSpPr/>
          <p:nvPr/>
        </p:nvCxnSpPr>
        <p:spPr>
          <a:xfrm flipV="1">
            <a:off x="7283117" y="5281861"/>
            <a:ext cx="513347" cy="12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21"/>
          <p:cNvCxnSpPr/>
          <p:nvPr/>
        </p:nvCxnSpPr>
        <p:spPr>
          <a:xfrm flipV="1">
            <a:off x="7275097" y="4455692"/>
            <a:ext cx="513347" cy="12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989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481648" y="240568"/>
            <a:ext cx="33088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IDENTIFYING FEATURE MODULES</a:t>
            </a:r>
          </a:p>
        </p:txBody>
      </p:sp>
      <p:sp>
        <p:nvSpPr>
          <p:cNvPr id="2" name="Retângulo 1"/>
          <p:cNvSpPr/>
          <p:nvPr/>
        </p:nvSpPr>
        <p:spPr>
          <a:xfrm>
            <a:off x="673768" y="1315452"/>
            <a:ext cx="3529263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App</a:t>
            </a:r>
            <a:r>
              <a:rPr lang="pt-PT" dirty="0"/>
              <a:t> Module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82842" y="2173704"/>
            <a:ext cx="3529263" cy="51334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MenuModule</a:t>
            </a:r>
            <a:endParaRPr lang="pt-PT" dirty="0"/>
          </a:p>
        </p:txBody>
      </p:sp>
      <p:sp>
        <p:nvSpPr>
          <p:cNvPr id="5" name="Retângulo 4"/>
          <p:cNvSpPr/>
          <p:nvPr/>
        </p:nvSpPr>
        <p:spPr>
          <a:xfrm>
            <a:off x="1082842" y="2775282"/>
            <a:ext cx="3529263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ServicesModule</a:t>
            </a:r>
            <a:endParaRPr lang="pt-PT" dirty="0"/>
          </a:p>
        </p:txBody>
      </p:sp>
      <p:sp>
        <p:nvSpPr>
          <p:cNvPr id="6" name="Retângulo 5"/>
          <p:cNvSpPr/>
          <p:nvPr/>
        </p:nvSpPr>
        <p:spPr>
          <a:xfrm>
            <a:off x="1082842" y="3376860"/>
            <a:ext cx="3529263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CharactersModule</a:t>
            </a:r>
            <a:endParaRPr lang="pt-PT" dirty="0"/>
          </a:p>
        </p:txBody>
      </p:sp>
      <p:sp>
        <p:nvSpPr>
          <p:cNvPr id="7" name="Retângulo 6"/>
          <p:cNvSpPr/>
          <p:nvPr/>
        </p:nvSpPr>
        <p:spPr>
          <a:xfrm>
            <a:off x="1082842" y="3978438"/>
            <a:ext cx="3529263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ShipsModule</a:t>
            </a:r>
            <a:endParaRPr lang="pt-PT" dirty="0"/>
          </a:p>
        </p:txBody>
      </p:sp>
      <p:sp>
        <p:nvSpPr>
          <p:cNvPr id="8" name="Retângulo 7"/>
          <p:cNvSpPr/>
          <p:nvPr/>
        </p:nvSpPr>
        <p:spPr>
          <a:xfrm>
            <a:off x="1082842" y="4580016"/>
            <a:ext cx="3529263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SharedModule</a:t>
            </a:r>
            <a:endParaRPr lang="pt-PT" dirty="0"/>
          </a:p>
        </p:txBody>
      </p:sp>
      <p:cxnSp>
        <p:nvCxnSpPr>
          <p:cNvPr id="10" name="Conexão reta 9"/>
          <p:cNvCxnSpPr/>
          <p:nvPr/>
        </p:nvCxnSpPr>
        <p:spPr>
          <a:xfrm>
            <a:off x="802105" y="1828799"/>
            <a:ext cx="0" cy="2406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12"/>
          <p:cNvCxnSpPr>
            <a:endCxn id="4" idx="1"/>
          </p:cNvCxnSpPr>
          <p:nvPr/>
        </p:nvCxnSpPr>
        <p:spPr>
          <a:xfrm>
            <a:off x="802105" y="2430377"/>
            <a:ext cx="2807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13"/>
          <p:cNvCxnSpPr/>
          <p:nvPr/>
        </p:nvCxnSpPr>
        <p:spPr>
          <a:xfrm>
            <a:off x="802107" y="3031953"/>
            <a:ext cx="2807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14"/>
          <p:cNvCxnSpPr/>
          <p:nvPr/>
        </p:nvCxnSpPr>
        <p:spPr>
          <a:xfrm>
            <a:off x="802105" y="3589417"/>
            <a:ext cx="2807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15"/>
          <p:cNvCxnSpPr/>
          <p:nvPr/>
        </p:nvCxnSpPr>
        <p:spPr>
          <a:xfrm>
            <a:off x="802105" y="4235111"/>
            <a:ext cx="2807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5117431" y="3589419"/>
            <a:ext cx="8021" cy="1451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ta 18"/>
          <p:cNvCxnSpPr/>
          <p:nvPr/>
        </p:nvCxnSpPr>
        <p:spPr>
          <a:xfrm flipV="1">
            <a:off x="4612105" y="3589417"/>
            <a:ext cx="513347" cy="12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20"/>
          <p:cNvCxnSpPr/>
          <p:nvPr/>
        </p:nvCxnSpPr>
        <p:spPr>
          <a:xfrm flipV="1">
            <a:off x="4620127" y="5057271"/>
            <a:ext cx="513347" cy="12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21"/>
          <p:cNvCxnSpPr/>
          <p:nvPr/>
        </p:nvCxnSpPr>
        <p:spPr>
          <a:xfrm flipV="1">
            <a:off x="4612107" y="4231102"/>
            <a:ext cx="513347" cy="12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7267074" y="1315452"/>
            <a:ext cx="3529263" cy="51334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MenuModule</a:t>
            </a:r>
            <a:endParaRPr lang="pt-PT" dirty="0"/>
          </a:p>
        </p:txBody>
      </p:sp>
      <p:sp>
        <p:nvSpPr>
          <p:cNvPr id="20" name="Retângulo 19"/>
          <p:cNvSpPr/>
          <p:nvPr/>
        </p:nvSpPr>
        <p:spPr>
          <a:xfrm>
            <a:off x="7267074" y="2021004"/>
            <a:ext cx="3529263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MenuComponent</a:t>
            </a:r>
            <a:endParaRPr lang="pt-PT" dirty="0"/>
          </a:p>
        </p:txBody>
      </p:sp>
      <p:sp>
        <p:nvSpPr>
          <p:cNvPr id="23" name="Retângulo 22"/>
          <p:cNvSpPr/>
          <p:nvPr/>
        </p:nvSpPr>
        <p:spPr>
          <a:xfrm>
            <a:off x="7267073" y="2687051"/>
            <a:ext cx="3529263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TreeListComponent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73229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481648" y="240568"/>
            <a:ext cx="33088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IDENTIFYING FEATURE MODULES</a:t>
            </a:r>
          </a:p>
        </p:txBody>
      </p:sp>
      <p:sp>
        <p:nvSpPr>
          <p:cNvPr id="2" name="Retângulo 1"/>
          <p:cNvSpPr/>
          <p:nvPr/>
        </p:nvSpPr>
        <p:spPr>
          <a:xfrm>
            <a:off x="673768" y="1315452"/>
            <a:ext cx="3529263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App</a:t>
            </a:r>
            <a:r>
              <a:rPr lang="pt-PT" dirty="0"/>
              <a:t> Module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82842" y="2173704"/>
            <a:ext cx="3529263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MenuModule</a:t>
            </a:r>
            <a:endParaRPr lang="pt-PT" dirty="0"/>
          </a:p>
        </p:txBody>
      </p:sp>
      <p:sp>
        <p:nvSpPr>
          <p:cNvPr id="5" name="Retângulo 4"/>
          <p:cNvSpPr/>
          <p:nvPr/>
        </p:nvSpPr>
        <p:spPr>
          <a:xfrm>
            <a:off x="1082842" y="2775282"/>
            <a:ext cx="3529263" cy="51334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ServicesModule</a:t>
            </a:r>
            <a:endParaRPr lang="pt-PT" dirty="0"/>
          </a:p>
        </p:txBody>
      </p:sp>
      <p:sp>
        <p:nvSpPr>
          <p:cNvPr id="6" name="Retângulo 5"/>
          <p:cNvSpPr/>
          <p:nvPr/>
        </p:nvSpPr>
        <p:spPr>
          <a:xfrm>
            <a:off x="1082842" y="3376860"/>
            <a:ext cx="3529263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CharactersModule</a:t>
            </a:r>
            <a:endParaRPr lang="pt-PT" dirty="0"/>
          </a:p>
        </p:txBody>
      </p:sp>
      <p:sp>
        <p:nvSpPr>
          <p:cNvPr id="7" name="Retângulo 6"/>
          <p:cNvSpPr/>
          <p:nvPr/>
        </p:nvSpPr>
        <p:spPr>
          <a:xfrm>
            <a:off x="1082842" y="3978438"/>
            <a:ext cx="3529263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ShipsModule</a:t>
            </a:r>
            <a:endParaRPr lang="pt-PT" dirty="0"/>
          </a:p>
        </p:txBody>
      </p:sp>
      <p:sp>
        <p:nvSpPr>
          <p:cNvPr id="8" name="Retângulo 7"/>
          <p:cNvSpPr/>
          <p:nvPr/>
        </p:nvSpPr>
        <p:spPr>
          <a:xfrm>
            <a:off x="1082842" y="4580016"/>
            <a:ext cx="3529263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SharedModule</a:t>
            </a:r>
            <a:endParaRPr lang="pt-PT" dirty="0"/>
          </a:p>
        </p:txBody>
      </p:sp>
      <p:cxnSp>
        <p:nvCxnSpPr>
          <p:cNvPr id="10" name="Conexão reta 9"/>
          <p:cNvCxnSpPr/>
          <p:nvPr/>
        </p:nvCxnSpPr>
        <p:spPr>
          <a:xfrm>
            <a:off x="802105" y="1828799"/>
            <a:ext cx="0" cy="2406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12"/>
          <p:cNvCxnSpPr>
            <a:endCxn id="4" idx="1"/>
          </p:cNvCxnSpPr>
          <p:nvPr/>
        </p:nvCxnSpPr>
        <p:spPr>
          <a:xfrm>
            <a:off x="802105" y="2430377"/>
            <a:ext cx="2807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13"/>
          <p:cNvCxnSpPr/>
          <p:nvPr/>
        </p:nvCxnSpPr>
        <p:spPr>
          <a:xfrm>
            <a:off x="802107" y="3031953"/>
            <a:ext cx="2807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14"/>
          <p:cNvCxnSpPr/>
          <p:nvPr/>
        </p:nvCxnSpPr>
        <p:spPr>
          <a:xfrm>
            <a:off x="802105" y="3589417"/>
            <a:ext cx="2807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15"/>
          <p:cNvCxnSpPr/>
          <p:nvPr/>
        </p:nvCxnSpPr>
        <p:spPr>
          <a:xfrm>
            <a:off x="802105" y="4235111"/>
            <a:ext cx="2807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5117431" y="3589419"/>
            <a:ext cx="8021" cy="1451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ta 18"/>
          <p:cNvCxnSpPr/>
          <p:nvPr/>
        </p:nvCxnSpPr>
        <p:spPr>
          <a:xfrm flipV="1">
            <a:off x="4612105" y="3589417"/>
            <a:ext cx="513347" cy="12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20"/>
          <p:cNvCxnSpPr/>
          <p:nvPr/>
        </p:nvCxnSpPr>
        <p:spPr>
          <a:xfrm flipV="1">
            <a:off x="4620127" y="5057271"/>
            <a:ext cx="513347" cy="12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21"/>
          <p:cNvCxnSpPr/>
          <p:nvPr/>
        </p:nvCxnSpPr>
        <p:spPr>
          <a:xfrm flipV="1">
            <a:off x="4612107" y="4231102"/>
            <a:ext cx="513347" cy="12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7700211" y="1917030"/>
            <a:ext cx="3529263" cy="51334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ServicesModule</a:t>
            </a:r>
            <a:endParaRPr lang="pt-PT" dirty="0"/>
          </a:p>
        </p:txBody>
      </p:sp>
      <p:sp>
        <p:nvSpPr>
          <p:cNvPr id="20" name="Retângulo 19"/>
          <p:cNvSpPr/>
          <p:nvPr/>
        </p:nvSpPr>
        <p:spPr>
          <a:xfrm>
            <a:off x="7700210" y="2514587"/>
            <a:ext cx="3529263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AuthService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37194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481648" y="240568"/>
            <a:ext cx="33088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IDENTIFYING FEATURE MODULES</a:t>
            </a:r>
          </a:p>
        </p:txBody>
      </p:sp>
      <p:sp>
        <p:nvSpPr>
          <p:cNvPr id="2" name="Retângulo 1"/>
          <p:cNvSpPr/>
          <p:nvPr/>
        </p:nvSpPr>
        <p:spPr>
          <a:xfrm>
            <a:off x="673768" y="1315452"/>
            <a:ext cx="3529263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App</a:t>
            </a:r>
            <a:r>
              <a:rPr lang="pt-PT" dirty="0"/>
              <a:t> Module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82842" y="2173704"/>
            <a:ext cx="3529263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MenuModule</a:t>
            </a:r>
            <a:endParaRPr lang="pt-PT" dirty="0"/>
          </a:p>
        </p:txBody>
      </p:sp>
      <p:sp>
        <p:nvSpPr>
          <p:cNvPr id="5" name="Retângulo 4"/>
          <p:cNvSpPr/>
          <p:nvPr/>
        </p:nvSpPr>
        <p:spPr>
          <a:xfrm>
            <a:off x="1082842" y="2775282"/>
            <a:ext cx="3529263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ServicesModule</a:t>
            </a:r>
            <a:endParaRPr lang="pt-PT" dirty="0"/>
          </a:p>
        </p:txBody>
      </p:sp>
      <p:sp>
        <p:nvSpPr>
          <p:cNvPr id="6" name="Retângulo 5"/>
          <p:cNvSpPr/>
          <p:nvPr/>
        </p:nvSpPr>
        <p:spPr>
          <a:xfrm>
            <a:off x="1082842" y="3376860"/>
            <a:ext cx="3529263" cy="51334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CharactersModule</a:t>
            </a:r>
            <a:endParaRPr lang="pt-PT" dirty="0"/>
          </a:p>
        </p:txBody>
      </p:sp>
      <p:sp>
        <p:nvSpPr>
          <p:cNvPr id="7" name="Retângulo 6"/>
          <p:cNvSpPr/>
          <p:nvPr/>
        </p:nvSpPr>
        <p:spPr>
          <a:xfrm>
            <a:off x="1082842" y="3978438"/>
            <a:ext cx="3529263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ShipsModule</a:t>
            </a:r>
            <a:endParaRPr lang="pt-PT" dirty="0"/>
          </a:p>
        </p:txBody>
      </p:sp>
      <p:sp>
        <p:nvSpPr>
          <p:cNvPr id="8" name="Retângulo 7"/>
          <p:cNvSpPr/>
          <p:nvPr/>
        </p:nvSpPr>
        <p:spPr>
          <a:xfrm>
            <a:off x="1082842" y="4580016"/>
            <a:ext cx="3529263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SharedModule</a:t>
            </a:r>
            <a:endParaRPr lang="pt-PT" dirty="0"/>
          </a:p>
        </p:txBody>
      </p:sp>
      <p:cxnSp>
        <p:nvCxnSpPr>
          <p:cNvPr id="10" name="Conexão reta 9"/>
          <p:cNvCxnSpPr/>
          <p:nvPr/>
        </p:nvCxnSpPr>
        <p:spPr>
          <a:xfrm>
            <a:off x="802105" y="1828799"/>
            <a:ext cx="0" cy="2406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12"/>
          <p:cNvCxnSpPr>
            <a:endCxn id="4" idx="1"/>
          </p:cNvCxnSpPr>
          <p:nvPr/>
        </p:nvCxnSpPr>
        <p:spPr>
          <a:xfrm>
            <a:off x="802105" y="2430377"/>
            <a:ext cx="2807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13"/>
          <p:cNvCxnSpPr/>
          <p:nvPr/>
        </p:nvCxnSpPr>
        <p:spPr>
          <a:xfrm>
            <a:off x="802107" y="3031953"/>
            <a:ext cx="2807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14"/>
          <p:cNvCxnSpPr/>
          <p:nvPr/>
        </p:nvCxnSpPr>
        <p:spPr>
          <a:xfrm>
            <a:off x="802105" y="3589417"/>
            <a:ext cx="2807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15"/>
          <p:cNvCxnSpPr/>
          <p:nvPr/>
        </p:nvCxnSpPr>
        <p:spPr>
          <a:xfrm>
            <a:off x="802105" y="4235111"/>
            <a:ext cx="2807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5117431" y="3589419"/>
            <a:ext cx="8021" cy="1451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ta 18"/>
          <p:cNvCxnSpPr/>
          <p:nvPr/>
        </p:nvCxnSpPr>
        <p:spPr>
          <a:xfrm flipV="1">
            <a:off x="4612105" y="3589417"/>
            <a:ext cx="513347" cy="12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20"/>
          <p:cNvCxnSpPr/>
          <p:nvPr/>
        </p:nvCxnSpPr>
        <p:spPr>
          <a:xfrm flipV="1">
            <a:off x="4620127" y="5057271"/>
            <a:ext cx="513347" cy="12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21"/>
          <p:cNvCxnSpPr/>
          <p:nvPr/>
        </p:nvCxnSpPr>
        <p:spPr>
          <a:xfrm flipV="1">
            <a:off x="4612107" y="4231102"/>
            <a:ext cx="513347" cy="12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7748337" y="1917030"/>
            <a:ext cx="3529263" cy="51334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CharactersModule</a:t>
            </a:r>
            <a:endParaRPr lang="pt-PT" dirty="0"/>
          </a:p>
        </p:txBody>
      </p:sp>
      <p:sp>
        <p:nvSpPr>
          <p:cNvPr id="20" name="Retângulo 19"/>
          <p:cNvSpPr/>
          <p:nvPr/>
        </p:nvSpPr>
        <p:spPr>
          <a:xfrm>
            <a:off x="7748337" y="2522613"/>
            <a:ext cx="3529263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Characters-routingModule</a:t>
            </a:r>
            <a:endParaRPr lang="pt-PT" dirty="0"/>
          </a:p>
        </p:txBody>
      </p:sp>
      <p:sp>
        <p:nvSpPr>
          <p:cNvPr id="23" name="Retângulo 22"/>
          <p:cNvSpPr/>
          <p:nvPr/>
        </p:nvSpPr>
        <p:spPr>
          <a:xfrm>
            <a:off x="7748337" y="3128196"/>
            <a:ext cx="3529263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CharactersService</a:t>
            </a:r>
            <a:endParaRPr lang="pt-PT" dirty="0"/>
          </a:p>
        </p:txBody>
      </p:sp>
      <p:sp>
        <p:nvSpPr>
          <p:cNvPr id="24" name="Retângulo 23"/>
          <p:cNvSpPr/>
          <p:nvPr/>
        </p:nvSpPr>
        <p:spPr>
          <a:xfrm>
            <a:off x="7748337" y="3721764"/>
            <a:ext cx="3529263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CharactersComponent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93808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481648" y="240568"/>
            <a:ext cx="33088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IDENTIFYING FEATURE MODULES</a:t>
            </a:r>
          </a:p>
        </p:txBody>
      </p:sp>
      <p:sp>
        <p:nvSpPr>
          <p:cNvPr id="2" name="Retângulo 1"/>
          <p:cNvSpPr/>
          <p:nvPr/>
        </p:nvSpPr>
        <p:spPr>
          <a:xfrm>
            <a:off x="673768" y="1315452"/>
            <a:ext cx="3529263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App</a:t>
            </a:r>
            <a:r>
              <a:rPr lang="pt-PT" dirty="0"/>
              <a:t> Module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82842" y="2173704"/>
            <a:ext cx="3529263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MenuModule</a:t>
            </a:r>
            <a:endParaRPr lang="pt-PT" dirty="0"/>
          </a:p>
        </p:txBody>
      </p:sp>
      <p:sp>
        <p:nvSpPr>
          <p:cNvPr id="5" name="Retângulo 4"/>
          <p:cNvSpPr/>
          <p:nvPr/>
        </p:nvSpPr>
        <p:spPr>
          <a:xfrm>
            <a:off x="1082842" y="2775282"/>
            <a:ext cx="3529263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ServicesModule</a:t>
            </a:r>
            <a:endParaRPr lang="pt-PT" dirty="0"/>
          </a:p>
        </p:txBody>
      </p:sp>
      <p:sp>
        <p:nvSpPr>
          <p:cNvPr id="6" name="Retângulo 5"/>
          <p:cNvSpPr/>
          <p:nvPr/>
        </p:nvSpPr>
        <p:spPr>
          <a:xfrm>
            <a:off x="1082842" y="3376860"/>
            <a:ext cx="3529263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CharactersModule</a:t>
            </a:r>
            <a:endParaRPr lang="pt-PT" dirty="0"/>
          </a:p>
        </p:txBody>
      </p:sp>
      <p:sp>
        <p:nvSpPr>
          <p:cNvPr id="7" name="Retângulo 6"/>
          <p:cNvSpPr/>
          <p:nvPr/>
        </p:nvSpPr>
        <p:spPr>
          <a:xfrm>
            <a:off x="1082842" y="3978438"/>
            <a:ext cx="3529263" cy="51334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ShipsModule</a:t>
            </a:r>
            <a:endParaRPr lang="pt-PT" dirty="0"/>
          </a:p>
        </p:txBody>
      </p:sp>
      <p:sp>
        <p:nvSpPr>
          <p:cNvPr id="8" name="Retângulo 7"/>
          <p:cNvSpPr/>
          <p:nvPr/>
        </p:nvSpPr>
        <p:spPr>
          <a:xfrm>
            <a:off x="1082842" y="4580016"/>
            <a:ext cx="3529263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SharedModule</a:t>
            </a:r>
            <a:endParaRPr lang="pt-PT" dirty="0"/>
          </a:p>
        </p:txBody>
      </p:sp>
      <p:cxnSp>
        <p:nvCxnSpPr>
          <p:cNvPr id="10" name="Conexão reta 9"/>
          <p:cNvCxnSpPr/>
          <p:nvPr/>
        </p:nvCxnSpPr>
        <p:spPr>
          <a:xfrm>
            <a:off x="802105" y="1828799"/>
            <a:ext cx="0" cy="2406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12"/>
          <p:cNvCxnSpPr>
            <a:endCxn id="4" idx="1"/>
          </p:cNvCxnSpPr>
          <p:nvPr/>
        </p:nvCxnSpPr>
        <p:spPr>
          <a:xfrm>
            <a:off x="802105" y="2430377"/>
            <a:ext cx="2807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13"/>
          <p:cNvCxnSpPr/>
          <p:nvPr/>
        </p:nvCxnSpPr>
        <p:spPr>
          <a:xfrm>
            <a:off x="802107" y="3031953"/>
            <a:ext cx="2807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14"/>
          <p:cNvCxnSpPr/>
          <p:nvPr/>
        </p:nvCxnSpPr>
        <p:spPr>
          <a:xfrm>
            <a:off x="802105" y="3589417"/>
            <a:ext cx="2807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15"/>
          <p:cNvCxnSpPr/>
          <p:nvPr/>
        </p:nvCxnSpPr>
        <p:spPr>
          <a:xfrm>
            <a:off x="802105" y="4235111"/>
            <a:ext cx="2807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5117431" y="3589419"/>
            <a:ext cx="8021" cy="1451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ta 18"/>
          <p:cNvCxnSpPr/>
          <p:nvPr/>
        </p:nvCxnSpPr>
        <p:spPr>
          <a:xfrm flipV="1">
            <a:off x="4612105" y="3589417"/>
            <a:ext cx="513347" cy="12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20"/>
          <p:cNvCxnSpPr/>
          <p:nvPr/>
        </p:nvCxnSpPr>
        <p:spPr>
          <a:xfrm flipV="1">
            <a:off x="4620127" y="5057271"/>
            <a:ext cx="513347" cy="12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21"/>
          <p:cNvCxnSpPr/>
          <p:nvPr/>
        </p:nvCxnSpPr>
        <p:spPr>
          <a:xfrm flipV="1">
            <a:off x="4612107" y="4231102"/>
            <a:ext cx="513347" cy="12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8066967" y="2060300"/>
            <a:ext cx="3529263" cy="51334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ShipsModule</a:t>
            </a:r>
            <a:endParaRPr lang="pt-PT" dirty="0"/>
          </a:p>
        </p:txBody>
      </p:sp>
      <p:sp>
        <p:nvSpPr>
          <p:cNvPr id="20" name="Retângulo 19"/>
          <p:cNvSpPr/>
          <p:nvPr/>
        </p:nvSpPr>
        <p:spPr>
          <a:xfrm>
            <a:off x="8066967" y="2687051"/>
            <a:ext cx="3529263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Ships-routingModule</a:t>
            </a:r>
            <a:endParaRPr lang="pt-PT" dirty="0"/>
          </a:p>
        </p:txBody>
      </p:sp>
      <p:sp>
        <p:nvSpPr>
          <p:cNvPr id="23" name="Retângulo 22"/>
          <p:cNvSpPr/>
          <p:nvPr/>
        </p:nvSpPr>
        <p:spPr>
          <a:xfrm>
            <a:off x="8066967" y="3292634"/>
            <a:ext cx="3529263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ShipsService</a:t>
            </a:r>
            <a:endParaRPr lang="pt-PT" dirty="0"/>
          </a:p>
        </p:txBody>
      </p:sp>
      <p:sp>
        <p:nvSpPr>
          <p:cNvPr id="24" name="Retângulo 23"/>
          <p:cNvSpPr/>
          <p:nvPr/>
        </p:nvSpPr>
        <p:spPr>
          <a:xfrm>
            <a:off x="8066967" y="3886202"/>
            <a:ext cx="3529263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ShipsComponent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13399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481648" y="240568"/>
            <a:ext cx="33088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IDENTIFYING FEATURE MODULES</a:t>
            </a:r>
          </a:p>
        </p:txBody>
      </p:sp>
      <p:sp>
        <p:nvSpPr>
          <p:cNvPr id="2" name="Retângulo 1"/>
          <p:cNvSpPr/>
          <p:nvPr/>
        </p:nvSpPr>
        <p:spPr>
          <a:xfrm>
            <a:off x="673768" y="1315452"/>
            <a:ext cx="3529263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App</a:t>
            </a:r>
            <a:r>
              <a:rPr lang="pt-PT" dirty="0"/>
              <a:t> Module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82842" y="2173704"/>
            <a:ext cx="3529263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MenuModule</a:t>
            </a:r>
            <a:endParaRPr lang="pt-PT" dirty="0"/>
          </a:p>
        </p:txBody>
      </p:sp>
      <p:sp>
        <p:nvSpPr>
          <p:cNvPr id="5" name="Retângulo 4"/>
          <p:cNvSpPr/>
          <p:nvPr/>
        </p:nvSpPr>
        <p:spPr>
          <a:xfrm>
            <a:off x="1082842" y="2775282"/>
            <a:ext cx="3529263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ServicesModule</a:t>
            </a:r>
            <a:endParaRPr lang="pt-PT" dirty="0"/>
          </a:p>
        </p:txBody>
      </p:sp>
      <p:sp>
        <p:nvSpPr>
          <p:cNvPr id="6" name="Retângulo 5"/>
          <p:cNvSpPr/>
          <p:nvPr/>
        </p:nvSpPr>
        <p:spPr>
          <a:xfrm>
            <a:off x="1082842" y="3376860"/>
            <a:ext cx="3529263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CharactersModule</a:t>
            </a:r>
            <a:endParaRPr lang="pt-PT" dirty="0"/>
          </a:p>
        </p:txBody>
      </p:sp>
      <p:sp>
        <p:nvSpPr>
          <p:cNvPr id="7" name="Retângulo 6"/>
          <p:cNvSpPr/>
          <p:nvPr/>
        </p:nvSpPr>
        <p:spPr>
          <a:xfrm>
            <a:off x="1082842" y="3978438"/>
            <a:ext cx="3529263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ShipsModule</a:t>
            </a:r>
            <a:endParaRPr lang="pt-PT" dirty="0"/>
          </a:p>
        </p:txBody>
      </p:sp>
      <p:sp>
        <p:nvSpPr>
          <p:cNvPr id="8" name="Retângulo 7"/>
          <p:cNvSpPr/>
          <p:nvPr/>
        </p:nvSpPr>
        <p:spPr>
          <a:xfrm>
            <a:off x="1082842" y="4580016"/>
            <a:ext cx="3529263" cy="51334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SharedModule</a:t>
            </a:r>
            <a:endParaRPr lang="pt-PT" dirty="0"/>
          </a:p>
        </p:txBody>
      </p:sp>
      <p:cxnSp>
        <p:nvCxnSpPr>
          <p:cNvPr id="10" name="Conexão reta 9"/>
          <p:cNvCxnSpPr/>
          <p:nvPr/>
        </p:nvCxnSpPr>
        <p:spPr>
          <a:xfrm>
            <a:off x="802105" y="1828799"/>
            <a:ext cx="0" cy="2406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12"/>
          <p:cNvCxnSpPr>
            <a:endCxn id="4" idx="1"/>
          </p:cNvCxnSpPr>
          <p:nvPr/>
        </p:nvCxnSpPr>
        <p:spPr>
          <a:xfrm>
            <a:off x="802105" y="2430377"/>
            <a:ext cx="2807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xão reta 13"/>
          <p:cNvCxnSpPr/>
          <p:nvPr/>
        </p:nvCxnSpPr>
        <p:spPr>
          <a:xfrm>
            <a:off x="802107" y="3031953"/>
            <a:ext cx="2807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xão reta 14"/>
          <p:cNvCxnSpPr/>
          <p:nvPr/>
        </p:nvCxnSpPr>
        <p:spPr>
          <a:xfrm>
            <a:off x="802105" y="3589417"/>
            <a:ext cx="2807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xão reta 15"/>
          <p:cNvCxnSpPr/>
          <p:nvPr/>
        </p:nvCxnSpPr>
        <p:spPr>
          <a:xfrm>
            <a:off x="802105" y="4235111"/>
            <a:ext cx="2807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16"/>
          <p:cNvCxnSpPr/>
          <p:nvPr/>
        </p:nvCxnSpPr>
        <p:spPr>
          <a:xfrm>
            <a:off x="5117431" y="3589419"/>
            <a:ext cx="8021" cy="1451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ta 18"/>
          <p:cNvCxnSpPr/>
          <p:nvPr/>
        </p:nvCxnSpPr>
        <p:spPr>
          <a:xfrm flipV="1">
            <a:off x="4612105" y="3589417"/>
            <a:ext cx="513347" cy="12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xão reta 20"/>
          <p:cNvCxnSpPr/>
          <p:nvPr/>
        </p:nvCxnSpPr>
        <p:spPr>
          <a:xfrm flipV="1">
            <a:off x="4620127" y="5057271"/>
            <a:ext cx="513347" cy="12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21"/>
          <p:cNvCxnSpPr/>
          <p:nvPr/>
        </p:nvCxnSpPr>
        <p:spPr>
          <a:xfrm flipV="1">
            <a:off x="4612107" y="4231102"/>
            <a:ext cx="513347" cy="12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/>
          <p:cNvSpPr/>
          <p:nvPr/>
        </p:nvSpPr>
        <p:spPr>
          <a:xfrm>
            <a:off x="7867270" y="1986859"/>
            <a:ext cx="3529263" cy="51334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SharedModule</a:t>
            </a:r>
            <a:endParaRPr lang="pt-PT" dirty="0"/>
          </a:p>
        </p:txBody>
      </p:sp>
      <p:sp>
        <p:nvSpPr>
          <p:cNvPr id="20" name="Retângulo 19"/>
          <p:cNvSpPr/>
          <p:nvPr/>
        </p:nvSpPr>
        <p:spPr>
          <a:xfrm>
            <a:off x="7867270" y="2602691"/>
            <a:ext cx="3529263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Datagrid</a:t>
            </a:r>
            <a:r>
              <a:rPr lang="pt-PT" dirty="0"/>
              <a:t> </a:t>
            </a:r>
            <a:r>
              <a:rPr lang="pt-PT" dirty="0" err="1"/>
              <a:t>Component</a:t>
            </a:r>
            <a:endParaRPr lang="pt-PT" dirty="0"/>
          </a:p>
        </p:txBody>
      </p:sp>
      <p:sp>
        <p:nvSpPr>
          <p:cNvPr id="23" name="Retângulo 22"/>
          <p:cNvSpPr/>
          <p:nvPr/>
        </p:nvSpPr>
        <p:spPr>
          <a:xfrm>
            <a:off x="7867270" y="3218523"/>
            <a:ext cx="3529263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CustomPipe</a:t>
            </a:r>
            <a:endParaRPr lang="pt-PT" dirty="0"/>
          </a:p>
        </p:txBody>
      </p:sp>
      <p:sp>
        <p:nvSpPr>
          <p:cNvPr id="24" name="Retângulo 23"/>
          <p:cNvSpPr/>
          <p:nvPr/>
        </p:nvSpPr>
        <p:spPr>
          <a:xfrm>
            <a:off x="7867270" y="3824542"/>
            <a:ext cx="3529263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CommonModule</a:t>
            </a:r>
            <a:endParaRPr lang="pt-PT" dirty="0"/>
          </a:p>
        </p:txBody>
      </p:sp>
      <p:sp>
        <p:nvSpPr>
          <p:cNvPr id="25" name="Retângulo 24"/>
          <p:cNvSpPr/>
          <p:nvPr/>
        </p:nvSpPr>
        <p:spPr>
          <a:xfrm>
            <a:off x="7867270" y="4395980"/>
            <a:ext cx="3529263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FormsModule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13536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481648" y="240568"/>
            <a:ext cx="33088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IDENTIFYING FEATURE MODULES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985" y="1630088"/>
            <a:ext cx="10382549" cy="406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51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719039" y="249360"/>
            <a:ext cx="3053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TYPES OF FEATURE MODULES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2566343" y="2897015"/>
            <a:ext cx="64154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Angular Modules</a:t>
            </a:r>
          </a:p>
          <a:p>
            <a:r>
              <a:rPr lang="pt-PT" dirty="0" err="1"/>
              <a:t>Help</a:t>
            </a:r>
            <a:r>
              <a:rPr lang="pt-PT" dirty="0"/>
              <a:t> organize </a:t>
            </a:r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applications</a:t>
            </a:r>
            <a:r>
              <a:rPr lang="pt-PT" dirty="0"/>
              <a:t> </a:t>
            </a:r>
            <a:r>
              <a:rPr lang="pt-PT" dirty="0" err="1"/>
              <a:t>into</a:t>
            </a:r>
            <a:r>
              <a:rPr lang="pt-PT" dirty="0"/>
              <a:t> </a:t>
            </a:r>
            <a:r>
              <a:rPr lang="pt-PT" dirty="0" err="1"/>
              <a:t>cohesive</a:t>
            </a:r>
            <a:r>
              <a:rPr lang="pt-PT" dirty="0"/>
              <a:t> </a:t>
            </a:r>
            <a:r>
              <a:rPr lang="pt-PT" dirty="0" err="1"/>
              <a:t>blocks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functionality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418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719039" y="249360"/>
            <a:ext cx="3053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TYPES OF FEATURE MODULES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815" y="2192400"/>
            <a:ext cx="8864112" cy="306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8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719039" y="249360"/>
            <a:ext cx="3053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TYPES OF FEATURE MODULES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421964" y="2720552"/>
            <a:ext cx="8823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err="1"/>
              <a:t>Eager</a:t>
            </a:r>
            <a:r>
              <a:rPr lang="pt-PT" sz="2400" b="1" dirty="0"/>
              <a:t> </a:t>
            </a:r>
            <a:r>
              <a:rPr lang="pt-PT" sz="2400" b="1" dirty="0" err="1"/>
              <a:t>Loading</a:t>
            </a:r>
          </a:p>
          <a:p>
            <a:r>
              <a:rPr lang="pt-PT" dirty="0" err="1"/>
              <a:t>Loading</a:t>
            </a:r>
            <a:r>
              <a:rPr lang="pt-PT" dirty="0"/>
              <a:t> a </a:t>
            </a:r>
            <a:r>
              <a:rPr lang="pt-PT" dirty="0" err="1"/>
              <a:t>feature</a:t>
            </a:r>
            <a:r>
              <a:rPr lang="pt-PT" dirty="0"/>
              <a:t> module </a:t>
            </a:r>
            <a:r>
              <a:rPr lang="pt-PT" dirty="0" err="1"/>
              <a:t>at</a:t>
            </a:r>
            <a:r>
              <a:rPr lang="pt-PT" dirty="0"/>
              <a:t> </a:t>
            </a:r>
            <a:r>
              <a:rPr lang="pt-PT" dirty="0" err="1"/>
              <a:t>startup</a:t>
            </a:r>
            <a:r>
              <a:rPr lang="pt-PT" dirty="0"/>
              <a:t>,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root</a:t>
            </a:r>
            <a:r>
              <a:rPr lang="pt-PT" dirty="0"/>
              <a:t> module. </a:t>
            </a:r>
            <a:r>
              <a:rPr lang="pt-PT" dirty="0" err="1"/>
              <a:t>Begin</a:t>
            </a:r>
            <a:r>
              <a:rPr lang="pt-PT" dirty="0"/>
              <a:t> </a:t>
            </a:r>
            <a:r>
              <a:rPr lang="pt-PT" dirty="0" err="1"/>
              <a:t>by</a:t>
            </a:r>
            <a:r>
              <a:rPr lang="pt-PT" dirty="0"/>
              <a:t> </a:t>
            </a:r>
            <a:r>
              <a:rPr lang="pt-PT" dirty="0" err="1"/>
              <a:t>creating</a:t>
            </a:r>
            <a:r>
              <a:rPr lang="pt-PT" dirty="0"/>
              <a:t> a </a:t>
            </a:r>
            <a:r>
              <a:rPr lang="pt-PT" dirty="0" err="1"/>
              <a:t>feature</a:t>
            </a:r>
            <a:r>
              <a:rPr lang="pt-PT" dirty="0"/>
              <a:t> module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routing</a:t>
            </a:r>
            <a:r>
              <a:rPr lang="pt-P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0254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719039" y="249360"/>
            <a:ext cx="3053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TYPES OF FEATURE MODULES</a:t>
            </a:r>
          </a:p>
        </p:txBody>
      </p:sp>
      <p:sp>
        <p:nvSpPr>
          <p:cNvPr id="2" name="Retângulo 1"/>
          <p:cNvSpPr/>
          <p:nvPr/>
        </p:nvSpPr>
        <p:spPr>
          <a:xfrm>
            <a:off x="465220" y="954508"/>
            <a:ext cx="5598695" cy="4411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Characters.module.ts</a:t>
            </a:r>
            <a:endParaRPr lang="pt-PT" dirty="0"/>
          </a:p>
        </p:txBody>
      </p:sp>
      <p:sp>
        <p:nvSpPr>
          <p:cNvPr id="6" name="Retângulo 5"/>
          <p:cNvSpPr/>
          <p:nvPr/>
        </p:nvSpPr>
        <p:spPr>
          <a:xfrm>
            <a:off x="6384758" y="954507"/>
            <a:ext cx="5388142" cy="4411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Characters-routing.module.ts</a:t>
            </a:r>
            <a:endParaRPr lang="pt-PT" dirty="0"/>
          </a:p>
        </p:txBody>
      </p:sp>
      <p:sp>
        <p:nvSpPr>
          <p:cNvPr id="4" name="Retângulo 3"/>
          <p:cNvSpPr/>
          <p:nvPr/>
        </p:nvSpPr>
        <p:spPr>
          <a:xfrm>
            <a:off x="465221" y="1395665"/>
            <a:ext cx="5598694" cy="1283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/>
          <p:cNvSpPr/>
          <p:nvPr/>
        </p:nvSpPr>
        <p:spPr>
          <a:xfrm>
            <a:off x="6384758" y="1395665"/>
            <a:ext cx="5388142" cy="1283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aixaDeTexto 7"/>
          <p:cNvSpPr txBox="1"/>
          <p:nvPr/>
        </p:nvSpPr>
        <p:spPr>
          <a:xfrm>
            <a:off x="465221" y="1524001"/>
            <a:ext cx="5598694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rgbClr val="7030A0"/>
                </a:solidFill>
              </a:rPr>
              <a:t>Import</a:t>
            </a:r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 { </a:t>
            </a:r>
            <a:r>
              <a:rPr lang="pt-PT" dirty="0" err="1">
                <a:solidFill>
                  <a:schemeClr val="accent1">
                    <a:lumMod val="50000"/>
                  </a:schemeClr>
                </a:solidFill>
              </a:rPr>
              <a:t>ShipsRouterModule</a:t>
            </a:r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 } </a:t>
            </a:r>
            <a:r>
              <a:rPr lang="pt-PT" dirty="0" err="1">
                <a:solidFill>
                  <a:srgbClr val="7030A0"/>
                </a:solidFill>
              </a:rPr>
              <a:t>from</a:t>
            </a:r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‘./</a:t>
            </a:r>
            <a:r>
              <a:rPr lang="pt-PT" dirty="0" err="1">
                <a:solidFill>
                  <a:schemeClr val="accent2">
                    <a:lumMod val="75000"/>
                  </a:schemeClr>
                </a:solidFill>
              </a:rPr>
              <a:t>ships-routing.module</a:t>
            </a:r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’;</a:t>
            </a:r>
          </a:p>
          <a:p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@</a:t>
            </a:r>
            <a:r>
              <a:rPr lang="pt-PT" dirty="0" err="1">
                <a:solidFill>
                  <a:schemeClr val="accent1">
                    <a:lumMod val="50000"/>
                  </a:schemeClr>
                </a:solidFill>
              </a:rPr>
              <a:t>NgModule</a:t>
            </a:r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({</a:t>
            </a:r>
          </a:p>
          <a:p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pt-PT" dirty="0" err="1">
                <a:solidFill>
                  <a:schemeClr val="accent1">
                    <a:lumMod val="50000"/>
                  </a:schemeClr>
                </a:solidFill>
              </a:rPr>
              <a:t>import</a:t>
            </a:r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: [</a:t>
            </a:r>
          </a:p>
          <a:p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		</a:t>
            </a:r>
            <a:r>
              <a:rPr lang="pt-PT" dirty="0" err="1">
                <a:solidFill>
                  <a:schemeClr val="accent1">
                    <a:lumMod val="50000"/>
                  </a:schemeClr>
                </a:solidFill>
              </a:rPr>
              <a:t>CommonModule</a:t>
            </a:r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,</a:t>
            </a:r>
          </a:p>
          <a:p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		</a:t>
            </a:r>
            <a:r>
              <a:rPr lang="pt-PT" dirty="0" err="1">
                <a:solidFill>
                  <a:schemeClr val="accent1">
                    <a:lumMod val="50000"/>
                  </a:schemeClr>
                </a:solidFill>
              </a:rPr>
              <a:t>FormsModule</a:t>
            </a:r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,</a:t>
            </a:r>
          </a:p>
          <a:p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		</a:t>
            </a:r>
            <a:r>
              <a:rPr lang="pt-PT" dirty="0" err="1">
                <a:solidFill>
                  <a:schemeClr val="accent1">
                    <a:lumMod val="50000"/>
                  </a:schemeClr>
                </a:solidFill>
              </a:rPr>
              <a:t>ShipsRouterModule</a:t>
            </a:r>
            <a:endParaRPr lang="pt-PT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	],</a:t>
            </a:r>
          </a:p>
          <a:p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pt-PT" dirty="0" err="1">
                <a:solidFill>
                  <a:schemeClr val="accent1">
                    <a:lumMod val="50000"/>
                  </a:schemeClr>
                </a:solidFill>
              </a:rPr>
              <a:t>providers</a:t>
            </a:r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: [</a:t>
            </a:r>
            <a:r>
              <a:rPr lang="pt-PT" dirty="0" err="1">
                <a:solidFill>
                  <a:schemeClr val="accent1">
                    <a:lumMod val="50000"/>
                  </a:schemeClr>
                </a:solidFill>
              </a:rPr>
              <a:t>ShipsService</a:t>
            </a:r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]</a:t>
            </a:r>
          </a:p>
          <a:p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})</a:t>
            </a:r>
          </a:p>
          <a:p>
            <a:r>
              <a:rPr lang="pt-PT" dirty="0" err="1">
                <a:solidFill>
                  <a:srgbClr val="7030A0"/>
                </a:solidFill>
              </a:rPr>
              <a:t>Export</a:t>
            </a:r>
            <a:r>
              <a:rPr lang="pt-PT" dirty="0">
                <a:solidFill>
                  <a:srgbClr val="7030A0"/>
                </a:solidFill>
              </a:rPr>
              <a:t> </a:t>
            </a:r>
            <a:r>
              <a:rPr lang="pt-PT" dirty="0" err="1">
                <a:solidFill>
                  <a:srgbClr val="7030A0"/>
                </a:solidFill>
              </a:rPr>
              <a:t>class</a:t>
            </a:r>
            <a:r>
              <a:rPr lang="pt-PT" dirty="0">
                <a:solidFill>
                  <a:srgbClr val="7030A0"/>
                </a:solidFill>
              </a:rPr>
              <a:t> </a:t>
            </a:r>
            <a:r>
              <a:rPr lang="pt-PT" u="sng" dirty="0" err="1">
                <a:solidFill>
                  <a:schemeClr val="accent6">
                    <a:lumMod val="50000"/>
                  </a:schemeClr>
                </a:solidFill>
              </a:rPr>
              <a:t>ShipsModule</a:t>
            </a:r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 { }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6384758" y="1524001"/>
            <a:ext cx="5388142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dirty="0" err="1">
                <a:solidFill>
                  <a:srgbClr val="7030A0"/>
                </a:solidFill>
              </a:rPr>
              <a:t>Const</a:t>
            </a:r>
            <a:r>
              <a:rPr lang="pt-PT" dirty="0">
                <a:solidFill>
                  <a:srgbClr val="7030A0"/>
                </a:solidFill>
              </a:rPr>
              <a:t> </a:t>
            </a:r>
            <a:r>
              <a:rPr lang="pt-PT" dirty="0" err="1">
                <a:solidFill>
                  <a:srgbClr val="7030A0"/>
                </a:solidFill>
              </a:rPr>
              <a:t>routes</a:t>
            </a:r>
            <a:r>
              <a:rPr lang="pt-PT" dirty="0">
                <a:solidFill>
                  <a:srgbClr val="7030A0"/>
                </a:solidFill>
              </a:rPr>
              <a:t>: </a:t>
            </a:r>
            <a:r>
              <a:rPr lang="pt-PT" dirty="0" err="1">
                <a:solidFill>
                  <a:srgbClr val="7030A0"/>
                </a:solidFill>
              </a:rPr>
              <a:t>Routes</a:t>
            </a:r>
            <a:r>
              <a:rPr lang="pt-PT" dirty="0">
                <a:solidFill>
                  <a:srgbClr val="7030A0"/>
                </a:solidFill>
              </a:rPr>
              <a:t> = [</a:t>
            </a:r>
          </a:p>
          <a:p>
            <a:r>
              <a:rPr lang="pt-PT" dirty="0">
                <a:solidFill>
                  <a:srgbClr val="7030A0"/>
                </a:solidFill>
              </a:rPr>
              <a:t>{</a:t>
            </a:r>
          </a:p>
          <a:p>
            <a:r>
              <a:rPr lang="pt-PT" dirty="0">
                <a:solidFill>
                  <a:srgbClr val="7030A0"/>
                </a:solidFill>
              </a:rPr>
              <a:t>	</a:t>
            </a:r>
            <a:r>
              <a:rPr lang="pt-PT" dirty="0" err="1">
                <a:solidFill>
                  <a:srgbClr val="7030A0"/>
                </a:solidFill>
              </a:rPr>
              <a:t>path</a:t>
            </a:r>
            <a:r>
              <a:rPr lang="pt-PT" dirty="0">
                <a:solidFill>
                  <a:srgbClr val="7030A0"/>
                </a:solidFill>
              </a:rPr>
              <a:t>: ‘</a:t>
            </a:r>
            <a:r>
              <a:rPr lang="pt-PT" dirty="0" err="1">
                <a:solidFill>
                  <a:srgbClr val="7030A0"/>
                </a:solidFill>
              </a:rPr>
              <a:t>ships</a:t>
            </a:r>
            <a:r>
              <a:rPr lang="pt-PT" dirty="0">
                <a:solidFill>
                  <a:srgbClr val="7030A0"/>
                </a:solidFill>
              </a:rPr>
              <a:t>’,</a:t>
            </a:r>
          </a:p>
          <a:p>
            <a:r>
              <a:rPr lang="pt-PT" dirty="0">
                <a:solidFill>
                  <a:srgbClr val="7030A0"/>
                </a:solidFill>
              </a:rPr>
              <a:t>	componente: </a:t>
            </a:r>
            <a:r>
              <a:rPr lang="pt-PT" dirty="0" err="1">
                <a:solidFill>
                  <a:srgbClr val="7030A0"/>
                </a:solidFill>
              </a:rPr>
              <a:t>ShipsComponent</a:t>
            </a:r>
            <a:r>
              <a:rPr lang="pt-PT" dirty="0">
                <a:solidFill>
                  <a:srgbClr val="7030A0"/>
                </a:solidFill>
              </a:rPr>
              <a:t>,</a:t>
            </a:r>
          </a:p>
          <a:p>
            <a:r>
              <a:rPr lang="pt-PT" dirty="0">
                <a:solidFill>
                  <a:srgbClr val="7030A0"/>
                </a:solidFill>
              </a:rPr>
              <a:t>	</a:t>
            </a:r>
            <a:r>
              <a:rPr lang="pt-PT" dirty="0" err="1">
                <a:solidFill>
                  <a:srgbClr val="7030A0"/>
                </a:solidFill>
              </a:rPr>
              <a:t>children</a:t>
            </a:r>
            <a:r>
              <a:rPr lang="pt-PT" dirty="0">
                <a:solidFill>
                  <a:srgbClr val="7030A0"/>
                </a:solidFill>
              </a:rPr>
              <a:t>: [</a:t>
            </a:r>
          </a:p>
          <a:p>
            <a:r>
              <a:rPr lang="pt-PT" dirty="0">
                <a:solidFill>
                  <a:srgbClr val="7030A0"/>
                </a:solidFill>
              </a:rPr>
              <a:t>		{ </a:t>
            </a:r>
            <a:r>
              <a:rPr lang="pt-PT" dirty="0" err="1">
                <a:solidFill>
                  <a:srgbClr val="7030A0"/>
                </a:solidFill>
              </a:rPr>
              <a:t>path</a:t>
            </a:r>
            <a:r>
              <a:rPr lang="pt-PT" dirty="0">
                <a:solidFill>
                  <a:srgbClr val="7030A0"/>
                </a:solidFill>
              </a:rPr>
              <a:t>: ‘’, </a:t>
            </a:r>
            <a:r>
              <a:rPr lang="pt-PT" dirty="0" err="1">
                <a:solidFill>
                  <a:srgbClr val="7030A0"/>
                </a:solidFill>
              </a:rPr>
              <a:t>component</a:t>
            </a:r>
            <a:r>
              <a:rPr lang="pt-PT" dirty="0">
                <a:solidFill>
                  <a:srgbClr val="7030A0"/>
                </a:solidFill>
              </a:rPr>
              <a:t>: </a:t>
            </a:r>
            <a:r>
              <a:rPr lang="pt-PT" dirty="0" err="1">
                <a:solidFill>
                  <a:srgbClr val="7030A0"/>
                </a:solidFill>
              </a:rPr>
              <a:t>ShipsList</a:t>
            </a:r>
            <a:r>
              <a:rPr lang="pt-PT" dirty="0">
                <a:solidFill>
                  <a:srgbClr val="7030A0"/>
                </a:solidFill>
              </a:rPr>
              <a:t> },</a:t>
            </a:r>
          </a:p>
          <a:p>
            <a:r>
              <a:rPr lang="pt-PT" dirty="0">
                <a:solidFill>
                  <a:srgbClr val="7030A0"/>
                </a:solidFill>
              </a:rPr>
              <a:t>		{ </a:t>
            </a:r>
            <a:r>
              <a:rPr lang="pt-PT" dirty="0" err="1">
                <a:solidFill>
                  <a:srgbClr val="7030A0"/>
                </a:solidFill>
              </a:rPr>
              <a:t>path</a:t>
            </a:r>
            <a:r>
              <a:rPr lang="pt-PT" dirty="0">
                <a:solidFill>
                  <a:srgbClr val="7030A0"/>
                </a:solidFill>
              </a:rPr>
              <a:t>: ‘:id’, componente: </a:t>
            </a:r>
            <a:r>
              <a:rPr lang="pt-PT" dirty="0" err="1">
                <a:solidFill>
                  <a:srgbClr val="7030A0"/>
                </a:solidFill>
              </a:rPr>
              <a:t>ship</a:t>
            </a:r>
            <a:r>
              <a:rPr lang="pt-PT" dirty="0">
                <a:solidFill>
                  <a:srgbClr val="7030A0"/>
                </a:solidFill>
              </a:rPr>
              <a:t> }</a:t>
            </a:r>
          </a:p>
          <a:p>
            <a:r>
              <a:rPr lang="pt-PT" dirty="0">
                <a:solidFill>
                  <a:srgbClr val="7030A0"/>
                </a:solidFill>
              </a:rPr>
              <a:t>	]</a:t>
            </a:r>
          </a:p>
          <a:p>
            <a:r>
              <a:rPr lang="pt-PT" dirty="0">
                <a:solidFill>
                  <a:srgbClr val="7030A0"/>
                </a:solidFill>
              </a:rPr>
              <a:t>}</a:t>
            </a:r>
          </a:p>
          <a:p>
            <a:r>
              <a:rPr lang="pt-PT" dirty="0">
                <a:solidFill>
                  <a:srgbClr val="7030A0"/>
                </a:solidFill>
              </a:rPr>
              <a:t>];</a:t>
            </a:r>
          </a:p>
          <a:p>
            <a:endParaRPr lang="pt-PT" dirty="0">
              <a:solidFill>
                <a:srgbClr val="7030A0"/>
              </a:solidFill>
            </a:endParaRPr>
          </a:p>
          <a:p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@</a:t>
            </a:r>
            <a:r>
              <a:rPr lang="pt-PT" dirty="0" err="1">
                <a:solidFill>
                  <a:schemeClr val="accent1">
                    <a:lumMod val="50000"/>
                  </a:schemeClr>
                </a:solidFill>
              </a:rPr>
              <a:t>NgModule</a:t>
            </a:r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({</a:t>
            </a:r>
          </a:p>
          <a:p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pt-PT" dirty="0" err="1">
                <a:solidFill>
                  <a:schemeClr val="accent1">
                    <a:lumMod val="50000"/>
                  </a:schemeClr>
                </a:solidFill>
              </a:rPr>
              <a:t>imports</a:t>
            </a:r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: [</a:t>
            </a:r>
            <a:r>
              <a:rPr lang="pt-PT" dirty="0" err="1">
                <a:solidFill>
                  <a:schemeClr val="accent1">
                    <a:lumMod val="50000"/>
                  </a:schemeClr>
                </a:solidFill>
              </a:rPr>
              <a:t>routerModule.forChild</a:t>
            </a:r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pt-PT" dirty="0" err="1">
                <a:solidFill>
                  <a:schemeClr val="accent1">
                    <a:lumMod val="50000"/>
                  </a:schemeClr>
                </a:solidFill>
              </a:rPr>
              <a:t>routes</a:t>
            </a:r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)],</a:t>
            </a:r>
          </a:p>
          <a:p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pt-PT" dirty="0" err="1">
                <a:solidFill>
                  <a:schemeClr val="accent1">
                    <a:lumMod val="50000"/>
                  </a:schemeClr>
                </a:solidFill>
              </a:rPr>
              <a:t>exports</a:t>
            </a:r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: [</a:t>
            </a:r>
            <a:r>
              <a:rPr lang="pt-PT" dirty="0" err="1">
                <a:solidFill>
                  <a:schemeClr val="accent1">
                    <a:lumMod val="50000"/>
                  </a:schemeClr>
                </a:solidFill>
              </a:rPr>
              <a:t>RouterModule</a:t>
            </a:r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]</a:t>
            </a:r>
          </a:p>
          <a:p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})</a:t>
            </a:r>
          </a:p>
          <a:p>
            <a:r>
              <a:rPr lang="pt-PT" dirty="0" err="1">
                <a:solidFill>
                  <a:srgbClr val="7030A0"/>
                </a:solidFill>
              </a:rPr>
              <a:t>Export</a:t>
            </a:r>
            <a:r>
              <a:rPr lang="pt-PT" dirty="0">
                <a:solidFill>
                  <a:srgbClr val="7030A0"/>
                </a:solidFill>
              </a:rPr>
              <a:t> </a:t>
            </a:r>
            <a:r>
              <a:rPr lang="pt-PT" dirty="0" err="1">
                <a:solidFill>
                  <a:srgbClr val="7030A0"/>
                </a:solidFill>
              </a:rPr>
              <a:t>class</a:t>
            </a:r>
            <a:r>
              <a:rPr lang="pt-PT" dirty="0">
                <a:solidFill>
                  <a:srgbClr val="7030A0"/>
                </a:solidFill>
              </a:rPr>
              <a:t> </a:t>
            </a:r>
            <a:r>
              <a:rPr lang="pt-PT" u="sng" dirty="0" err="1">
                <a:solidFill>
                  <a:schemeClr val="accent6">
                    <a:lumMod val="50000"/>
                  </a:schemeClr>
                </a:solidFill>
              </a:rPr>
              <a:t>ShipsrouterModule</a:t>
            </a:r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 { }</a:t>
            </a:r>
          </a:p>
        </p:txBody>
      </p:sp>
    </p:spTree>
    <p:extLst>
      <p:ext uri="{BB962C8B-B14F-4D97-AF65-F5344CB8AC3E}">
        <p14:creationId xmlns:p14="http://schemas.microsoft.com/office/powerpoint/2010/main" val="625418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8719039" y="249360"/>
            <a:ext cx="30538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TYPES OF FEATURE MODULES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65220" y="954508"/>
            <a:ext cx="5598695" cy="4411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app.module.ts</a:t>
            </a:r>
            <a:endParaRPr lang="pt-PT" dirty="0"/>
          </a:p>
        </p:txBody>
      </p:sp>
      <p:sp>
        <p:nvSpPr>
          <p:cNvPr id="11" name="Retângulo 10"/>
          <p:cNvSpPr/>
          <p:nvPr/>
        </p:nvSpPr>
        <p:spPr>
          <a:xfrm>
            <a:off x="465221" y="1395665"/>
            <a:ext cx="5598694" cy="1283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/>
          <p:cNvSpPr txBox="1"/>
          <p:nvPr/>
        </p:nvSpPr>
        <p:spPr>
          <a:xfrm>
            <a:off x="465221" y="1524001"/>
            <a:ext cx="5598694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@</a:t>
            </a:r>
            <a:r>
              <a:rPr lang="pt-PT" dirty="0" err="1">
                <a:solidFill>
                  <a:schemeClr val="accent1">
                    <a:lumMod val="50000"/>
                  </a:schemeClr>
                </a:solidFill>
              </a:rPr>
              <a:t>NgModule</a:t>
            </a:r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({</a:t>
            </a:r>
          </a:p>
          <a:p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pt-PT" dirty="0" err="1">
                <a:solidFill>
                  <a:schemeClr val="accent1">
                    <a:lumMod val="50000"/>
                  </a:schemeClr>
                </a:solidFill>
              </a:rPr>
              <a:t>import</a:t>
            </a:r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: [</a:t>
            </a:r>
          </a:p>
          <a:p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		</a:t>
            </a:r>
            <a:r>
              <a:rPr lang="pt-PT" dirty="0" err="1">
                <a:solidFill>
                  <a:schemeClr val="accent1">
                    <a:lumMod val="50000"/>
                  </a:schemeClr>
                </a:solidFill>
              </a:rPr>
              <a:t>BrowserModule</a:t>
            </a:r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,</a:t>
            </a:r>
          </a:p>
          <a:p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		</a:t>
            </a:r>
            <a:r>
              <a:rPr lang="pt-PT" dirty="0" err="1">
                <a:solidFill>
                  <a:schemeClr val="accent1">
                    <a:lumMod val="50000"/>
                  </a:schemeClr>
                </a:solidFill>
              </a:rPr>
              <a:t>FormsModule</a:t>
            </a:r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,</a:t>
            </a:r>
          </a:p>
          <a:p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		</a:t>
            </a:r>
            <a:r>
              <a:rPr lang="pt-PT" dirty="0" err="1">
                <a:solidFill>
                  <a:schemeClr val="accent1">
                    <a:lumMod val="50000"/>
                  </a:schemeClr>
                </a:solidFill>
              </a:rPr>
              <a:t>HttpModule</a:t>
            </a:r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,</a:t>
            </a:r>
          </a:p>
          <a:p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		</a:t>
            </a:r>
            <a:r>
              <a:rPr lang="pt-PT" dirty="0" err="1">
                <a:solidFill>
                  <a:schemeClr val="accent1">
                    <a:lumMod val="50000"/>
                  </a:schemeClr>
                </a:solidFill>
                <a:highlight>
                  <a:srgbClr val="FFFF00"/>
                </a:highlight>
              </a:rPr>
              <a:t>ShipsModule</a:t>
            </a:r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,</a:t>
            </a:r>
          </a:p>
          <a:p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		</a:t>
            </a:r>
            <a:r>
              <a:rPr lang="pt-PT" dirty="0" err="1">
                <a:solidFill>
                  <a:schemeClr val="accent1">
                    <a:lumMod val="50000"/>
                  </a:schemeClr>
                </a:solidFill>
              </a:rPr>
              <a:t>AppRoutingModule</a:t>
            </a:r>
            <a:endParaRPr lang="pt-PT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	],</a:t>
            </a:r>
          </a:p>
          <a:p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pt-PT" dirty="0" err="1">
                <a:solidFill>
                  <a:schemeClr val="accent1">
                    <a:lumMod val="50000"/>
                  </a:schemeClr>
                </a:solidFill>
              </a:rPr>
              <a:t>declarations</a:t>
            </a:r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: [</a:t>
            </a:r>
            <a:r>
              <a:rPr lang="pt-PT" dirty="0" err="1">
                <a:solidFill>
                  <a:schemeClr val="accent1">
                    <a:lumMod val="50000"/>
                  </a:schemeClr>
                </a:solidFill>
              </a:rPr>
              <a:t>AppComponent</a:t>
            </a:r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]</a:t>
            </a:r>
          </a:p>
          <a:p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pt-PT" dirty="0" err="1">
                <a:solidFill>
                  <a:schemeClr val="accent1">
                    <a:lumMod val="50000"/>
                  </a:schemeClr>
                </a:solidFill>
              </a:rPr>
              <a:t>bootstrap</a:t>
            </a:r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: [</a:t>
            </a:r>
            <a:r>
              <a:rPr lang="pt-PT" dirty="0" err="1">
                <a:solidFill>
                  <a:schemeClr val="accent1">
                    <a:lumMod val="50000"/>
                  </a:schemeClr>
                </a:solidFill>
              </a:rPr>
              <a:t>AppComponent</a:t>
            </a:r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]</a:t>
            </a:r>
          </a:p>
          <a:p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})</a:t>
            </a:r>
          </a:p>
          <a:p>
            <a:r>
              <a:rPr lang="pt-PT" dirty="0" err="1">
                <a:solidFill>
                  <a:srgbClr val="7030A0"/>
                </a:solidFill>
              </a:rPr>
              <a:t>Export</a:t>
            </a:r>
            <a:r>
              <a:rPr lang="pt-PT" dirty="0">
                <a:solidFill>
                  <a:srgbClr val="7030A0"/>
                </a:solidFill>
              </a:rPr>
              <a:t> </a:t>
            </a:r>
            <a:r>
              <a:rPr lang="pt-PT" dirty="0" err="1">
                <a:solidFill>
                  <a:srgbClr val="7030A0"/>
                </a:solidFill>
              </a:rPr>
              <a:t>class</a:t>
            </a:r>
            <a:r>
              <a:rPr lang="pt-PT" dirty="0">
                <a:solidFill>
                  <a:srgbClr val="7030A0"/>
                </a:solidFill>
              </a:rPr>
              <a:t> </a:t>
            </a:r>
            <a:r>
              <a:rPr lang="pt-PT" u="sng" dirty="0" err="1">
                <a:solidFill>
                  <a:schemeClr val="accent6">
                    <a:lumMod val="50000"/>
                  </a:schemeClr>
                </a:solidFill>
              </a:rPr>
              <a:t>AppModule</a:t>
            </a:r>
            <a:r>
              <a:rPr lang="pt-PT" dirty="0">
                <a:solidFill>
                  <a:schemeClr val="accent1">
                    <a:lumMod val="50000"/>
                  </a:schemeClr>
                </a:solidFill>
              </a:rPr>
              <a:t> { 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6849979" y="1395665"/>
            <a:ext cx="4379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get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routes</a:t>
            </a:r>
            <a:r>
              <a:rPr lang="pt-PT" dirty="0"/>
              <a:t> </a:t>
            </a:r>
            <a:r>
              <a:rPr lang="pt-PT" dirty="0" err="1"/>
              <a:t>automaticly</a:t>
            </a:r>
            <a:r>
              <a:rPr lang="pt-PT" dirty="0"/>
              <a:t>.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>
                <a:highlight>
                  <a:srgbClr val="FFFF00"/>
                </a:highlight>
              </a:rPr>
              <a:t>Note: </a:t>
            </a:r>
            <a:r>
              <a:rPr lang="pt-PT" dirty="0" err="1">
                <a:highlight>
                  <a:srgbClr val="FFFF00"/>
                </a:highlight>
              </a:rPr>
              <a:t>Import</a:t>
            </a:r>
            <a:r>
              <a:rPr lang="pt-PT" dirty="0">
                <a:highlight>
                  <a:srgbClr val="FFFF00"/>
                </a:highlight>
              </a:rPr>
              <a:t> </a:t>
            </a:r>
            <a:r>
              <a:rPr lang="pt-PT" dirty="0" err="1">
                <a:highlight>
                  <a:srgbClr val="FFFF00"/>
                </a:highlight>
              </a:rPr>
              <a:t>order</a:t>
            </a:r>
            <a:r>
              <a:rPr lang="pt-PT" dirty="0">
                <a:highlight>
                  <a:srgbClr val="FFFF00"/>
                </a:highlight>
              </a:rPr>
              <a:t> </a:t>
            </a:r>
            <a:r>
              <a:rPr lang="pt-PT" dirty="0" err="1">
                <a:highlight>
                  <a:srgbClr val="FFFF00"/>
                </a:highlight>
              </a:rPr>
              <a:t>is</a:t>
            </a:r>
            <a:r>
              <a:rPr lang="pt-PT" dirty="0">
                <a:highlight>
                  <a:srgbClr val="FFFF00"/>
                </a:highlight>
              </a:rPr>
              <a:t> importante.</a:t>
            </a:r>
          </a:p>
        </p:txBody>
      </p:sp>
    </p:spTree>
    <p:extLst>
      <p:ext uri="{BB962C8B-B14F-4D97-AF65-F5344CB8AC3E}">
        <p14:creationId xmlns:p14="http://schemas.microsoft.com/office/powerpoint/2010/main" val="411256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625642" y="1171074"/>
            <a:ext cx="1684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dirty="0"/>
              <a:t>Demo</a:t>
            </a:r>
          </a:p>
        </p:txBody>
      </p:sp>
      <p:sp>
        <p:nvSpPr>
          <p:cNvPr id="4" name="Retângulo 3"/>
          <p:cNvSpPr/>
          <p:nvPr/>
        </p:nvSpPr>
        <p:spPr>
          <a:xfrm>
            <a:off x="6866021" y="962526"/>
            <a:ext cx="1668379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App</a:t>
            </a:r>
            <a:r>
              <a:rPr lang="pt-PT" dirty="0"/>
              <a:t> Module</a:t>
            </a:r>
          </a:p>
        </p:txBody>
      </p:sp>
      <p:sp>
        <p:nvSpPr>
          <p:cNvPr id="5" name="Retângulo 4"/>
          <p:cNvSpPr/>
          <p:nvPr/>
        </p:nvSpPr>
        <p:spPr>
          <a:xfrm>
            <a:off x="4295273" y="1878960"/>
            <a:ext cx="1668379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Movies</a:t>
            </a:r>
            <a:r>
              <a:rPr lang="pt-PT" dirty="0"/>
              <a:t> Module</a:t>
            </a:r>
          </a:p>
        </p:txBody>
      </p:sp>
      <p:sp>
        <p:nvSpPr>
          <p:cNvPr id="6" name="Retângulo 5"/>
          <p:cNvSpPr/>
          <p:nvPr/>
        </p:nvSpPr>
        <p:spPr>
          <a:xfrm>
            <a:off x="4295273" y="2751221"/>
            <a:ext cx="1668379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Ships</a:t>
            </a:r>
            <a:r>
              <a:rPr lang="pt-PT" dirty="0"/>
              <a:t> Module</a:t>
            </a:r>
          </a:p>
        </p:txBody>
      </p:sp>
      <p:sp>
        <p:nvSpPr>
          <p:cNvPr id="7" name="Retângulo 6"/>
          <p:cNvSpPr/>
          <p:nvPr/>
        </p:nvSpPr>
        <p:spPr>
          <a:xfrm>
            <a:off x="4295272" y="3623482"/>
            <a:ext cx="1668379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/>
              <a:t>Characters</a:t>
            </a:r>
            <a:r>
              <a:rPr lang="pt-PT" dirty="0"/>
              <a:t> Module</a:t>
            </a:r>
          </a:p>
        </p:txBody>
      </p:sp>
      <p:cxnSp>
        <p:nvCxnSpPr>
          <p:cNvPr id="9" name="Conexão reta 8"/>
          <p:cNvCxnSpPr>
            <a:stCxn id="4" idx="2"/>
          </p:cNvCxnSpPr>
          <p:nvPr/>
        </p:nvCxnSpPr>
        <p:spPr>
          <a:xfrm flipH="1">
            <a:off x="7700210" y="1670412"/>
            <a:ext cx="1" cy="3430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xão reta 10"/>
          <p:cNvCxnSpPr>
            <a:stCxn id="5" idx="3"/>
          </p:cNvCxnSpPr>
          <p:nvPr/>
        </p:nvCxnSpPr>
        <p:spPr>
          <a:xfrm>
            <a:off x="5963652" y="2232903"/>
            <a:ext cx="17365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11"/>
          <p:cNvCxnSpPr/>
          <p:nvPr/>
        </p:nvCxnSpPr>
        <p:spPr>
          <a:xfrm>
            <a:off x="5963651" y="3084151"/>
            <a:ext cx="17365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12"/>
          <p:cNvCxnSpPr/>
          <p:nvPr/>
        </p:nvCxnSpPr>
        <p:spPr>
          <a:xfrm>
            <a:off x="5981700" y="3989513"/>
            <a:ext cx="17365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8050824" y="266945"/>
            <a:ext cx="3906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EAGERLY LOADING ROUTED MODULES</a:t>
            </a:r>
          </a:p>
        </p:txBody>
      </p:sp>
    </p:spTree>
    <p:extLst>
      <p:ext uri="{BB962C8B-B14F-4D97-AF65-F5344CB8AC3E}">
        <p14:creationId xmlns:p14="http://schemas.microsoft.com/office/powerpoint/2010/main" val="290504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421964" y="2720552"/>
            <a:ext cx="8823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 err="1"/>
              <a:t>Lazy</a:t>
            </a:r>
            <a:r>
              <a:rPr lang="pt-PT" sz="2400" b="1" dirty="0"/>
              <a:t> </a:t>
            </a:r>
            <a:r>
              <a:rPr lang="pt-PT" sz="2400" b="1" dirty="0" err="1"/>
              <a:t>Loading</a:t>
            </a:r>
            <a:endParaRPr lang="pt-PT" sz="2400" b="1" dirty="0"/>
          </a:p>
          <a:p>
            <a:r>
              <a:rPr lang="pt-PT" dirty="0" err="1"/>
              <a:t>Loading</a:t>
            </a:r>
            <a:r>
              <a:rPr lang="pt-PT" dirty="0"/>
              <a:t> modules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demand</a:t>
            </a:r>
            <a:r>
              <a:rPr lang="pt-PT" dirty="0"/>
              <a:t>, as </a:t>
            </a:r>
            <a:r>
              <a:rPr lang="pt-PT" dirty="0" err="1"/>
              <a:t>needed</a:t>
            </a:r>
            <a:r>
              <a:rPr lang="pt-PT" dirty="0"/>
              <a:t>, </a:t>
            </a:r>
            <a:r>
              <a:rPr lang="pt-PT" dirty="0" err="1"/>
              <a:t>just</a:t>
            </a:r>
            <a:r>
              <a:rPr lang="pt-PT" dirty="0"/>
              <a:t> in time.</a:t>
            </a:r>
          </a:p>
          <a:p>
            <a:r>
              <a:rPr lang="pt-PT" dirty="0" err="1"/>
              <a:t>Lowers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initial</a:t>
            </a:r>
            <a:r>
              <a:rPr lang="pt-PT" dirty="0"/>
              <a:t> </a:t>
            </a:r>
            <a:r>
              <a:rPr lang="pt-PT" dirty="0" err="1"/>
              <a:t>payload</a:t>
            </a:r>
            <a:r>
              <a:rPr lang="pt-PT" dirty="0"/>
              <a:t>, </a:t>
            </a:r>
            <a:r>
              <a:rPr lang="pt-PT" dirty="0" err="1"/>
              <a:t>improvinf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app</a:t>
            </a:r>
            <a:r>
              <a:rPr lang="pt-PT" dirty="0"/>
              <a:t> </a:t>
            </a:r>
            <a:r>
              <a:rPr lang="pt-PT" dirty="0" err="1"/>
              <a:t>startup</a:t>
            </a:r>
            <a:r>
              <a:rPr lang="pt-PT" dirty="0"/>
              <a:t> </a:t>
            </a:r>
            <a:r>
              <a:rPr lang="pt-PT" dirty="0" err="1"/>
              <a:t>experience</a:t>
            </a:r>
            <a:r>
              <a:rPr lang="pt-PT" dirty="0"/>
              <a:t>.</a:t>
            </a:r>
          </a:p>
        </p:txBody>
      </p:sp>
      <p:sp>
        <p:nvSpPr>
          <p:cNvPr id="5" name="Retângulo 4"/>
          <p:cNvSpPr/>
          <p:nvPr/>
        </p:nvSpPr>
        <p:spPr>
          <a:xfrm>
            <a:off x="10213731" y="284529"/>
            <a:ext cx="1620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accent2">
                    <a:lumMod val="75000"/>
                  </a:schemeClr>
                </a:solidFill>
              </a:rPr>
              <a:t>LAZY LOADING</a:t>
            </a:r>
          </a:p>
        </p:txBody>
      </p:sp>
    </p:spTree>
    <p:extLst>
      <p:ext uri="{BB962C8B-B14F-4D97-AF65-F5344CB8AC3E}">
        <p14:creationId xmlns:p14="http://schemas.microsoft.com/office/powerpoint/2010/main" val="22025014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516</Words>
  <Application>Microsoft Office PowerPoint</Application>
  <PresentationFormat>Ecrã Panorâmico</PresentationFormat>
  <Paragraphs>204</Paragraphs>
  <Slides>29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2</dc:title>
  <dc:creator>João Gomes</dc:creator>
  <cp:lastModifiedBy>João Gomes</cp:lastModifiedBy>
  <cp:revision>26</cp:revision>
  <dcterms:created xsi:type="dcterms:W3CDTF">2017-01-09T14:02:35Z</dcterms:created>
  <dcterms:modified xsi:type="dcterms:W3CDTF">2018-02-22T15:29:08Z</dcterms:modified>
</cp:coreProperties>
</file>