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73" r:id="rId5"/>
    <p:sldId id="274" r:id="rId6"/>
    <p:sldId id="275" r:id="rId7"/>
    <p:sldId id="276" r:id="rId8"/>
    <p:sldId id="263" r:id="rId9"/>
    <p:sldId id="277" r:id="rId10"/>
    <p:sldId id="278" r:id="rId11"/>
    <p:sldId id="279" r:id="rId12"/>
    <p:sldId id="280" r:id="rId13"/>
    <p:sldId id="281" r:id="rId14"/>
    <p:sldId id="282" r:id="rId15"/>
    <p:sldId id="286" r:id="rId16"/>
    <p:sldId id="264" r:id="rId17"/>
    <p:sldId id="283" r:id="rId18"/>
    <p:sldId id="284" r:id="rId19"/>
    <p:sldId id="285" r:id="rId20"/>
    <p:sldId id="287" r:id="rId21"/>
    <p:sldId id="266" r:id="rId22"/>
    <p:sldId id="288" r:id="rId23"/>
    <p:sldId id="289" r:id="rId24"/>
    <p:sldId id="290" r:id="rId25"/>
    <p:sldId id="291" r:id="rId26"/>
    <p:sldId id="268" r:id="rId27"/>
    <p:sldId id="292" r:id="rId28"/>
    <p:sldId id="293" r:id="rId29"/>
    <p:sldId id="269" r:id="rId30"/>
    <p:sldId id="270" r:id="rId31"/>
    <p:sldId id="272" r:id="rId32"/>
    <p:sldId id="294" r:id="rId3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81" autoAdjust="0"/>
    <p:restoredTop sz="94660"/>
  </p:normalViewPr>
  <p:slideViewPr>
    <p:cSldViewPr snapToGrid="0">
      <p:cViewPr varScale="1">
        <p:scale>
          <a:sx n="96" d="100"/>
          <a:sy n="96" d="100"/>
        </p:scale>
        <p:origin x="22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908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952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709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731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586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07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638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14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237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419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922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91325" y="121919"/>
            <a:ext cx="646875" cy="558981"/>
          </a:xfrm>
          <a:prstGeom prst="rect">
            <a:avLst/>
          </a:prstGeom>
        </p:spPr>
      </p:pic>
      <p:sp>
        <p:nvSpPr>
          <p:cNvPr id="8" name="CaixaDeTexto 7"/>
          <p:cNvSpPr txBox="1"/>
          <p:nvPr userDrawn="1"/>
        </p:nvSpPr>
        <p:spPr>
          <a:xfrm>
            <a:off x="883920" y="21674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ANGULAR 4</a:t>
            </a:r>
          </a:p>
        </p:txBody>
      </p:sp>
    </p:spTree>
    <p:extLst>
      <p:ext uri="{BB962C8B-B14F-4D97-AF65-F5344CB8AC3E}">
        <p14:creationId xmlns:p14="http://schemas.microsoft.com/office/powerpoint/2010/main" val="260246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51131" y="1784839"/>
            <a:ext cx="2889738" cy="6682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ANGULAR 4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223" y="2542809"/>
            <a:ext cx="2465554" cy="213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18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307306" y="1287379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Angular Modules Organize </a:t>
            </a:r>
            <a:r>
              <a:rPr lang="pt-PT" dirty="0" err="1"/>
              <a:t>Functionality</a:t>
            </a:r>
            <a:endParaRPr lang="pt-PT" dirty="0"/>
          </a:p>
        </p:txBody>
      </p:sp>
      <p:sp>
        <p:nvSpPr>
          <p:cNvPr id="5" name="Retângulo 4"/>
          <p:cNvSpPr/>
          <p:nvPr/>
        </p:nvSpPr>
        <p:spPr>
          <a:xfrm>
            <a:off x="1395663" y="1985211"/>
            <a:ext cx="9793705" cy="433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5425241" y="2223973"/>
            <a:ext cx="1878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bg1">
                    <a:lumMod val="95000"/>
                  </a:schemeClr>
                </a:solidFill>
              </a:rPr>
              <a:t>Angular Module</a:t>
            </a:r>
          </a:p>
        </p:txBody>
      </p:sp>
      <p:sp>
        <p:nvSpPr>
          <p:cNvPr id="7" name="Retângulo 6"/>
          <p:cNvSpPr/>
          <p:nvPr/>
        </p:nvSpPr>
        <p:spPr>
          <a:xfrm>
            <a:off x="1804736" y="2862845"/>
            <a:ext cx="2358190" cy="1384302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err="1"/>
              <a:t>Component</a:t>
            </a:r>
            <a:endParaRPr lang="pt-PT" dirty="0"/>
          </a:p>
          <a:p>
            <a:pPr algn="ctr"/>
            <a:r>
              <a:rPr lang="pt-PT" sz="5400" dirty="0"/>
              <a:t>{}</a:t>
            </a:r>
            <a:endParaRPr lang="pt-PT" dirty="0"/>
          </a:p>
        </p:txBody>
      </p:sp>
      <p:sp>
        <p:nvSpPr>
          <p:cNvPr id="8" name="Retângulo 7"/>
          <p:cNvSpPr/>
          <p:nvPr/>
        </p:nvSpPr>
        <p:spPr>
          <a:xfrm>
            <a:off x="5185611" y="2862845"/>
            <a:ext cx="2358190" cy="1384302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err="1"/>
              <a:t>Component</a:t>
            </a:r>
            <a:endParaRPr lang="pt-PT" dirty="0"/>
          </a:p>
          <a:p>
            <a:pPr algn="ctr"/>
            <a:r>
              <a:rPr lang="pt-PT" sz="5400" dirty="0"/>
              <a:t>{}</a:t>
            </a:r>
            <a:endParaRPr lang="pt-PT" dirty="0"/>
          </a:p>
        </p:txBody>
      </p:sp>
      <p:sp>
        <p:nvSpPr>
          <p:cNvPr id="9" name="Retângulo 8"/>
          <p:cNvSpPr/>
          <p:nvPr/>
        </p:nvSpPr>
        <p:spPr>
          <a:xfrm>
            <a:off x="8257673" y="2862845"/>
            <a:ext cx="2358190" cy="1384302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err="1"/>
              <a:t>Component</a:t>
            </a:r>
            <a:endParaRPr lang="pt-PT" dirty="0"/>
          </a:p>
          <a:p>
            <a:pPr algn="ctr"/>
            <a:r>
              <a:rPr lang="pt-PT" sz="5400" dirty="0"/>
              <a:t>{}</a:t>
            </a:r>
            <a:endParaRPr lang="pt-PT" dirty="0"/>
          </a:p>
        </p:txBody>
      </p:sp>
      <p:sp>
        <p:nvSpPr>
          <p:cNvPr id="10" name="Retângulo 9"/>
          <p:cNvSpPr/>
          <p:nvPr/>
        </p:nvSpPr>
        <p:spPr>
          <a:xfrm>
            <a:off x="5185611" y="4589711"/>
            <a:ext cx="2358190" cy="1546393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4400" dirty="0" err="1"/>
              <a:t>Service</a:t>
            </a:r>
            <a:endParaRPr lang="pt-PT" sz="4400" dirty="0"/>
          </a:p>
          <a:p>
            <a:pPr algn="ctr"/>
            <a:r>
              <a:rPr lang="pt-PT" sz="5400" dirty="0"/>
              <a:t>{}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77666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110956" y="1275348"/>
            <a:ext cx="401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Separate</a:t>
            </a:r>
            <a:r>
              <a:rPr lang="pt-PT" dirty="0"/>
              <a:t> </a:t>
            </a:r>
            <a:r>
              <a:rPr lang="pt-PT" dirty="0" err="1"/>
              <a:t>Features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Angular Modules</a:t>
            </a:r>
          </a:p>
        </p:txBody>
      </p:sp>
      <p:pic>
        <p:nvPicPr>
          <p:cNvPr id="1026" name="Picture 2" descr="Image result for processor c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79" y="2642937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675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94874" y="2743201"/>
            <a:ext cx="10491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/>
              <a:t>Na angular Module </a:t>
            </a:r>
            <a:r>
              <a:rPr lang="pt-PT" sz="3200" dirty="0" err="1"/>
              <a:t>is</a:t>
            </a:r>
            <a:r>
              <a:rPr lang="pt-PT" sz="3200" dirty="0"/>
              <a:t> a </a:t>
            </a:r>
            <a:r>
              <a:rPr lang="pt-PT" sz="3200" dirty="0" err="1"/>
              <a:t>class</a:t>
            </a:r>
            <a:r>
              <a:rPr lang="pt-PT" sz="3200" dirty="0"/>
              <a:t> </a:t>
            </a:r>
            <a:r>
              <a:rPr lang="pt-PT" sz="3200" dirty="0" err="1"/>
              <a:t>decorated</a:t>
            </a:r>
            <a:r>
              <a:rPr lang="pt-PT" sz="3200" dirty="0"/>
              <a:t> </a:t>
            </a:r>
            <a:r>
              <a:rPr lang="pt-PT" sz="3200" dirty="0" err="1"/>
              <a:t>by</a:t>
            </a:r>
            <a:r>
              <a:rPr lang="pt-PT" sz="3200" dirty="0"/>
              <a:t> </a:t>
            </a:r>
            <a:r>
              <a:rPr lang="pt-PT" sz="320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pt-PT" sz="3200" dirty="0" err="1">
                <a:solidFill>
                  <a:schemeClr val="accent1">
                    <a:lumMod val="75000"/>
                  </a:schemeClr>
                </a:solidFill>
              </a:rPr>
              <a:t>NgModule</a:t>
            </a:r>
            <a:endParaRPr lang="pt-PT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163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077327" y="1491915"/>
            <a:ext cx="268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Roles </a:t>
            </a:r>
            <a:r>
              <a:rPr lang="pt-PT" dirty="0" err="1"/>
              <a:t>of</a:t>
            </a:r>
            <a:r>
              <a:rPr lang="pt-PT" dirty="0"/>
              <a:t> Angular Modules</a:t>
            </a:r>
          </a:p>
        </p:txBody>
      </p:sp>
      <p:sp>
        <p:nvSpPr>
          <p:cNvPr id="5" name="Retângulo 4"/>
          <p:cNvSpPr/>
          <p:nvPr/>
        </p:nvSpPr>
        <p:spPr>
          <a:xfrm>
            <a:off x="2911643" y="2694401"/>
            <a:ext cx="1876926" cy="1215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Import</a:t>
            </a:r>
            <a:r>
              <a:rPr lang="pt-PT" dirty="0"/>
              <a:t> Angular Modules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5257800" y="2694400"/>
            <a:ext cx="2177715" cy="1215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Identify</a:t>
            </a:r>
            <a:r>
              <a:rPr lang="pt-PT" dirty="0"/>
              <a:t> </a:t>
            </a:r>
            <a:r>
              <a:rPr lang="pt-PT" dirty="0" err="1"/>
              <a:t>Components</a:t>
            </a:r>
            <a:r>
              <a:rPr lang="pt-PT" dirty="0"/>
              <a:t>, </a:t>
            </a:r>
            <a:r>
              <a:rPr lang="pt-PT" dirty="0" err="1"/>
              <a:t>Pipes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Directives</a:t>
            </a:r>
            <a:endParaRPr lang="pt-PT" dirty="0"/>
          </a:p>
        </p:txBody>
      </p:sp>
      <p:sp>
        <p:nvSpPr>
          <p:cNvPr id="7" name="Retângulo 6"/>
          <p:cNvSpPr/>
          <p:nvPr/>
        </p:nvSpPr>
        <p:spPr>
          <a:xfrm>
            <a:off x="7916778" y="2694400"/>
            <a:ext cx="2177715" cy="1215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Export</a:t>
            </a:r>
            <a:r>
              <a:rPr lang="pt-PT" dirty="0"/>
              <a:t> </a:t>
            </a:r>
            <a:r>
              <a:rPr lang="pt-PT" dirty="0" err="1"/>
              <a:t>Elements</a:t>
            </a:r>
            <a:endParaRPr lang="pt-PT" dirty="0"/>
          </a:p>
        </p:txBody>
      </p:sp>
      <p:sp>
        <p:nvSpPr>
          <p:cNvPr id="8" name="Retângulo 7"/>
          <p:cNvSpPr/>
          <p:nvPr/>
        </p:nvSpPr>
        <p:spPr>
          <a:xfrm>
            <a:off x="5257799" y="4471735"/>
            <a:ext cx="2177715" cy="1215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Provides</a:t>
            </a:r>
            <a:r>
              <a:rPr lang="pt-PT" dirty="0"/>
              <a:t> Services to </a:t>
            </a:r>
            <a:r>
              <a:rPr lang="pt-PT" dirty="0" err="1"/>
              <a:t>Injectors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80973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42950" y="1335437"/>
            <a:ext cx="51054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 err="1"/>
              <a:t>AppModule</a:t>
            </a:r>
            <a:r>
              <a:rPr lang="pt-PT" dirty="0"/>
              <a:t> –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root</a:t>
            </a:r>
            <a:r>
              <a:rPr lang="pt-PT" dirty="0"/>
              <a:t> Angular Module</a:t>
            </a:r>
          </a:p>
        </p:txBody>
      </p:sp>
      <p:cxnSp>
        <p:nvCxnSpPr>
          <p:cNvPr id="10" name="Conexão reta 9"/>
          <p:cNvCxnSpPr/>
          <p:nvPr/>
        </p:nvCxnSpPr>
        <p:spPr>
          <a:xfrm>
            <a:off x="742950" y="1704769"/>
            <a:ext cx="5105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/>
          <p:cNvSpPr txBox="1"/>
          <p:nvPr/>
        </p:nvSpPr>
        <p:spPr>
          <a:xfrm>
            <a:off x="685800" y="2045368"/>
            <a:ext cx="49449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@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NgModule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({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imports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[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BrowserModule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FormsModule</a:t>
            </a:r>
            <a:endParaRPr lang="pt-PT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],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declarations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[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ShipComponent</a:t>
            </a:r>
            <a:endParaRPr lang="pt-PT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],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provides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[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ShipServices</a:t>
            </a:r>
            <a:endParaRPr lang="pt-PT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]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bootstrap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[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ShipComponent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})</a:t>
            </a:r>
          </a:p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export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u="sng" dirty="0" err="1">
                <a:solidFill>
                  <a:schemeClr val="accent6">
                    <a:lumMod val="75000"/>
                  </a:schemeClr>
                </a:solidFill>
              </a:rPr>
              <a:t>AppModule</a:t>
            </a:r>
            <a:r>
              <a:rPr lang="pt-PT" dirty="0"/>
              <a:t> 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 }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784905" y="5646354"/>
            <a:ext cx="494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Every</a:t>
            </a:r>
            <a:r>
              <a:rPr lang="pt-PT" dirty="0"/>
              <a:t> </a:t>
            </a:r>
            <a:r>
              <a:rPr lang="pt-PT" dirty="0" err="1"/>
              <a:t>application</a:t>
            </a:r>
            <a:r>
              <a:rPr lang="pt-PT" dirty="0"/>
              <a:t> </a:t>
            </a:r>
            <a:r>
              <a:rPr lang="pt-PT" dirty="0" err="1"/>
              <a:t>begins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one</a:t>
            </a:r>
            <a:r>
              <a:rPr lang="pt-PT" dirty="0"/>
              <a:t> Angular Module.</a:t>
            </a:r>
          </a:p>
        </p:txBody>
      </p:sp>
    </p:spTree>
    <p:extLst>
      <p:ext uri="{BB962C8B-B14F-4D97-AF65-F5344CB8AC3E}">
        <p14:creationId xmlns:p14="http://schemas.microsoft.com/office/powerpoint/2010/main" val="412641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30179" y="938463"/>
            <a:ext cx="346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Entry</a:t>
            </a:r>
            <a:r>
              <a:rPr lang="pt-PT" dirty="0"/>
              <a:t> </a:t>
            </a:r>
            <a:r>
              <a:rPr lang="pt-PT" dirty="0" err="1"/>
              <a:t>point</a:t>
            </a:r>
            <a:r>
              <a:rPr lang="pt-PT" dirty="0"/>
              <a:t> for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app</a:t>
            </a:r>
            <a:endParaRPr lang="pt-PT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14350" y="1503879"/>
            <a:ext cx="51054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 err="1"/>
              <a:t>main.ts</a:t>
            </a:r>
            <a:endParaRPr lang="pt-PT" dirty="0"/>
          </a:p>
        </p:txBody>
      </p:sp>
      <p:cxnSp>
        <p:nvCxnSpPr>
          <p:cNvPr id="12" name="Conexão reta 11"/>
          <p:cNvCxnSpPr/>
          <p:nvPr/>
        </p:nvCxnSpPr>
        <p:spPr>
          <a:xfrm>
            <a:off x="514350" y="1873211"/>
            <a:ext cx="5105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514350" y="2225842"/>
            <a:ext cx="9544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pt-PT" dirty="0"/>
              <a:t> 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platformBrowserDynamic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}</a:t>
            </a:r>
            <a:r>
              <a:rPr lang="pt-PT" dirty="0"/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pt-PT" dirty="0"/>
              <a:t> 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‘@angular/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platform-broser-dynamic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pt-PT" dirty="0"/>
              <a:t>;</a:t>
            </a:r>
          </a:p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pt-PT" dirty="0"/>
              <a:t> 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AppModule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}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‘./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app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app.module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pt-PT" dirty="0"/>
              <a:t>;</a:t>
            </a:r>
          </a:p>
          <a:p>
            <a:endParaRPr lang="pt-PT" dirty="0"/>
          </a:p>
          <a:p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platformBrowserDynamic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().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bootstrapModule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AppModule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29272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715255" y="2868561"/>
            <a:ext cx="20639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Components</a:t>
            </a:r>
            <a:endParaRPr lang="pt-P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Conexão reta 5"/>
          <p:cNvCxnSpPr/>
          <p:nvPr/>
        </p:nvCxnSpPr>
        <p:spPr>
          <a:xfrm flipV="1">
            <a:off x="790575" y="3486150"/>
            <a:ext cx="10039350" cy="38101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435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347537" y="2851484"/>
            <a:ext cx="982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componente </a:t>
            </a:r>
            <a:r>
              <a:rPr lang="pt-PT" dirty="0" err="1"/>
              <a:t>contains</a:t>
            </a:r>
            <a:r>
              <a:rPr lang="pt-PT" dirty="0"/>
              <a:t> </a:t>
            </a:r>
            <a:r>
              <a:rPr lang="pt-PT" dirty="0" err="1"/>
              <a:t>application</a:t>
            </a:r>
            <a:r>
              <a:rPr lang="pt-PT" dirty="0"/>
              <a:t> </a:t>
            </a:r>
            <a:r>
              <a:rPr lang="pt-PT" dirty="0" err="1"/>
              <a:t>logic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controls</a:t>
            </a:r>
            <a:r>
              <a:rPr lang="pt-PT" dirty="0"/>
              <a:t> a </a:t>
            </a:r>
            <a:r>
              <a:rPr lang="pt-PT" dirty="0" err="1"/>
              <a:t>region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interface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call</a:t>
            </a:r>
            <a:r>
              <a:rPr lang="pt-PT" dirty="0"/>
              <a:t> a </a:t>
            </a:r>
            <a:r>
              <a:rPr lang="pt-PT" dirty="0" err="1"/>
              <a:t>view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5831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805637" y="2731168"/>
            <a:ext cx="71226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pt-PT" dirty="0"/>
              <a:t> 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Component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}</a:t>
            </a:r>
            <a:r>
              <a:rPr lang="pt-PT" dirty="0"/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pt-PT" dirty="0"/>
              <a:t> 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‘@angular/core’;</a:t>
            </a:r>
          </a:p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pt-PT" dirty="0"/>
              <a:t> 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}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pt-PT" dirty="0"/>
              <a:t> 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‘./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ships.service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’;</a:t>
            </a:r>
          </a:p>
          <a:p>
            <a:endParaRPr lang="pt-PT" dirty="0"/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@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Component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({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selector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‘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ship-component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’,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templateUrl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‘ships.componente.html’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})</a:t>
            </a:r>
          </a:p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export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u="sng" dirty="0" err="1">
                <a:solidFill>
                  <a:schemeClr val="accent6">
                    <a:lumMod val="75000"/>
                  </a:schemeClr>
                </a:solidFill>
              </a:rPr>
              <a:t>ShipListComponent</a:t>
            </a:r>
            <a:r>
              <a:rPr lang="pt-PT" dirty="0"/>
              <a:t> 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[];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523874" y="1325633"/>
            <a:ext cx="262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Just</a:t>
            </a:r>
            <a:r>
              <a:rPr lang="pt-PT" dirty="0"/>
              <a:t> a </a:t>
            </a:r>
            <a:r>
              <a:rPr lang="pt-PT" dirty="0" err="1"/>
              <a:t>simple</a:t>
            </a:r>
            <a:r>
              <a:rPr lang="pt-PT" dirty="0"/>
              <a:t> </a:t>
            </a:r>
            <a:r>
              <a:rPr lang="pt-PT" dirty="0" err="1"/>
              <a:t>Component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43564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98621" y="1094874"/>
            <a:ext cx="346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Creating</a:t>
            </a:r>
            <a:r>
              <a:rPr lang="pt-PT" dirty="0"/>
              <a:t> na </a:t>
            </a:r>
            <a:r>
              <a:rPr lang="pt-PT" dirty="0" err="1"/>
              <a:t>app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components</a:t>
            </a:r>
            <a:endParaRPr lang="pt-PT" dirty="0"/>
          </a:p>
        </p:txBody>
      </p:sp>
      <p:sp>
        <p:nvSpPr>
          <p:cNvPr id="2" name="Retângulo 1"/>
          <p:cNvSpPr/>
          <p:nvPr/>
        </p:nvSpPr>
        <p:spPr>
          <a:xfrm>
            <a:off x="986589" y="1840832"/>
            <a:ext cx="10202779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1323474" y="1941822"/>
            <a:ext cx="301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App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Component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323474" y="2378606"/>
            <a:ext cx="9553073" cy="460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Header</a:t>
            </a:r>
            <a:r>
              <a:rPr lang="pt-PT" dirty="0"/>
              <a:t> </a:t>
            </a:r>
            <a:r>
              <a:rPr lang="pt-PT" dirty="0" err="1"/>
              <a:t>Component</a:t>
            </a:r>
            <a:endParaRPr lang="pt-PT" dirty="0"/>
          </a:p>
        </p:txBody>
      </p:sp>
      <p:sp>
        <p:nvSpPr>
          <p:cNvPr id="8" name="Retângulo 7"/>
          <p:cNvSpPr/>
          <p:nvPr/>
        </p:nvSpPr>
        <p:spPr>
          <a:xfrm>
            <a:off x="1323474" y="2839453"/>
            <a:ext cx="2081463" cy="28635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Nav</a:t>
            </a:r>
            <a:endParaRPr lang="pt-PT" dirty="0"/>
          </a:p>
          <a:p>
            <a:pPr algn="ctr"/>
            <a:r>
              <a:rPr lang="pt-PT" dirty="0" err="1"/>
              <a:t>Component</a:t>
            </a:r>
            <a:endParaRPr lang="pt-PT" dirty="0"/>
          </a:p>
        </p:txBody>
      </p:sp>
      <p:sp>
        <p:nvSpPr>
          <p:cNvPr id="9" name="Retângulo 8"/>
          <p:cNvSpPr/>
          <p:nvPr/>
        </p:nvSpPr>
        <p:spPr>
          <a:xfrm>
            <a:off x="1323474" y="5702968"/>
            <a:ext cx="9553073" cy="5173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Footer</a:t>
            </a:r>
            <a:r>
              <a:rPr lang="pt-PT" dirty="0"/>
              <a:t> </a:t>
            </a:r>
            <a:r>
              <a:rPr lang="pt-PT" dirty="0" err="1"/>
              <a:t>Component</a:t>
            </a:r>
            <a:endParaRPr lang="pt-PT" dirty="0"/>
          </a:p>
        </p:txBody>
      </p:sp>
      <p:sp>
        <p:nvSpPr>
          <p:cNvPr id="10" name="Retângulo 9"/>
          <p:cNvSpPr/>
          <p:nvPr/>
        </p:nvSpPr>
        <p:spPr>
          <a:xfrm>
            <a:off x="3404937" y="2839453"/>
            <a:ext cx="7471610" cy="2863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Content</a:t>
            </a:r>
            <a:r>
              <a:rPr lang="pt-PT" dirty="0"/>
              <a:t> </a:t>
            </a:r>
            <a:r>
              <a:rPr lang="pt-PT" dirty="0" err="1"/>
              <a:t>Component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179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2952302" y="671311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PT" sz="2800" dirty="0"/>
              <a:t>Modules, </a:t>
            </a:r>
            <a:r>
              <a:rPr lang="pt-PT" sz="2800" dirty="0" err="1"/>
              <a:t>Components</a:t>
            </a:r>
            <a:r>
              <a:rPr lang="pt-PT" sz="2800" dirty="0"/>
              <a:t>, Templates, </a:t>
            </a:r>
            <a:r>
              <a:rPr lang="pt-PT" sz="2800" dirty="0" err="1"/>
              <a:t>and</a:t>
            </a:r>
            <a:r>
              <a:rPr lang="pt-PT" sz="2800" dirty="0"/>
              <a:t> </a:t>
            </a:r>
            <a:r>
              <a:rPr lang="pt-PT" sz="2800" dirty="0" err="1"/>
              <a:t>Metadata</a:t>
            </a:r>
            <a:endParaRPr lang="pt-PT" sz="2800" dirty="0"/>
          </a:p>
        </p:txBody>
      </p:sp>
      <p:sp>
        <p:nvSpPr>
          <p:cNvPr id="3" name="Retângulo 2"/>
          <p:cNvSpPr/>
          <p:nvPr/>
        </p:nvSpPr>
        <p:spPr>
          <a:xfrm>
            <a:off x="2432185" y="210588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ES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Angular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Components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Metadata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Examining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Component</a:t>
            </a:r>
            <a:r>
              <a:rPr lang="pt-PT" dirty="0"/>
              <a:t> </a:t>
            </a:r>
            <a:r>
              <a:rPr lang="pt-PT" dirty="0" err="1"/>
              <a:t>Decorator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Input </a:t>
            </a:r>
            <a:r>
              <a:rPr lang="pt-PT" dirty="0" err="1"/>
              <a:t>and</a:t>
            </a:r>
            <a:r>
              <a:rPr lang="pt-PT" dirty="0"/>
              <a:t> Output </a:t>
            </a:r>
            <a:r>
              <a:rPr lang="pt-PT" dirty="0" err="1"/>
              <a:t>Decorators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Parent</a:t>
            </a:r>
            <a:r>
              <a:rPr lang="pt-PT" dirty="0"/>
              <a:t> to </a:t>
            </a:r>
            <a:r>
              <a:rPr lang="pt-PT" dirty="0" err="1"/>
              <a:t>Child</a:t>
            </a:r>
            <a:r>
              <a:rPr lang="pt-PT" dirty="0"/>
              <a:t> </a:t>
            </a:r>
            <a:r>
              <a:rPr lang="pt-PT" dirty="0" err="1"/>
              <a:t>Communication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ViewChild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03793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14350" y="1503879"/>
            <a:ext cx="51054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 err="1"/>
              <a:t>Ship-list.component.ts</a:t>
            </a:r>
            <a:endParaRPr lang="pt-PT" dirty="0"/>
          </a:p>
        </p:txBody>
      </p:sp>
      <p:cxnSp>
        <p:nvCxnSpPr>
          <p:cNvPr id="12" name="Conexão reta 11"/>
          <p:cNvCxnSpPr/>
          <p:nvPr/>
        </p:nvCxnSpPr>
        <p:spPr>
          <a:xfrm>
            <a:off x="514350" y="1873211"/>
            <a:ext cx="5105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14350" y="4255100"/>
            <a:ext cx="51054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/>
              <a:t>Ship-list.component.html</a:t>
            </a:r>
          </a:p>
        </p:txBody>
      </p:sp>
      <p:cxnSp>
        <p:nvCxnSpPr>
          <p:cNvPr id="14" name="Conexão reta 13"/>
          <p:cNvCxnSpPr/>
          <p:nvPr/>
        </p:nvCxnSpPr>
        <p:spPr>
          <a:xfrm>
            <a:off x="514350" y="4624432"/>
            <a:ext cx="5105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514350" y="1973179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@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Component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({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selector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ship-list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templateUrl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‘ship-list.componente.html’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})</a:t>
            </a:r>
          </a:p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export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PT" u="sng" dirty="0" err="1">
                <a:solidFill>
                  <a:schemeClr val="accent6">
                    <a:lumMod val="75000"/>
                  </a:schemeClr>
                </a:solidFill>
              </a:rPr>
              <a:t>ShipListComponent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{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name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‘Millennium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Falcon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’;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  <a:p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14350" y="4624432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&lt;h3&gt;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best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starship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{{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name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}}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&lt;/h3&gt;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6624484" y="2025610"/>
            <a:ext cx="51054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 err="1"/>
              <a:t>Other</a:t>
            </a:r>
            <a:r>
              <a:rPr lang="pt-PT" dirty="0"/>
              <a:t> </a:t>
            </a:r>
            <a:r>
              <a:rPr lang="pt-PT" dirty="0" err="1"/>
              <a:t>html</a:t>
            </a:r>
            <a:r>
              <a:rPr lang="pt-PT" dirty="0"/>
              <a:t> file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component</a:t>
            </a:r>
            <a:endParaRPr lang="pt-PT" dirty="0"/>
          </a:p>
        </p:txBody>
      </p:sp>
      <p:cxnSp>
        <p:nvCxnSpPr>
          <p:cNvPr id="17" name="Conexão reta 16"/>
          <p:cNvCxnSpPr/>
          <p:nvPr/>
        </p:nvCxnSpPr>
        <p:spPr>
          <a:xfrm>
            <a:off x="6624484" y="2394942"/>
            <a:ext cx="5105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624484" y="2607629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ship-list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&gt;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Loading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&lt;/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ship-list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&gt;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7212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715255" y="2868561"/>
            <a:ext cx="16381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Templates</a:t>
            </a:r>
          </a:p>
        </p:txBody>
      </p:sp>
      <p:cxnSp>
        <p:nvCxnSpPr>
          <p:cNvPr id="6" name="Conexão reta 5"/>
          <p:cNvCxnSpPr/>
          <p:nvPr/>
        </p:nvCxnSpPr>
        <p:spPr>
          <a:xfrm flipV="1">
            <a:off x="790575" y="3486150"/>
            <a:ext cx="10039350" cy="38101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42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443790" y="2069432"/>
            <a:ext cx="897555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Templates are </a:t>
            </a:r>
            <a:r>
              <a:rPr lang="pt-PT" sz="3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the</a:t>
            </a:r>
            <a:r>
              <a:rPr lang="pt-PT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PT" sz="3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View</a:t>
            </a:r>
            <a:endParaRPr lang="pt-PT" sz="32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  <a:p>
            <a:endParaRPr lang="pt-PT" dirty="0"/>
          </a:p>
          <a:p>
            <a:r>
              <a:rPr lang="pt-PT" dirty="0"/>
              <a:t>Templates are </a:t>
            </a:r>
            <a:r>
              <a:rPr lang="pt-PT" dirty="0" err="1"/>
              <a:t>mostly</a:t>
            </a:r>
            <a:r>
              <a:rPr lang="pt-PT" dirty="0"/>
              <a:t> HTML, </a:t>
            </a:r>
            <a:r>
              <a:rPr lang="pt-PT" dirty="0" err="1"/>
              <a:t>with</a:t>
            </a:r>
            <a:r>
              <a:rPr lang="pt-PT" dirty="0"/>
              <a:t> a </a:t>
            </a:r>
            <a:r>
              <a:rPr lang="pt-PT" dirty="0" err="1"/>
              <a:t>little</a:t>
            </a:r>
            <a:r>
              <a:rPr lang="pt-PT" dirty="0"/>
              <a:t> </a:t>
            </a:r>
            <a:r>
              <a:rPr lang="pt-PT" dirty="0" err="1"/>
              <a:t>help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Angular. </a:t>
            </a:r>
            <a:r>
              <a:rPr lang="pt-PT" dirty="0" err="1"/>
              <a:t>They</a:t>
            </a:r>
            <a:r>
              <a:rPr lang="pt-PT" dirty="0"/>
              <a:t> </a:t>
            </a:r>
            <a:r>
              <a:rPr lang="pt-PT" dirty="0" err="1"/>
              <a:t>tell</a:t>
            </a:r>
            <a:r>
              <a:rPr lang="pt-PT" dirty="0"/>
              <a:t> Angular </a:t>
            </a:r>
            <a:r>
              <a:rPr lang="pt-PT" dirty="0" err="1"/>
              <a:t>how</a:t>
            </a:r>
            <a:r>
              <a:rPr lang="pt-PT" dirty="0"/>
              <a:t> to render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Component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2900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791326" y="2237873"/>
            <a:ext cx="7074569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ul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&lt;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li </a:t>
            </a:r>
            <a:r>
              <a:rPr lang="pt-PT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pt-PT" dirty="0" err="1">
                <a:solidFill>
                  <a:schemeClr val="accent6">
                    <a:lumMod val="75000"/>
                  </a:schemeClr>
                </a:solidFill>
              </a:rPr>
              <a:t>ngFor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=“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let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ship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of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ships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”&gt;{{ship.name}}&lt;/li&gt;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ul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endParaRPr lang="pt-PT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ship-details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pt-PT" dirty="0" err="1">
                <a:solidFill>
                  <a:schemeClr val="accent6">
                    <a:lumMod val="75000"/>
                  </a:schemeClr>
                </a:solidFill>
              </a:rPr>
              <a:t>ngIf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=“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selectedShip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” </a:t>
            </a:r>
            <a:r>
              <a:rPr lang="pt-PT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pt-PT" dirty="0" err="1">
                <a:solidFill>
                  <a:schemeClr val="accent6">
                    <a:lumMod val="75000"/>
                  </a:schemeClr>
                </a:solidFill>
              </a:rPr>
              <a:t>ship</a:t>
            </a:r>
            <a:r>
              <a:rPr lang="pt-PT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=“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selectedShip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”&gt;&lt;/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ship-details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71463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73768" y="1395663"/>
            <a:ext cx="2370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Inline</a:t>
            </a:r>
            <a:r>
              <a:rPr lang="pt-PT" sz="2400" dirty="0"/>
              <a:t> Templates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529137" y="1395662"/>
            <a:ext cx="2370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Linked</a:t>
            </a:r>
            <a:r>
              <a:rPr lang="pt-PT" sz="2400" dirty="0"/>
              <a:t> Templates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51183" y="1973179"/>
            <a:ext cx="5185612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@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Component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({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selector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ship-list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template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`</a:t>
            </a:r>
          </a:p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		&lt;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ul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			&lt;li *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ngFor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=“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let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a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of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c”&gt;</a:t>
            </a:r>
          </a:p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				{{a.name}}</a:t>
            </a:r>
          </a:p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			&lt;/li&gt;</a:t>
            </a:r>
          </a:p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		&lt;/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ul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		`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})</a:t>
            </a:r>
          </a:p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export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u="sng" dirty="0" err="1">
                <a:solidFill>
                  <a:schemeClr val="accent6">
                    <a:lumMod val="75000"/>
                  </a:schemeClr>
                </a:solidFill>
              </a:rPr>
              <a:t>shipListComponent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{}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306552" y="1973179"/>
            <a:ext cx="5185612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@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Component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({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selector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ship-list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template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’ships.componente.html’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})</a:t>
            </a:r>
          </a:p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export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u="sng" dirty="0" err="1">
                <a:solidFill>
                  <a:schemeClr val="accent6">
                    <a:lumMod val="75000"/>
                  </a:schemeClr>
                </a:solidFill>
              </a:rPr>
              <a:t>shipListComponent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{}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172200" y="4439653"/>
            <a:ext cx="5319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Components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 </a:t>
            </a:r>
            <a:r>
              <a:rPr lang="pt-PT" dirty="0" err="1"/>
              <a:t>templates</a:t>
            </a:r>
            <a:r>
              <a:rPr lang="pt-PT" dirty="0"/>
              <a:t>, </a:t>
            </a:r>
            <a:r>
              <a:rPr lang="pt-PT" dirty="0" err="1"/>
              <a:t>which</a:t>
            </a:r>
            <a:r>
              <a:rPr lang="pt-PT" dirty="0"/>
              <a:t> </a:t>
            </a:r>
            <a:r>
              <a:rPr lang="pt-PT" dirty="0" err="1"/>
              <a:t>may</a:t>
            </a:r>
            <a:r>
              <a:rPr lang="pt-PT" dirty="0"/>
              <a:t> use </a:t>
            </a:r>
            <a:r>
              <a:rPr lang="pt-PT" dirty="0" err="1"/>
              <a:t>other</a:t>
            </a:r>
            <a:r>
              <a:rPr lang="pt-PT" dirty="0"/>
              <a:t> componentes.</a:t>
            </a:r>
          </a:p>
        </p:txBody>
      </p:sp>
    </p:spTree>
    <p:extLst>
      <p:ext uri="{BB962C8B-B14F-4D97-AF65-F5344CB8AC3E}">
        <p14:creationId xmlns:p14="http://schemas.microsoft.com/office/powerpoint/2010/main" val="2043535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385103" y="1061087"/>
            <a:ext cx="3344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Components</a:t>
            </a:r>
            <a:r>
              <a:rPr lang="pt-P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have</a:t>
            </a:r>
            <a:r>
              <a:rPr lang="pt-P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templates</a:t>
            </a:r>
            <a:r>
              <a:rPr lang="pt-P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pt-PT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which</a:t>
            </a:r>
            <a:r>
              <a:rPr lang="pt-P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may</a:t>
            </a:r>
            <a:r>
              <a:rPr lang="pt-P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use </a:t>
            </a:r>
            <a:r>
              <a:rPr lang="pt-PT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other</a:t>
            </a:r>
            <a:r>
              <a:rPr lang="pt-P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componentes.</a:t>
            </a:r>
          </a:p>
        </p:txBody>
      </p:sp>
      <p:sp>
        <p:nvSpPr>
          <p:cNvPr id="3" name="Fluxograma: Documento 2"/>
          <p:cNvSpPr/>
          <p:nvPr/>
        </p:nvSpPr>
        <p:spPr>
          <a:xfrm>
            <a:off x="3597443" y="1776086"/>
            <a:ext cx="986589" cy="95049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dirty="0"/>
              <a:t>{}</a:t>
            </a:r>
          </a:p>
        </p:txBody>
      </p:sp>
      <p:sp>
        <p:nvSpPr>
          <p:cNvPr id="9" name="Fluxograma: Documento 8"/>
          <p:cNvSpPr/>
          <p:nvPr/>
        </p:nvSpPr>
        <p:spPr>
          <a:xfrm>
            <a:off x="5145506" y="1776086"/>
            <a:ext cx="986589" cy="95049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dirty="0"/>
              <a:t>&lt;&gt;</a:t>
            </a:r>
          </a:p>
        </p:txBody>
      </p:sp>
      <p:sp>
        <p:nvSpPr>
          <p:cNvPr id="10" name="Fluxograma: Documento 9"/>
          <p:cNvSpPr/>
          <p:nvPr/>
        </p:nvSpPr>
        <p:spPr>
          <a:xfrm>
            <a:off x="1716506" y="3624939"/>
            <a:ext cx="986589" cy="95049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dirty="0"/>
              <a:t>{}</a:t>
            </a:r>
          </a:p>
        </p:txBody>
      </p:sp>
      <p:sp>
        <p:nvSpPr>
          <p:cNvPr id="11" name="Fluxograma: Documento 10"/>
          <p:cNvSpPr/>
          <p:nvPr/>
        </p:nvSpPr>
        <p:spPr>
          <a:xfrm>
            <a:off x="3264569" y="3624939"/>
            <a:ext cx="986589" cy="95049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dirty="0"/>
              <a:t>&lt;&gt;</a:t>
            </a:r>
          </a:p>
        </p:txBody>
      </p:sp>
      <p:sp>
        <p:nvSpPr>
          <p:cNvPr id="12" name="Fluxograma: Documento 11"/>
          <p:cNvSpPr/>
          <p:nvPr/>
        </p:nvSpPr>
        <p:spPr>
          <a:xfrm>
            <a:off x="7704221" y="3948104"/>
            <a:ext cx="986589" cy="95049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dirty="0"/>
              <a:t>{}</a:t>
            </a:r>
          </a:p>
        </p:txBody>
      </p:sp>
      <p:sp>
        <p:nvSpPr>
          <p:cNvPr id="13" name="Fluxograma: Documento 12"/>
          <p:cNvSpPr/>
          <p:nvPr/>
        </p:nvSpPr>
        <p:spPr>
          <a:xfrm>
            <a:off x="9252284" y="3948104"/>
            <a:ext cx="986589" cy="95049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dirty="0"/>
              <a:t>&lt;&gt;</a:t>
            </a:r>
          </a:p>
        </p:txBody>
      </p:sp>
      <p:sp>
        <p:nvSpPr>
          <p:cNvPr id="14" name="Fluxograma: Documento 13"/>
          <p:cNvSpPr/>
          <p:nvPr/>
        </p:nvSpPr>
        <p:spPr>
          <a:xfrm>
            <a:off x="1716506" y="5357486"/>
            <a:ext cx="986589" cy="95049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dirty="0"/>
              <a:t>{}</a:t>
            </a:r>
          </a:p>
        </p:txBody>
      </p:sp>
      <p:sp>
        <p:nvSpPr>
          <p:cNvPr id="15" name="Fluxograma: Documento 14"/>
          <p:cNvSpPr/>
          <p:nvPr/>
        </p:nvSpPr>
        <p:spPr>
          <a:xfrm>
            <a:off x="3264569" y="5357486"/>
            <a:ext cx="986589" cy="95049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dirty="0"/>
              <a:t>&lt;&gt;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209800" y="1890266"/>
            <a:ext cx="1335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/>
              <a:t>Root</a:t>
            </a:r>
            <a:r>
              <a:rPr lang="pt-PT" dirty="0"/>
              <a:t> </a:t>
            </a:r>
            <a:r>
              <a:rPr lang="pt-PT" dirty="0" err="1"/>
              <a:t>Component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200274" y="1890265"/>
            <a:ext cx="1335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Root</a:t>
            </a:r>
            <a:r>
              <a:rPr lang="pt-PT" dirty="0"/>
              <a:t> </a:t>
            </a:r>
            <a:r>
              <a:rPr lang="pt-PT" dirty="0" err="1"/>
              <a:t>template</a:t>
            </a:r>
            <a:endParaRPr lang="pt-PT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286754" y="3777020"/>
            <a:ext cx="1335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/>
              <a:t>Child</a:t>
            </a:r>
            <a:r>
              <a:rPr lang="pt-PT" dirty="0"/>
              <a:t> A </a:t>
            </a:r>
            <a:r>
              <a:rPr lang="pt-PT" dirty="0" err="1"/>
              <a:t>Component</a:t>
            </a:r>
            <a:endParaRPr lang="pt-PT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86753" y="5509567"/>
            <a:ext cx="1335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/>
              <a:t>Grandchild</a:t>
            </a:r>
            <a:r>
              <a:rPr lang="pt-PT" dirty="0"/>
              <a:t> </a:t>
            </a:r>
            <a:r>
              <a:rPr lang="pt-PT" dirty="0" err="1"/>
              <a:t>Component</a:t>
            </a:r>
            <a:endParaRPr lang="pt-PT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325353" y="3718867"/>
            <a:ext cx="1335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Child</a:t>
            </a:r>
            <a:r>
              <a:rPr lang="pt-PT" dirty="0"/>
              <a:t> A </a:t>
            </a:r>
            <a:r>
              <a:rPr lang="pt-PT" dirty="0" err="1"/>
              <a:t>template</a:t>
            </a:r>
            <a:endParaRPr lang="pt-PT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325353" y="5357485"/>
            <a:ext cx="1335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Grandchild</a:t>
            </a:r>
            <a:r>
              <a:rPr lang="pt-PT" dirty="0"/>
              <a:t> </a:t>
            </a:r>
            <a:r>
              <a:rPr lang="pt-PT" dirty="0" err="1"/>
              <a:t>template</a:t>
            </a:r>
            <a:endParaRPr lang="pt-PT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0394379" y="3948104"/>
            <a:ext cx="1335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Child</a:t>
            </a:r>
            <a:r>
              <a:rPr lang="pt-PT" dirty="0"/>
              <a:t> B </a:t>
            </a:r>
            <a:r>
              <a:rPr lang="pt-PT" dirty="0" err="1"/>
              <a:t>template</a:t>
            </a:r>
            <a:endParaRPr lang="pt-PT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6200274" y="4060870"/>
            <a:ext cx="1335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/>
              <a:t>Child</a:t>
            </a:r>
            <a:r>
              <a:rPr lang="pt-PT" dirty="0"/>
              <a:t> B </a:t>
            </a:r>
            <a:r>
              <a:rPr lang="pt-PT" dirty="0" err="1"/>
              <a:t>Component</a:t>
            </a:r>
            <a:endParaRPr lang="pt-PT" dirty="0"/>
          </a:p>
        </p:txBody>
      </p:sp>
      <p:cxnSp>
        <p:nvCxnSpPr>
          <p:cNvPr id="25" name="Conexão reta unidirecional 24"/>
          <p:cNvCxnSpPr/>
          <p:nvPr/>
        </p:nvCxnSpPr>
        <p:spPr>
          <a:xfrm flipH="1">
            <a:off x="2959768" y="2724731"/>
            <a:ext cx="2582780" cy="87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ta unidirecional 26"/>
          <p:cNvCxnSpPr>
            <a:stCxn id="11" idx="2"/>
          </p:cNvCxnSpPr>
          <p:nvPr/>
        </p:nvCxnSpPr>
        <p:spPr>
          <a:xfrm flipH="1">
            <a:off x="3043989" y="4512595"/>
            <a:ext cx="713875" cy="757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xão reta unidirecional 28"/>
          <p:cNvCxnSpPr>
            <a:stCxn id="9" idx="2"/>
          </p:cNvCxnSpPr>
          <p:nvPr/>
        </p:nvCxnSpPr>
        <p:spPr>
          <a:xfrm>
            <a:off x="5638801" y="2663742"/>
            <a:ext cx="3300662" cy="1284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4090737" y="779355"/>
            <a:ext cx="3344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Nested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Components</a:t>
            </a:r>
            <a:endParaRPr lang="pt-P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473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715255" y="2868561"/>
            <a:ext cx="16381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Metadata</a:t>
            </a:r>
            <a:endParaRPr lang="pt-P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Conexão reta 5"/>
          <p:cNvCxnSpPr/>
          <p:nvPr/>
        </p:nvCxnSpPr>
        <p:spPr>
          <a:xfrm flipV="1">
            <a:off x="790575" y="3486150"/>
            <a:ext cx="10039350" cy="38101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710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573379" y="2646947"/>
            <a:ext cx="579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We</a:t>
            </a:r>
            <a:r>
              <a:rPr lang="pt-PT" dirty="0"/>
              <a:t> use </a:t>
            </a:r>
            <a:r>
              <a:rPr lang="pt-PT" dirty="0" err="1"/>
              <a:t>Metadata</a:t>
            </a:r>
            <a:r>
              <a:rPr lang="pt-PT" dirty="0"/>
              <a:t> to </a:t>
            </a:r>
            <a:r>
              <a:rPr lang="pt-PT" dirty="0" err="1"/>
              <a:t>tell</a:t>
            </a:r>
            <a:r>
              <a:rPr lang="pt-PT" dirty="0"/>
              <a:t> Angular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objects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build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6344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031958" y="1203158"/>
            <a:ext cx="6268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Metadata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 Links 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the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Template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 to 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the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Component</a:t>
            </a:r>
            <a:endParaRPr lang="pt-P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Fluxograma: Documento 1"/>
          <p:cNvSpPr/>
          <p:nvPr/>
        </p:nvSpPr>
        <p:spPr>
          <a:xfrm>
            <a:off x="2255921" y="5129508"/>
            <a:ext cx="1552074" cy="986590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4400" dirty="0"/>
              <a:t>&lt;&gt;</a:t>
            </a:r>
          </a:p>
        </p:txBody>
      </p:sp>
      <p:sp>
        <p:nvSpPr>
          <p:cNvPr id="5" name="Fluxograma: Documento 4"/>
          <p:cNvSpPr/>
          <p:nvPr/>
        </p:nvSpPr>
        <p:spPr>
          <a:xfrm>
            <a:off x="2255921" y="2025178"/>
            <a:ext cx="1552074" cy="986590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4400" dirty="0"/>
              <a:t>{}</a:t>
            </a: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2388269" y="3011768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Component</a:t>
            </a:r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2388269" y="6116098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Template</a:t>
            </a:r>
            <a:endParaRPr lang="pt-PT" dirty="0"/>
          </a:p>
        </p:txBody>
      </p:sp>
      <p:sp>
        <p:nvSpPr>
          <p:cNvPr id="8" name="Bolha de Pensamento: Nuvem 7"/>
          <p:cNvSpPr/>
          <p:nvPr/>
        </p:nvSpPr>
        <p:spPr>
          <a:xfrm>
            <a:off x="1919036" y="3661564"/>
            <a:ext cx="2141623" cy="1098612"/>
          </a:xfrm>
          <a:prstGeom prst="cloudCallou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Metadata</a:t>
            </a:r>
            <a:endParaRPr lang="pt-PT" dirty="0"/>
          </a:p>
        </p:txBody>
      </p:sp>
      <p:sp>
        <p:nvSpPr>
          <p:cNvPr id="9" name="CaixaDeTexto 8"/>
          <p:cNvSpPr txBox="1"/>
          <p:nvPr/>
        </p:nvSpPr>
        <p:spPr>
          <a:xfrm>
            <a:off x="5426242" y="2165684"/>
            <a:ext cx="61000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@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NgModule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({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imports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[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BrowserModule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],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declarations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[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ShipDetailsComponent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ShipListComponent</a:t>
            </a:r>
            <a:endParaRPr lang="pt-PT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],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bootstrap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[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ShipListComponent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})</a:t>
            </a:r>
          </a:p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export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u="sng" dirty="0" err="1">
                <a:solidFill>
                  <a:schemeClr val="accent6">
                    <a:lumMod val="75000"/>
                  </a:schemeClr>
                </a:solidFill>
              </a:rPr>
              <a:t>AppModule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{}</a:t>
            </a:r>
          </a:p>
        </p:txBody>
      </p:sp>
    </p:spTree>
    <p:extLst>
      <p:ext uri="{BB962C8B-B14F-4D97-AF65-F5344CB8AC3E}">
        <p14:creationId xmlns:p14="http://schemas.microsoft.com/office/powerpoint/2010/main" val="3416614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7366985" y="658761"/>
            <a:ext cx="3781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Examining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the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Component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Decorator</a:t>
            </a:r>
            <a:endParaRPr lang="pt-P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06116" y="1431758"/>
            <a:ext cx="6148137" cy="4801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Component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({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selector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starwars-ships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templateUrl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‘ships-list.componente.html’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styleUrls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[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‘ships-list.componente.css’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})</a:t>
            </a:r>
          </a:p>
          <a:p>
            <a:endParaRPr lang="pt-PT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export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6">
                    <a:lumMod val="75000"/>
                  </a:schemeClr>
                </a:solidFill>
              </a:rPr>
              <a:t>ShipsList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implements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6">
                    <a:lumMod val="75000"/>
                  </a:schemeClr>
                </a:solidFill>
              </a:rPr>
              <a:t>OnInit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{</a:t>
            </a:r>
          </a:p>
          <a:p>
            <a:endParaRPr lang="pt-PT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@</a:t>
            </a:r>
            <a:r>
              <a:rPr lang="pt-PT" dirty="0">
                <a:solidFill>
                  <a:schemeClr val="accent6">
                    <a:lumMod val="75000"/>
                  </a:schemeClr>
                </a:solidFill>
              </a:rPr>
              <a:t>Output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changed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new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EventEmitter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&gt;();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@</a:t>
            </a:r>
            <a:r>
              <a:rPr lang="pt-PT" dirty="0">
                <a:solidFill>
                  <a:schemeClr val="accent6">
                    <a:lumMod val="75000"/>
                  </a:schemeClr>
                </a:solidFill>
              </a:rPr>
              <a:t>Input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shipId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pt-PT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[];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selectedShip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constructor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shipsService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ShipsService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{ }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ngOnInt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{}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506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715255" y="2868561"/>
            <a:ext cx="16381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ES Modules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790575" y="3486150"/>
            <a:ext cx="10039350" cy="38101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775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7366985" y="658761"/>
            <a:ext cx="2896899" cy="371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Input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Output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Decorators</a:t>
            </a:r>
            <a:endParaRPr lang="pt-P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85800" y="1792706"/>
            <a:ext cx="6148137" cy="31393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export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6">
                    <a:lumMod val="75000"/>
                  </a:schemeClr>
                </a:solidFill>
              </a:rPr>
              <a:t>ShipsList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implements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6">
                    <a:lumMod val="75000"/>
                  </a:schemeClr>
                </a:solidFill>
              </a:rPr>
              <a:t>OnInit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{</a:t>
            </a:r>
          </a:p>
          <a:p>
            <a:endParaRPr lang="pt-PT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@</a:t>
            </a:r>
            <a:r>
              <a:rPr lang="pt-PT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Output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()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changed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 =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new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EventEmitter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&lt;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Ship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&gt;();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@</a:t>
            </a:r>
            <a:r>
              <a:rPr lang="pt-PT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Input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()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shipId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: </a:t>
            </a:r>
            <a:r>
              <a:rPr lang="pt-PT" dirty="0" err="1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number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;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[];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selectedShip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constructor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shipsService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ShipsService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{ }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ngOnInt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{}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366985" y="2623702"/>
            <a:ext cx="4532248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div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&lt;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ship-list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[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shipId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]=“7”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	(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changed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)=“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changed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($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event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)”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&gt;&lt;/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ship-list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div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85957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7366985" y="658761"/>
            <a:ext cx="4578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Parent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Child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Communication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ViewChild</a:t>
            </a:r>
            <a:endParaRPr lang="pt-P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684421" y="2923674"/>
            <a:ext cx="930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Use </a:t>
            </a:r>
            <a:r>
              <a:rPr lang="pt-PT" dirty="0" err="1"/>
              <a:t>ViewChild</a:t>
            </a:r>
            <a:r>
              <a:rPr lang="pt-PT" dirty="0"/>
              <a:t> </a:t>
            </a:r>
            <a:r>
              <a:rPr lang="pt-PT" dirty="0" err="1"/>
              <a:t>when</a:t>
            </a:r>
            <a:r>
              <a:rPr lang="pt-PT" dirty="0"/>
              <a:t> a </a:t>
            </a:r>
            <a:r>
              <a:rPr lang="pt-PT" dirty="0" err="1"/>
              <a:t>parent</a:t>
            </a:r>
            <a:r>
              <a:rPr lang="pt-PT" dirty="0"/>
              <a:t> </a:t>
            </a:r>
            <a:r>
              <a:rPr lang="pt-PT" dirty="0" err="1"/>
              <a:t>Component</a:t>
            </a:r>
            <a:r>
              <a:rPr lang="pt-PT" dirty="0"/>
              <a:t> </a:t>
            </a:r>
            <a:r>
              <a:rPr lang="pt-PT" dirty="0" err="1"/>
              <a:t>needs</a:t>
            </a:r>
            <a:r>
              <a:rPr lang="pt-PT" dirty="0"/>
              <a:t> to </a:t>
            </a:r>
            <a:r>
              <a:rPr lang="pt-PT" dirty="0" err="1"/>
              <a:t>access</a:t>
            </a:r>
            <a:r>
              <a:rPr lang="pt-PT" dirty="0"/>
              <a:t> a </a:t>
            </a:r>
            <a:r>
              <a:rPr lang="pt-PT" dirty="0" err="1"/>
              <a:t>member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its</a:t>
            </a:r>
            <a:r>
              <a:rPr lang="pt-PT" dirty="0"/>
              <a:t> </a:t>
            </a:r>
            <a:r>
              <a:rPr lang="pt-PT" dirty="0" err="1"/>
              <a:t>child</a:t>
            </a:r>
            <a:r>
              <a:rPr lang="pt-PT" dirty="0"/>
              <a:t> </a:t>
            </a:r>
            <a:r>
              <a:rPr lang="pt-PT" dirty="0" err="1"/>
              <a:t>Component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3177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7366985" y="658761"/>
            <a:ext cx="4578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Parent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Child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Communication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ViewChild</a:t>
            </a:r>
            <a:endParaRPr lang="pt-P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Conexão reta 5"/>
          <p:cNvCxnSpPr/>
          <p:nvPr/>
        </p:nvCxnSpPr>
        <p:spPr>
          <a:xfrm>
            <a:off x="4702341" y="1347537"/>
            <a:ext cx="60158" cy="4981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601452" y="1347537"/>
            <a:ext cx="70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Child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4944979" y="1347537"/>
            <a:ext cx="93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Parent</a:t>
            </a:r>
            <a:endParaRPr lang="pt-PT" dirty="0"/>
          </a:p>
        </p:txBody>
      </p:sp>
      <p:sp>
        <p:nvSpPr>
          <p:cNvPr id="9" name="CaixaDeTexto 8"/>
          <p:cNvSpPr txBox="1"/>
          <p:nvPr/>
        </p:nvSpPr>
        <p:spPr>
          <a:xfrm>
            <a:off x="4944979" y="2113548"/>
            <a:ext cx="7247021" cy="2585323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export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u="sng" dirty="0" err="1">
                <a:solidFill>
                  <a:schemeClr val="accent6">
                    <a:lumMod val="75000"/>
                  </a:schemeClr>
                </a:solidFill>
              </a:rPr>
              <a:t>ShipListComponent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{</a:t>
            </a:r>
          </a:p>
          <a:p>
            <a:endParaRPr lang="pt-PT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@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ViewChild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(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FilterComponent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)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filter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: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FilterComponent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;</a:t>
            </a:r>
          </a:p>
          <a:p>
            <a:endParaRPr lang="pt-PT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getShips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() {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this.filter.clear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();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	}</a:t>
            </a:r>
          </a:p>
          <a:p>
            <a:endParaRPr lang="pt-PT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215190" y="2185737"/>
            <a:ext cx="3304672" cy="2031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export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u="sng" dirty="0" err="1">
                <a:solidFill>
                  <a:schemeClr val="accent6">
                    <a:lumMod val="75000"/>
                  </a:schemeClr>
                </a:solidFill>
              </a:rPr>
              <a:t>FilterComponent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{</a:t>
            </a:r>
          </a:p>
          <a:p>
            <a:endParaRPr lang="pt-PT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Clear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{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//….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}</a:t>
            </a:r>
          </a:p>
          <a:p>
            <a:endParaRPr lang="pt-PT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865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652334" y="3143250"/>
            <a:ext cx="689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ES Modules are </a:t>
            </a:r>
            <a:r>
              <a:rPr lang="pt-PT" sz="2400" dirty="0" err="1"/>
              <a:t>often</a:t>
            </a:r>
            <a:r>
              <a:rPr lang="pt-PT" sz="2400" dirty="0"/>
              <a:t> </a:t>
            </a:r>
            <a:r>
              <a:rPr lang="pt-PT" sz="2400" dirty="0" err="1"/>
              <a:t>referred</a:t>
            </a:r>
            <a:r>
              <a:rPr lang="pt-PT" sz="2400" dirty="0"/>
              <a:t> to </a:t>
            </a:r>
            <a:r>
              <a:rPr lang="pt-PT" sz="2400" dirty="0" err="1"/>
              <a:t>simply</a:t>
            </a:r>
            <a:r>
              <a:rPr lang="pt-PT" sz="2400" dirty="0"/>
              <a:t> as </a:t>
            </a:r>
            <a:r>
              <a:rPr lang="pt-PT" sz="2400" i="1" dirty="0"/>
              <a:t>Modules.</a:t>
            </a:r>
          </a:p>
        </p:txBody>
      </p:sp>
    </p:spTree>
    <p:extLst>
      <p:ext uri="{BB962C8B-B14F-4D97-AF65-F5344CB8AC3E}">
        <p14:creationId xmlns:p14="http://schemas.microsoft.com/office/powerpoint/2010/main" val="248488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976184" y="2790825"/>
            <a:ext cx="6896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i="1" dirty="0" err="1"/>
              <a:t>We</a:t>
            </a:r>
            <a:r>
              <a:rPr lang="pt-PT" sz="2400" i="1" dirty="0"/>
              <a:t> assembler </a:t>
            </a:r>
            <a:r>
              <a:rPr lang="pt-PT" sz="2400" i="1" dirty="0" err="1"/>
              <a:t>our</a:t>
            </a:r>
            <a:r>
              <a:rPr lang="pt-PT" sz="2400" i="1" dirty="0"/>
              <a:t> </a:t>
            </a:r>
            <a:r>
              <a:rPr lang="pt-PT" sz="2400" i="1" dirty="0" err="1"/>
              <a:t>application</a:t>
            </a:r>
            <a:r>
              <a:rPr lang="pt-PT" sz="2400" i="1" dirty="0"/>
              <a:t> </a:t>
            </a:r>
            <a:r>
              <a:rPr lang="pt-PT" sz="2400" i="1" dirty="0" err="1"/>
              <a:t>from</a:t>
            </a:r>
            <a:r>
              <a:rPr lang="pt-PT" sz="2400" i="1" dirty="0"/>
              <a:t> modules.</a:t>
            </a:r>
          </a:p>
          <a:p>
            <a:r>
              <a:rPr lang="pt-PT" sz="2400" i="1" dirty="0"/>
              <a:t>A Module </a:t>
            </a:r>
            <a:r>
              <a:rPr lang="pt-PT" sz="2400" i="1" dirty="0" err="1"/>
              <a:t>exports</a:t>
            </a:r>
            <a:r>
              <a:rPr lang="pt-PT" sz="2400" i="1" dirty="0"/>
              <a:t> na </a:t>
            </a:r>
            <a:r>
              <a:rPr lang="pt-PT" sz="2400" i="1" dirty="0" err="1"/>
              <a:t>asset</a:t>
            </a:r>
            <a:r>
              <a:rPr lang="pt-PT" sz="2400" i="1" dirty="0"/>
              <a:t> </a:t>
            </a:r>
            <a:r>
              <a:rPr lang="pt-PT" sz="2400" i="1" dirty="0" err="1"/>
              <a:t>such</a:t>
            </a:r>
            <a:r>
              <a:rPr lang="pt-PT" sz="2400" i="1" dirty="0"/>
              <a:t> as </a:t>
            </a:r>
            <a:r>
              <a:rPr lang="pt-PT" sz="2400" i="1" dirty="0" err="1"/>
              <a:t>Service</a:t>
            </a:r>
            <a:r>
              <a:rPr lang="pt-PT" sz="2400" i="1" dirty="0"/>
              <a:t>, </a:t>
            </a:r>
            <a:r>
              <a:rPr lang="pt-PT" sz="2400" i="1" dirty="0" err="1"/>
              <a:t>Component</a:t>
            </a:r>
            <a:r>
              <a:rPr lang="pt-PT" sz="2400" i="1" dirty="0"/>
              <a:t>, </a:t>
            </a:r>
            <a:r>
              <a:rPr lang="pt-PT" sz="2400" i="1" dirty="0" err="1"/>
              <a:t>or</a:t>
            </a:r>
            <a:r>
              <a:rPr lang="pt-PT" sz="2400" i="1" dirty="0"/>
              <a:t> a </a:t>
            </a:r>
            <a:r>
              <a:rPr lang="pt-PT" sz="2400" i="1" dirty="0" err="1"/>
              <a:t>shared</a:t>
            </a:r>
            <a:r>
              <a:rPr lang="pt-PT" sz="2400" i="1" dirty="0"/>
              <a:t> </a:t>
            </a:r>
            <a:r>
              <a:rPr lang="pt-PT" sz="2400" i="1" dirty="0" err="1"/>
              <a:t>value</a:t>
            </a:r>
            <a:r>
              <a:rPr lang="pt-PT" sz="24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558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14350" y="1503879"/>
            <a:ext cx="51054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 err="1"/>
              <a:t>ship.service.ts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438150" y="2085975"/>
            <a:ext cx="518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export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interface</a:t>
            </a:r>
            <a:r>
              <a:rPr lang="pt-PT" dirty="0"/>
              <a:t> </a:t>
            </a:r>
            <a:r>
              <a:rPr lang="pt-PT" u="sng" dirty="0" err="1">
                <a:solidFill>
                  <a:schemeClr val="accent6">
                    <a:lumMod val="75000"/>
                  </a:schemeClr>
                </a:solidFill>
              </a:rPr>
              <a:t>Ship</a:t>
            </a:r>
            <a:r>
              <a:rPr lang="pt-PT" dirty="0"/>
              <a:t> 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  <a:p>
            <a:r>
              <a:rPr lang="pt-PT" dirty="0"/>
              <a:t>	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id:</a:t>
            </a:r>
            <a:r>
              <a:rPr lang="pt-PT" dirty="0"/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pt-PT" dirty="0"/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name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pt-PT" dirty="0"/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pt-PT" dirty="0"/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year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pt-PT" dirty="0"/>
              <a:t> 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Date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14350" y="3776066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export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u="sng" dirty="0" err="1">
                <a:solidFill>
                  <a:schemeClr val="accent6">
                    <a:lumMod val="75000"/>
                  </a:schemeClr>
                </a:solidFill>
              </a:rPr>
              <a:t>ShipService</a:t>
            </a:r>
            <a:r>
              <a:rPr lang="pt-PT" dirty="0"/>
              <a:t> 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//…..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638925" y="3406734"/>
            <a:ext cx="489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Assets</a:t>
            </a:r>
            <a:r>
              <a:rPr lang="pt-PT" dirty="0"/>
              <a:t>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exported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b="1" dirty="0" err="1"/>
              <a:t>export</a:t>
            </a:r>
            <a:r>
              <a:rPr lang="pt-PT" dirty="0"/>
              <a:t> </a:t>
            </a:r>
            <a:r>
              <a:rPr lang="pt-PT" dirty="0" err="1"/>
              <a:t>keyword</a:t>
            </a:r>
            <a:endParaRPr lang="pt-PT" dirty="0"/>
          </a:p>
        </p:txBody>
      </p:sp>
      <p:cxnSp>
        <p:nvCxnSpPr>
          <p:cNvPr id="9" name="Conexão reta 8"/>
          <p:cNvCxnSpPr/>
          <p:nvPr/>
        </p:nvCxnSpPr>
        <p:spPr>
          <a:xfrm>
            <a:off x="514350" y="1873211"/>
            <a:ext cx="5105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21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14350" y="1503879"/>
            <a:ext cx="51054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 err="1"/>
              <a:t>ship.component.ts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438150" y="2085975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{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Component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}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‘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@angular/core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’;</a:t>
            </a:r>
          </a:p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{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ShipService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}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‘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./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ship.service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’;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028950" y="4940259"/>
            <a:ext cx="7005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Modules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their</a:t>
            </a:r>
            <a:r>
              <a:rPr lang="pt-PT" dirty="0"/>
              <a:t> contentes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imported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import</a:t>
            </a:r>
            <a:r>
              <a:rPr lang="pt-PT" dirty="0"/>
              <a:t> </a:t>
            </a:r>
            <a:r>
              <a:rPr lang="pt-PT" dirty="0" err="1"/>
              <a:t>keyword</a:t>
            </a:r>
            <a:r>
              <a:rPr lang="pt-PT" dirty="0"/>
              <a:t>.</a:t>
            </a:r>
          </a:p>
          <a:p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import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Ship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ShipService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destructuring</a:t>
            </a:r>
            <a:r>
              <a:rPr lang="pt-PT" dirty="0"/>
              <a:t>.</a:t>
            </a:r>
          </a:p>
        </p:txBody>
      </p:sp>
      <p:cxnSp>
        <p:nvCxnSpPr>
          <p:cNvPr id="9" name="Conexão reta 8"/>
          <p:cNvCxnSpPr/>
          <p:nvPr/>
        </p:nvCxnSpPr>
        <p:spPr>
          <a:xfrm>
            <a:off x="514350" y="1873211"/>
            <a:ext cx="5105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83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715254" y="2868561"/>
            <a:ext cx="2371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Angular Modules</a:t>
            </a:r>
          </a:p>
        </p:txBody>
      </p:sp>
      <p:cxnSp>
        <p:nvCxnSpPr>
          <p:cNvPr id="6" name="Conexão reta 5"/>
          <p:cNvCxnSpPr/>
          <p:nvPr/>
        </p:nvCxnSpPr>
        <p:spPr>
          <a:xfrm flipV="1">
            <a:off x="790575" y="3486150"/>
            <a:ext cx="10039350" cy="38101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6715253" y="3680175"/>
            <a:ext cx="2371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NgModule</a:t>
            </a:r>
            <a:endParaRPr lang="pt-P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511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069431" y="3007895"/>
            <a:ext cx="884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We</a:t>
            </a:r>
            <a:r>
              <a:rPr lang="pt-PT" dirty="0"/>
              <a:t> use </a:t>
            </a:r>
            <a:r>
              <a:rPr lang="pt-PT" b="1" dirty="0" err="1"/>
              <a:t>NgModule</a:t>
            </a:r>
            <a:r>
              <a:rPr lang="pt-PT" dirty="0"/>
              <a:t> to organize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application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</a:t>
            </a:r>
            <a:r>
              <a:rPr lang="pt-PT" dirty="0" err="1"/>
              <a:t>cohesive</a:t>
            </a:r>
            <a:r>
              <a:rPr lang="pt-PT" dirty="0"/>
              <a:t> </a:t>
            </a:r>
            <a:r>
              <a:rPr lang="pt-PT" dirty="0" err="1"/>
              <a:t>blocks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related</a:t>
            </a:r>
            <a:r>
              <a:rPr lang="pt-PT" dirty="0"/>
              <a:t> </a:t>
            </a:r>
            <a:r>
              <a:rPr lang="pt-PT" dirty="0" err="1"/>
              <a:t>functionality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991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729</Words>
  <Application>Microsoft Office PowerPoint</Application>
  <PresentationFormat>Ecrã Panorâmico</PresentationFormat>
  <Paragraphs>252</Paragraphs>
  <Slides>32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João Gomes</dc:creator>
  <cp:lastModifiedBy>João Gomes</cp:lastModifiedBy>
  <cp:revision>42</cp:revision>
  <dcterms:created xsi:type="dcterms:W3CDTF">2017-01-09T14:02:35Z</dcterms:created>
  <dcterms:modified xsi:type="dcterms:W3CDTF">2018-02-22T15:09:47Z</dcterms:modified>
</cp:coreProperties>
</file>