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74" r:id="rId5"/>
    <p:sldId id="275" r:id="rId6"/>
    <p:sldId id="264" r:id="rId7"/>
    <p:sldId id="276" r:id="rId8"/>
    <p:sldId id="277" r:id="rId9"/>
    <p:sldId id="265" r:id="rId10"/>
    <p:sldId id="278" r:id="rId11"/>
    <p:sldId id="279" r:id="rId12"/>
    <p:sldId id="267" r:id="rId13"/>
    <p:sldId id="280" r:id="rId14"/>
    <p:sldId id="281" r:id="rId15"/>
    <p:sldId id="269" r:id="rId16"/>
    <p:sldId id="282" r:id="rId17"/>
    <p:sldId id="283" r:id="rId18"/>
    <p:sldId id="271" r:id="rId19"/>
    <p:sldId id="284" r:id="rId20"/>
    <p:sldId id="285" r:id="rId21"/>
    <p:sldId id="273" r:id="rId22"/>
    <p:sldId id="286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39" autoAdjust="0"/>
    <p:restoredTop sz="94660"/>
  </p:normalViewPr>
  <p:slideViewPr>
    <p:cSldViewPr snapToGrid="0">
      <p:cViewPr>
        <p:scale>
          <a:sx n="96" d="100"/>
          <a:sy n="96" d="100"/>
        </p:scale>
        <p:origin x="3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90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52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70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31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586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07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38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1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3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1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26024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51131" y="1784839"/>
            <a:ext cx="2889738" cy="668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ANGULAR 4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223" y="2542809"/>
            <a:ext cx="2465554" cy="21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1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719449" y="2660072"/>
            <a:ext cx="70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b="1" dirty="0"/>
              <a:t>[ ] </a:t>
            </a:r>
            <a:r>
              <a:rPr lang="pt-PT" dirty="0"/>
              <a:t>to </a:t>
            </a:r>
            <a:r>
              <a:rPr lang="pt-PT" dirty="0" err="1"/>
              <a:t>send</a:t>
            </a:r>
            <a:r>
              <a:rPr lang="pt-PT" dirty="0"/>
              <a:t> </a:t>
            </a:r>
            <a:r>
              <a:rPr lang="pt-PT" dirty="0" err="1"/>
              <a:t>values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Template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092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86888" y="1187532"/>
            <a:ext cx="173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One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Way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In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980707" y="1983179"/>
            <a:ext cx="667393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 err="1">
                <a:solidFill>
                  <a:srgbClr val="0070C0"/>
                </a:solidFill>
              </a:rPr>
              <a:t>img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[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src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]=‘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ship.foto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’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&gt;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 err="1">
                <a:solidFill>
                  <a:srgbClr val="0070C0"/>
                </a:solidFill>
              </a:rPr>
              <a:t>ship-detail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]=“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currentShip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”&gt;&lt;/</a:t>
            </a:r>
            <a:r>
              <a:rPr lang="pt-PT" dirty="0" err="1">
                <a:solidFill>
                  <a:srgbClr val="0070C0"/>
                </a:solidFill>
              </a:rPr>
              <a:t>ship-detail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 err="1">
                <a:solidFill>
                  <a:srgbClr val="0070C0"/>
                </a:solidFill>
              </a:rPr>
              <a:t>div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[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ngClass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]=“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{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selected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isSelected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”&gt;</a:t>
            </a:r>
            <a:r>
              <a:rPr lang="pt-PT" dirty="0" err="1">
                <a:solidFill>
                  <a:schemeClr val="accent4">
                    <a:lumMod val="75000"/>
                  </a:schemeClr>
                </a:solidFill>
              </a:rPr>
              <a:t>Starwars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pt-PT" dirty="0" err="1">
                <a:solidFill>
                  <a:srgbClr val="0070C0"/>
                </a:solidFill>
              </a:rPr>
              <a:t>div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7663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15254" y="2868561"/>
            <a:ext cx="2437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719449" y="2660072"/>
            <a:ext cx="70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b="1" dirty="0"/>
              <a:t>( ) </a:t>
            </a:r>
            <a:r>
              <a:rPr lang="pt-PT" dirty="0"/>
              <a:t>to </a:t>
            </a:r>
            <a:r>
              <a:rPr lang="pt-PT" dirty="0" err="1"/>
              <a:t>send</a:t>
            </a:r>
            <a:r>
              <a:rPr lang="pt-PT" dirty="0"/>
              <a:t> </a:t>
            </a:r>
            <a:r>
              <a:rPr lang="pt-PT" dirty="0" err="1"/>
              <a:t>events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Templates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Component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8536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86887" y="1187532"/>
            <a:ext cx="311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One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Way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Component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921331" y="2363190"/>
            <a:ext cx="667393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button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pt-PT" dirty="0" err="1">
                <a:solidFill>
                  <a:srgbClr val="00B050"/>
                </a:solidFill>
              </a:rPr>
              <a:t>click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)=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save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()”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  <a:r>
              <a:rPr lang="pt-PT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Save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button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ship-detail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pt-PT" dirty="0" err="1">
                <a:solidFill>
                  <a:srgbClr val="00B050"/>
                </a:solidFill>
              </a:rPr>
              <a:t>changed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)=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shipChanged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()”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&gt;&lt;/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ship-detail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pt-PT" dirty="0">
                <a:solidFill>
                  <a:srgbClr val="00B050"/>
                </a:solidFill>
              </a:rPr>
              <a:t>input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)=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“ship.name=$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”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&gt;&lt;/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764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15254" y="2868561"/>
            <a:ext cx="2437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Two-way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34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719449" y="2660072"/>
            <a:ext cx="701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[( )] </a:t>
            </a:r>
            <a:r>
              <a:rPr lang="pt-PT" dirty="0" err="1"/>
              <a:t>sends</a:t>
            </a:r>
            <a:r>
              <a:rPr lang="pt-PT" dirty="0"/>
              <a:t> a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to </a:t>
            </a:r>
            <a:r>
              <a:rPr lang="pt-PT" dirty="0" err="1"/>
              <a:t>Template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sends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changes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template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9358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360718" y="1816925"/>
            <a:ext cx="667393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[(</a:t>
            </a:r>
            <a:r>
              <a:rPr lang="pt-PT" dirty="0" err="1">
                <a:solidFill>
                  <a:srgbClr val="00B050"/>
                </a:solidFill>
              </a:rPr>
              <a:t>ngModel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)]=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“ship.name”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&gt;&lt;/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&gt;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265714" y="3241964"/>
            <a:ext cx="737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dirty="0"/>
              <a:t> {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FormsModule</a:t>
            </a:r>
            <a:r>
              <a:rPr lang="pt-PT" dirty="0"/>
              <a:t> }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pt-PT" dirty="0"/>
              <a:t>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‘@angular/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forms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’;</a:t>
            </a:r>
            <a:endParaRPr lang="pt-PT" dirty="0"/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NgModule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imports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…,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FormsModule</a:t>
            </a:r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]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858551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15254" y="2868561"/>
            <a:ext cx="2437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Built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-in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Directives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23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755075" y="2493817"/>
            <a:ext cx="701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When</a:t>
            </a:r>
            <a:r>
              <a:rPr lang="pt-PT" dirty="0"/>
              <a:t> Angular </a:t>
            </a:r>
            <a:r>
              <a:rPr lang="pt-PT" dirty="0" err="1"/>
              <a:t>renders</a:t>
            </a:r>
            <a:r>
              <a:rPr lang="pt-PT" dirty="0"/>
              <a:t> </a:t>
            </a:r>
            <a:r>
              <a:rPr lang="pt-PT" dirty="0" err="1"/>
              <a:t>templates</a:t>
            </a:r>
            <a:r>
              <a:rPr lang="pt-PT" dirty="0"/>
              <a:t>, </a:t>
            </a:r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transforms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DOM </a:t>
            </a:r>
            <a:r>
              <a:rPr lang="pt-PT" dirty="0" err="1"/>
              <a:t>according</a:t>
            </a:r>
            <a:r>
              <a:rPr lang="pt-PT" dirty="0"/>
              <a:t> to </a:t>
            </a:r>
            <a:r>
              <a:rPr lang="pt-PT" dirty="0" err="1"/>
              <a:t>instructions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Directives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668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089179" y="2244661"/>
            <a:ext cx="46847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Data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Interpolation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Property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Event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Two-way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Built</a:t>
            </a:r>
            <a:r>
              <a:rPr lang="pt-PT" dirty="0"/>
              <a:t>-in </a:t>
            </a:r>
            <a:r>
              <a:rPr lang="pt-PT" dirty="0" err="1"/>
              <a:t>Directives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Pipes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9569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05022"/>
              </p:ext>
            </p:extLst>
          </p:nvPr>
        </p:nvGraphicFramePr>
        <p:xfrm>
          <a:off x="1093849" y="1527188"/>
          <a:ext cx="9617694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115">
                  <a:extLst>
                    <a:ext uri="{9D8B030D-6E8A-4147-A177-3AD203B41FA5}">
                      <a16:colId xmlns:a16="http://schemas.microsoft.com/office/drawing/2014/main" val="3323461108"/>
                    </a:ext>
                  </a:extLst>
                </a:gridCol>
                <a:gridCol w="7469579">
                  <a:extLst>
                    <a:ext uri="{9D8B030D-6E8A-4147-A177-3AD203B41FA5}">
                      <a16:colId xmlns:a16="http://schemas.microsoft.com/office/drawing/2014/main" val="3300598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err="1"/>
                        <a:t>Directive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Usage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3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ngClass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[</a:t>
                      </a:r>
                      <a:r>
                        <a:rPr lang="pt-PT" dirty="0" err="1"/>
                        <a:t>ngClass</a:t>
                      </a:r>
                      <a:r>
                        <a:rPr lang="pt-PT" dirty="0"/>
                        <a:t>]=“{</a:t>
                      </a:r>
                      <a:r>
                        <a:rPr lang="pt-PT" dirty="0" err="1"/>
                        <a:t>active</a:t>
                      </a:r>
                      <a:r>
                        <a:rPr lang="pt-PT" dirty="0"/>
                        <a:t>: </a:t>
                      </a:r>
                      <a:r>
                        <a:rPr lang="pt-PT" dirty="0" err="1"/>
                        <a:t>isActive</a:t>
                      </a:r>
                      <a:r>
                        <a:rPr lang="pt-PT" dirty="0"/>
                        <a:t>, color: </a:t>
                      </a:r>
                      <a:r>
                        <a:rPr lang="pt-PT" dirty="0" err="1"/>
                        <a:t>myColor</a:t>
                      </a:r>
                      <a:r>
                        <a:rPr lang="pt-PT" dirty="0"/>
                        <a:t>}”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[</a:t>
                      </a:r>
                      <a:r>
                        <a:rPr lang="pt-PT" dirty="0" err="1"/>
                        <a:t>ngClass</a:t>
                      </a:r>
                      <a:r>
                        <a:rPr lang="pt-PT" dirty="0"/>
                        <a:t>]=“</a:t>
                      </a:r>
                      <a:r>
                        <a:rPr lang="pt-PT" dirty="0" err="1"/>
                        <a:t>setClasses</a:t>
                      </a:r>
                      <a:r>
                        <a:rPr lang="pt-PT" dirty="0"/>
                        <a:t>()”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4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ngStyle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[</a:t>
                      </a:r>
                      <a:r>
                        <a:rPr lang="pt-PT" dirty="0" err="1"/>
                        <a:t>ngStyle</a:t>
                      </a:r>
                      <a:r>
                        <a:rPr lang="pt-PT" dirty="0"/>
                        <a:t>]=“{ color: </a:t>
                      </a:r>
                      <a:r>
                        <a:rPr lang="pt-PT" dirty="0" err="1"/>
                        <a:t>colorPreference</a:t>
                      </a:r>
                      <a:r>
                        <a:rPr lang="pt-PT" dirty="0"/>
                        <a:t>}”</a:t>
                      </a:r>
                    </a:p>
                    <a:p>
                      <a:r>
                        <a:rPr lang="pt-PT" dirty="0"/>
                        <a:t>[</a:t>
                      </a:r>
                      <a:r>
                        <a:rPr lang="pt-PT" dirty="0" err="1"/>
                        <a:t>ngStyle</a:t>
                      </a:r>
                      <a:r>
                        <a:rPr lang="pt-PT" dirty="0"/>
                        <a:t>]=“</a:t>
                      </a:r>
                      <a:r>
                        <a:rPr lang="pt-PT" dirty="0" err="1"/>
                        <a:t>setStyle</a:t>
                      </a:r>
                      <a:r>
                        <a:rPr lang="pt-PT" dirty="0"/>
                        <a:t>()”;</a:t>
                      </a:r>
                    </a:p>
                    <a:p>
                      <a:r>
                        <a:rPr lang="pt-PT" dirty="0"/>
                        <a:t>[</a:t>
                      </a:r>
                      <a:r>
                        <a:rPr lang="pt-PT" dirty="0" err="1"/>
                        <a:t>style.color</a:t>
                      </a:r>
                      <a:r>
                        <a:rPr lang="pt-PT" dirty="0"/>
                        <a:t>]=“</a:t>
                      </a:r>
                      <a:r>
                        <a:rPr lang="pt-PT" dirty="0" err="1"/>
                        <a:t>colorPreference</a:t>
                      </a:r>
                      <a:r>
                        <a:rPr lang="pt-PT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2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*</a:t>
                      </a:r>
                      <a:r>
                        <a:rPr lang="pt-PT" dirty="0" err="1"/>
                        <a:t>ngFor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&lt;li *</a:t>
                      </a:r>
                      <a:r>
                        <a:rPr lang="pt-PT" dirty="0" err="1"/>
                        <a:t>ngFor</a:t>
                      </a:r>
                      <a:r>
                        <a:rPr lang="pt-PT" dirty="0"/>
                        <a:t>=“</a:t>
                      </a:r>
                      <a:r>
                        <a:rPr lang="pt-PT" dirty="0" err="1"/>
                        <a:t>let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ship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of</a:t>
                      </a:r>
                      <a:r>
                        <a:rPr lang="pt-PT" baseline="0" dirty="0"/>
                        <a:t> </a:t>
                      </a:r>
                      <a:r>
                        <a:rPr lang="pt-PT" baseline="0" dirty="0" err="1"/>
                        <a:t>ships</a:t>
                      </a:r>
                      <a:r>
                        <a:rPr lang="pt-PT" baseline="0" dirty="0"/>
                        <a:t>, </a:t>
                      </a:r>
                      <a:r>
                        <a:rPr lang="pt-PT" baseline="0" dirty="0" err="1"/>
                        <a:t>let</a:t>
                      </a:r>
                      <a:r>
                        <a:rPr lang="pt-PT" baseline="0" dirty="0"/>
                        <a:t> i = </a:t>
                      </a:r>
                      <a:r>
                        <a:rPr lang="pt-PT" baseline="0" dirty="0" err="1"/>
                        <a:t>index</a:t>
                      </a:r>
                      <a:r>
                        <a:rPr lang="pt-PT" dirty="0"/>
                        <a:t>”&gt;&lt;/li&gt;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6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*</a:t>
                      </a:r>
                      <a:r>
                        <a:rPr lang="pt-PT" dirty="0" err="1"/>
                        <a:t>ngIf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&lt;</a:t>
                      </a:r>
                      <a:r>
                        <a:rPr lang="pt-PT" dirty="0" err="1"/>
                        <a:t>div</a:t>
                      </a:r>
                      <a:r>
                        <a:rPr lang="pt-PT" dirty="0"/>
                        <a:t> *</a:t>
                      </a:r>
                      <a:r>
                        <a:rPr lang="pt-PT" dirty="0" err="1"/>
                        <a:t>ngIf</a:t>
                      </a:r>
                      <a:r>
                        <a:rPr lang="pt-PT" dirty="0"/>
                        <a:t>=“</a:t>
                      </a:r>
                      <a:r>
                        <a:rPr lang="pt-PT" dirty="0" err="1"/>
                        <a:t>currentShip</a:t>
                      </a:r>
                      <a:r>
                        <a:rPr lang="pt-PT" dirty="0"/>
                        <a:t>”&gt;&lt;/</a:t>
                      </a:r>
                      <a:r>
                        <a:rPr lang="pt-PT" dirty="0" err="1"/>
                        <a:t>div</a:t>
                      </a:r>
                      <a:r>
                        <a:rPr lang="pt-PT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4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*</a:t>
                      </a:r>
                      <a:r>
                        <a:rPr lang="pt-PT" dirty="0" err="1"/>
                        <a:t>ngSwitch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container-element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ngSwitch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]="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switch_expression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&lt;some-element *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ngSwitchCase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="match_expression_1"&gt;...&lt;/some-element&gt;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&lt;some-element *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ngSwitchCase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="match_expression_2"&gt;...&lt;/some-element&gt;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pt-P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container-element</a:t>
                      </a:r>
                      <a:r>
                        <a:rPr lang="pt-P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0125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4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334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15254" y="2868561"/>
            <a:ext cx="2437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Pipes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301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125683" y="1662545"/>
            <a:ext cx="558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Pipes</a:t>
            </a:r>
            <a:r>
              <a:rPr lang="pt-PT" dirty="0"/>
              <a:t> </a:t>
            </a:r>
            <a:r>
              <a:rPr lang="pt-PT" dirty="0" err="1"/>
              <a:t>allow</a:t>
            </a:r>
            <a:r>
              <a:rPr lang="pt-PT" dirty="0"/>
              <a:t> </a:t>
            </a:r>
            <a:r>
              <a:rPr lang="pt-PT" dirty="0" err="1"/>
              <a:t>us</a:t>
            </a:r>
            <a:r>
              <a:rPr lang="pt-PT" dirty="0"/>
              <a:t> to </a:t>
            </a:r>
            <a:r>
              <a:rPr lang="pt-PT" dirty="0" err="1"/>
              <a:t>transform</a:t>
            </a:r>
            <a:r>
              <a:rPr lang="pt-PT" dirty="0"/>
              <a:t> data for display in a </a:t>
            </a:r>
            <a:r>
              <a:rPr lang="pt-PT" dirty="0" err="1"/>
              <a:t>Template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23561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97527" y="1983179"/>
            <a:ext cx="412073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/>
              <a:t>&lt;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PT" dirty="0"/>
              <a:t>&gt;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{{ ship.name |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uppercase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}}</a:t>
            </a:r>
            <a:r>
              <a:rPr lang="pt-PT" dirty="0"/>
              <a:t>&lt;/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PT" dirty="0"/>
              <a:t>&gt;</a:t>
            </a:r>
          </a:p>
          <a:p>
            <a:r>
              <a:rPr lang="pt-PT" dirty="0"/>
              <a:t>&lt;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PT" dirty="0"/>
              <a:t>&gt;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{{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eventDate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| date:’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yMMMd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’}}</a:t>
            </a:r>
            <a:r>
              <a:rPr lang="pt-PT" dirty="0"/>
              <a:t>&lt;/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PT" dirty="0"/>
              <a:t>&gt;</a:t>
            </a:r>
          </a:p>
          <a:p>
            <a:r>
              <a:rPr lang="pt-PT" dirty="0"/>
              <a:t>&lt;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PT" dirty="0"/>
              <a:t>&gt;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{{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ship.price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|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currency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}}</a:t>
            </a:r>
            <a:r>
              <a:rPr lang="pt-PT" dirty="0"/>
              <a:t>&lt;/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PT" dirty="0"/>
              <a:t>&gt;</a:t>
            </a:r>
          </a:p>
          <a:p>
            <a:r>
              <a:rPr lang="pt-PT" dirty="0"/>
              <a:t>&lt;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PT" dirty="0"/>
              <a:t>&gt;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{{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ship.value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| percent:’1.1-1’ }}</a:t>
            </a:r>
            <a:r>
              <a:rPr lang="pt-PT" dirty="0"/>
              <a:t>&lt;/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PT" dirty="0"/>
              <a:t>&gt;</a:t>
            </a:r>
          </a:p>
          <a:p>
            <a:r>
              <a:rPr lang="pt-PT" dirty="0"/>
              <a:t>&lt;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PT" dirty="0"/>
              <a:t>&gt;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{{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ship.value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| number:‘1.1-3’}}</a:t>
            </a:r>
            <a:r>
              <a:rPr lang="pt-PT" dirty="0"/>
              <a:t>&lt;/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pt-PT" dirty="0"/>
              <a:t>&gt;</a:t>
            </a:r>
          </a:p>
          <a:p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4512622" y="6234545"/>
            <a:ext cx="35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https://angular.io/docs/ts/latest/api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29438" y="3904560"/>
            <a:ext cx="566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minIntegerDigits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}.{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minFractionDigits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}-{</a:t>
            </a:r>
            <a:r>
              <a:rPr lang="pt-PT" dirty="0" err="1">
                <a:solidFill>
                  <a:schemeClr val="bg1">
                    <a:lumMod val="65000"/>
                  </a:schemeClr>
                </a:solidFill>
              </a:rPr>
              <a:t>maxFractionDigits</a:t>
            </a:r>
            <a:r>
              <a:rPr lang="pt-PT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5437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512622" y="6234545"/>
            <a:ext cx="35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https://angular.io/docs/ts/latest/api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60665" y="2778826"/>
            <a:ext cx="85146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>
                <a:solidFill>
                  <a:schemeClr val="bg2">
                    <a:lumMod val="50000"/>
                  </a:schemeClr>
                </a:solidFill>
              </a:rPr>
              <a:t>Async</a:t>
            </a:r>
            <a:r>
              <a:rPr lang="pt-PT" sz="3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PT" sz="3200" dirty="0" err="1">
                <a:solidFill>
                  <a:schemeClr val="bg2">
                    <a:lumMod val="50000"/>
                  </a:schemeClr>
                </a:solidFill>
              </a:rPr>
              <a:t>Pipe</a:t>
            </a:r>
            <a:endParaRPr lang="pt-PT" sz="3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PT" dirty="0" err="1"/>
              <a:t>Subscribes</a:t>
            </a:r>
            <a:r>
              <a:rPr lang="pt-PT" dirty="0"/>
              <a:t> to a </a:t>
            </a:r>
            <a:r>
              <a:rPr lang="pt-PT" dirty="0" err="1"/>
              <a:t>Promise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na </a:t>
            </a:r>
            <a:r>
              <a:rPr lang="pt-PT" dirty="0" err="1"/>
              <a:t>Observable</a:t>
            </a:r>
            <a:r>
              <a:rPr lang="pt-PT" dirty="0"/>
              <a:t>, </a:t>
            </a:r>
            <a:r>
              <a:rPr lang="pt-PT" dirty="0" err="1"/>
              <a:t>returning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latest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emitted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012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512622" y="6234545"/>
            <a:ext cx="35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https://angular.io/docs/ts/latest/api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413163" y="1143347"/>
            <a:ext cx="273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err="1"/>
              <a:t>Custom</a:t>
            </a:r>
            <a:r>
              <a:rPr lang="pt-PT" sz="3600" dirty="0"/>
              <a:t> </a:t>
            </a:r>
            <a:r>
              <a:rPr lang="pt-PT" sz="3600" dirty="0" err="1"/>
              <a:t>Pipes</a:t>
            </a:r>
            <a:endParaRPr lang="pt-PT" sz="3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413163" y="2719450"/>
            <a:ext cx="9512135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import</a:t>
            </a:r>
            <a:r>
              <a:rPr lang="pt-PT" dirty="0"/>
              <a:t> {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Pipe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PipeTransform</a:t>
            </a:r>
            <a:r>
              <a:rPr lang="pt-PT" dirty="0"/>
              <a:t> }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pt-PT" dirty="0"/>
              <a:t> ‘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@angular/core</a:t>
            </a:r>
            <a:r>
              <a:rPr lang="pt-PT" dirty="0"/>
              <a:t>’;</a:t>
            </a:r>
          </a:p>
          <a:p>
            <a:endParaRPr lang="pt-PT" dirty="0"/>
          </a:p>
          <a:p>
            <a:r>
              <a:rPr lang="pt-PT" dirty="0">
                <a:highlight>
                  <a:srgbClr val="FFFF00"/>
                </a:highlight>
              </a:rPr>
              <a:t>@</a:t>
            </a:r>
            <a:r>
              <a:rPr lang="pt-PT" dirty="0" err="1">
                <a:highlight>
                  <a:srgbClr val="FFFF00"/>
                </a:highlight>
              </a:rPr>
              <a:t>Pipe</a:t>
            </a:r>
            <a:r>
              <a:rPr lang="pt-PT" dirty="0">
                <a:highlight>
                  <a:srgbClr val="FFFF00"/>
                </a:highlight>
              </a:rPr>
              <a:t>(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{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name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: ‘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initCaps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’ }</a:t>
            </a:r>
            <a:r>
              <a:rPr lang="pt-PT" dirty="0">
                <a:highlight>
                  <a:srgbClr val="FFFF00"/>
                </a:highlight>
              </a:rPr>
              <a:t>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InitCapsPipe</a:t>
            </a:r>
            <a:r>
              <a:rPr lang="pt-PT" dirty="0"/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pt-PT" dirty="0"/>
              <a:t> 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PipeTransform</a:t>
            </a:r>
            <a:r>
              <a:rPr lang="pt-PT" dirty="0"/>
              <a:t> {</a:t>
            </a:r>
          </a:p>
          <a:p>
            <a:r>
              <a:rPr lang="pt-PT" dirty="0"/>
              <a:t>	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transform</a:t>
            </a:r>
            <a:r>
              <a:rPr lang="pt-PT" dirty="0"/>
              <a:t>(</a:t>
            </a:r>
            <a:r>
              <a:rPr lang="pt-PT" dirty="0" err="1">
                <a:solidFill>
                  <a:srgbClr val="00B050"/>
                </a:solidFill>
              </a:rPr>
              <a:t>value</a:t>
            </a:r>
            <a:r>
              <a:rPr lang="pt-PT" dirty="0">
                <a:solidFill>
                  <a:srgbClr val="00B050"/>
                </a:solidFill>
              </a:rPr>
              <a:t>:</a:t>
            </a:r>
            <a:r>
              <a:rPr lang="pt-PT" dirty="0"/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pt-PT" dirty="0"/>
              <a:t>, </a:t>
            </a:r>
            <a:r>
              <a:rPr lang="pt-PT" dirty="0" err="1">
                <a:solidFill>
                  <a:srgbClr val="00B050"/>
                </a:solidFill>
              </a:rPr>
              <a:t>args</a:t>
            </a:r>
            <a:r>
              <a:rPr lang="pt-PT" dirty="0">
                <a:solidFill>
                  <a:srgbClr val="00B050"/>
                </a:solidFill>
              </a:rPr>
              <a:t>?:</a:t>
            </a:r>
            <a:r>
              <a:rPr lang="pt-PT" dirty="0"/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any</a:t>
            </a:r>
            <a:r>
              <a:rPr lang="pt-PT" dirty="0"/>
              <a:t>[]) {</a:t>
            </a:r>
          </a:p>
          <a:p>
            <a:r>
              <a:rPr lang="pt-PT" dirty="0"/>
              <a:t>		</a:t>
            </a:r>
            <a:r>
              <a:rPr lang="pt-PT" dirty="0" err="1">
                <a:solidFill>
                  <a:srgbClr val="0070C0"/>
                </a:solidFill>
              </a:rPr>
              <a:t>return</a:t>
            </a:r>
            <a:r>
              <a:rPr lang="pt-PT" dirty="0"/>
              <a:t> </a:t>
            </a:r>
            <a:r>
              <a:rPr lang="pt-PT" dirty="0" err="1">
                <a:solidFill>
                  <a:srgbClr val="00B050"/>
                </a:solidFill>
              </a:rPr>
              <a:t>value.toLowerCase</a:t>
            </a:r>
            <a:r>
              <a:rPr lang="pt-PT" dirty="0">
                <a:solidFill>
                  <a:srgbClr val="00B050"/>
                </a:solidFill>
              </a:rPr>
              <a:t>()</a:t>
            </a:r>
          </a:p>
          <a:p>
            <a:r>
              <a:rPr lang="pt-PT" dirty="0"/>
              <a:t>			.</a:t>
            </a:r>
            <a:r>
              <a:rPr lang="pt-PT" dirty="0" err="1">
                <a:solidFill>
                  <a:srgbClr val="00B050"/>
                </a:solidFill>
              </a:rPr>
              <a:t>replace</a:t>
            </a:r>
            <a:r>
              <a:rPr lang="pt-PT" dirty="0"/>
              <a:t>(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/(?:^|\s)[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a-z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]/g</a:t>
            </a:r>
            <a:r>
              <a:rPr lang="pt-PT" dirty="0"/>
              <a:t>, </a:t>
            </a:r>
            <a:r>
              <a:rPr lang="pt-PT" dirty="0">
                <a:solidFill>
                  <a:srgbClr val="00B050"/>
                </a:solidFill>
              </a:rPr>
              <a:t>m =&gt; </a:t>
            </a:r>
            <a:r>
              <a:rPr lang="pt-PT" dirty="0" err="1">
                <a:solidFill>
                  <a:srgbClr val="00B050"/>
                </a:solidFill>
              </a:rPr>
              <a:t>m.toUpperCase</a:t>
            </a:r>
            <a:r>
              <a:rPr lang="pt-PT" dirty="0">
                <a:solidFill>
                  <a:srgbClr val="00B050"/>
                </a:solidFill>
              </a:rPr>
              <a:t>()</a:t>
            </a:r>
            <a:r>
              <a:rPr lang="pt-PT" dirty="0"/>
              <a:t>);</a:t>
            </a:r>
          </a:p>
          <a:p>
            <a:r>
              <a:rPr lang="pt-PT" dirty="0"/>
              <a:t>	}</a:t>
            </a:r>
          </a:p>
          <a:p>
            <a:r>
              <a:rPr lang="pt-PT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61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15254" y="2868561"/>
            <a:ext cx="1918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459832" y="2807368"/>
            <a:ext cx="103645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/>
              <a:t>We</a:t>
            </a:r>
            <a:r>
              <a:rPr lang="pt-PT" sz="3200" dirty="0"/>
              <a:t> use data </a:t>
            </a:r>
            <a:r>
              <a:rPr lang="pt-PT" sz="3200" dirty="0" err="1"/>
              <a:t>binding</a:t>
            </a:r>
            <a:r>
              <a:rPr lang="pt-PT" sz="3200" dirty="0"/>
              <a:t> to </a:t>
            </a:r>
            <a:r>
              <a:rPr lang="pt-PT" sz="3200" dirty="0" err="1"/>
              <a:t>help</a:t>
            </a:r>
            <a:r>
              <a:rPr lang="pt-PT" sz="3200" dirty="0"/>
              <a:t> </a:t>
            </a:r>
            <a:r>
              <a:rPr lang="pt-PT" sz="3200" dirty="0" err="1"/>
              <a:t>coordinate</a:t>
            </a:r>
            <a:r>
              <a:rPr lang="pt-PT" sz="3200" dirty="0"/>
              <a:t> </a:t>
            </a:r>
            <a:r>
              <a:rPr lang="pt-PT" sz="3200" dirty="0" err="1"/>
              <a:t>communication</a:t>
            </a:r>
            <a:r>
              <a:rPr lang="pt-PT" sz="3200" dirty="0"/>
              <a:t> </a:t>
            </a:r>
            <a:r>
              <a:rPr lang="pt-PT" sz="3200" dirty="0" err="1"/>
              <a:t>between</a:t>
            </a:r>
            <a:r>
              <a:rPr lang="pt-PT" sz="3200" dirty="0"/>
              <a:t> a </a:t>
            </a:r>
            <a:r>
              <a:rPr lang="pt-PT" sz="3200" dirty="0" err="1"/>
              <a:t>Component</a:t>
            </a:r>
            <a:r>
              <a:rPr lang="pt-PT" sz="3200" dirty="0"/>
              <a:t> </a:t>
            </a:r>
            <a:r>
              <a:rPr lang="pt-PT" sz="3200" dirty="0" err="1"/>
              <a:t>and</a:t>
            </a:r>
            <a:r>
              <a:rPr lang="pt-PT" sz="3200" dirty="0"/>
              <a:t> </a:t>
            </a:r>
            <a:r>
              <a:rPr lang="pt-PT" sz="3200" dirty="0" err="1"/>
              <a:t>its</a:t>
            </a:r>
            <a:r>
              <a:rPr lang="pt-PT" sz="3200" dirty="0"/>
              <a:t> </a:t>
            </a:r>
            <a:r>
              <a:rPr lang="pt-PT" sz="3200" dirty="0" err="1"/>
              <a:t>Template</a:t>
            </a:r>
            <a:r>
              <a:rPr lang="pt-PT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48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H="1">
            <a:off x="2034540" y="1211580"/>
            <a:ext cx="11430" cy="47434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xão reta 6"/>
          <p:cNvCxnSpPr/>
          <p:nvPr/>
        </p:nvCxnSpPr>
        <p:spPr>
          <a:xfrm flipH="1">
            <a:off x="10005060" y="1211580"/>
            <a:ext cx="11430" cy="47434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xograma: Multidocumentos 5"/>
          <p:cNvSpPr/>
          <p:nvPr/>
        </p:nvSpPr>
        <p:spPr>
          <a:xfrm>
            <a:off x="525780" y="2160270"/>
            <a:ext cx="1165860" cy="147447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DOM</a:t>
            </a:r>
          </a:p>
        </p:txBody>
      </p:sp>
      <p:sp>
        <p:nvSpPr>
          <p:cNvPr id="8" name="Fluxograma: Documento 7"/>
          <p:cNvSpPr/>
          <p:nvPr/>
        </p:nvSpPr>
        <p:spPr>
          <a:xfrm>
            <a:off x="10474035" y="2422566"/>
            <a:ext cx="1294411" cy="141316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Component</a:t>
            </a:r>
            <a:endParaRPr lang="pt-PT" dirty="0"/>
          </a:p>
        </p:txBody>
      </p:sp>
      <p:cxnSp>
        <p:nvCxnSpPr>
          <p:cNvPr id="10" name="Conexão reta unidirecional 9"/>
          <p:cNvCxnSpPr/>
          <p:nvPr/>
        </p:nvCxnSpPr>
        <p:spPr>
          <a:xfrm flipH="1">
            <a:off x="2533650" y="1816851"/>
            <a:ext cx="6854368" cy="284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/>
          <p:cNvCxnSpPr/>
          <p:nvPr/>
        </p:nvCxnSpPr>
        <p:spPr>
          <a:xfrm>
            <a:off x="2624447" y="3843573"/>
            <a:ext cx="67635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/>
          <p:cNvCxnSpPr/>
          <p:nvPr/>
        </p:nvCxnSpPr>
        <p:spPr>
          <a:xfrm>
            <a:off x="2624447" y="4934124"/>
            <a:ext cx="67635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unidirecional 17"/>
          <p:cNvCxnSpPr/>
          <p:nvPr/>
        </p:nvCxnSpPr>
        <p:spPr>
          <a:xfrm flipH="1">
            <a:off x="2533650" y="2935840"/>
            <a:ext cx="68543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4950030" y="2422566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[</a:t>
            </a:r>
            <a:r>
              <a:rPr lang="pt-PT" dirty="0" err="1"/>
              <a:t>property</a:t>
            </a:r>
            <a:r>
              <a:rPr lang="pt-PT" dirty="0"/>
              <a:t>] = “</a:t>
            </a:r>
            <a:r>
              <a:rPr lang="pt-PT" dirty="0" err="1"/>
              <a:t>expression</a:t>
            </a:r>
            <a:r>
              <a:rPr lang="pt-PT" dirty="0"/>
              <a:t>”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950031" y="1363980"/>
            <a:ext cx="160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{{ </a:t>
            </a:r>
            <a:r>
              <a:rPr lang="pt-PT" dirty="0" err="1"/>
              <a:t>expression</a:t>
            </a:r>
            <a:r>
              <a:rPr lang="pt-PT" dirty="0"/>
              <a:t> }}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950030" y="3421707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(</a:t>
            </a:r>
            <a:r>
              <a:rPr lang="pt-PT" dirty="0" err="1"/>
              <a:t>event</a:t>
            </a:r>
            <a:r>
              <a:rPr lang="pt-PT" dirty="0"/>
              <a:t>) = “</a:t>
            </a:r>
            <a:r>
              <a:rPr lang="pt-PT" dirty="0" err="1"/>
              <a:t>statement</a:t>
            </a:r>
            <a:r>
              <a:rPr lang="pt-PT" dirty="0"/>
              <a:t>”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950030" y="4512257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[(</a:t>
            </a:r>
            <a:r>
              <a:rPr lang="pt-PT" dirty="0" err="1"/>
              <a:t>ngModel</a:t>
            </a:r>
            <a:r>
              <a:rPr lang="pt-PT" dirty="0"/>
              <a:t>)] = “</a:t>
            </a:r>
            <a:r>
              <a:rPr lang="pt-PT" dirty="0" err="1"/>
              <a:t>property</a:t>
            </a:r>
            <a:r>
              <a:rPr lang="pt-PT" dirty="0"/>
              <a:t>”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950030" y="1849846"/>
            <a:ext cx="160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Interpolation</a:t>
            </a:r>
            <a:endParaRPr lang="pt-PT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950030" y="2903224"/>
            <a:ext cx="240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Way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4950030" y="3843573"/>
            <a:ext cx="160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Event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4950030" y="4985769"/>
            <a:ext cx="240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Two</a:t>
            </a:r>
            <a:r>
              <a:rPr lang="pt-PT" dirty="0"/>
              <a:t> </a:t>
            </a:r>
            <a:r>
              <a:rPr lang="pt-PT" dirty="0" err="1"/>
              <a:t>Way</a:t>
            </a:r>
            <a:r>
              <a:rPr lang="pt-PT" dirty="0"/>
              <a:t> </a:t>
            </a:r>
            <a:r>
              <a:rPr lang="pt-PT" dirty="0" err="1"/>
              <a:t>Binding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048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15254" y="2868561"/>
            <a:ext cx="1918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Interpolation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05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719449" y="2660072"/>
            <a:ext cx="70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b="1" dirty="0"/>
              <a:t>{{ }}</a:t>
            </a:r>
            <a:r>
              <a:rPr lang="pt-PT" dirty="0"/>
              <a:t> to render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bound</a:t>
            </a:r>
            <a:r>
              <a:rPr lang="pt-PT" dirty="0"/>
              <a:t> </a:t>
            </a:r>
            <a:r>
              <a:rPr lang="pt-PT" dirty="0" err="1"/>
              <a:t>value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Component’s</a:t>
            </a:r>
            <a:r>
              <a:rPr lang="pt-PT" dirty="0"/>
              <a:t> </a:t>
            </a:r>
            <a:r>
              <a:rPr lang="pt-PT" dirty="0" err="1"/>
              <a:t>Template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99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86888" y="1187532"/>
            <a:ext cx="173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One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Way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In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918858" y="2280062"/>
            <a:ext cx="370510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PT" dirty="0"/>
              <a:t>&lt;</a:t>
            </a:r>
            <a:r>
              <a:rPr lang="pt-PT" dirty="0">
                <a:solidFill>
                  <a:srgbClr val="0070C0"/>
                </a:solidFill>
              </a:rPr>
              <a:t>H3</a:t>
            </a:r>
            <a:r>
              <a:rPr lang="pt-PT" dirty="0"/>
              <a:t>&gt;</a:t>
            </a:r>
            <a:r>
              <a:rPr lang="pt-PT" dirty="0" err="1"/>
              <a:t>Ship</a:t>
            </a:r>
            <a:r>
              <a:rPr lang="pt-PT" dirty="0"/>
              <a:t>: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{{ship.name}}</a:t>
            </a:r>
            <a:r>
              <a:rPr lang="pt-PT" dirty="0"/>
              <a:t>&lt;/</a:t>
            </a:r>
            <a:r>
              <a:rPr lang="pt-PT" dirty="0">
                <a:solidFill>
                  <a:srgbClr val="0070C0"/>
                </a:solidFill>
              </a:rPr>
              <a:t>H3</a:t>
            </a:r>
            <a:r>
              <a:rPr lang="pt-PT" dirty="0"/>
              <a:t>&gt;</a:t>
            </a:r>
          </a:p>
          <a:p>
            <a:r>
              <a:rPr lang="pt-PT" dirty="0"/>
              <a:t>&lt;</a:t>
            </a:r>
            <a:r>
              <a:rPr lang="pt-PT" dirty="0" err="1">
                <a:solidFill>
                  <a:srgbClr val="0070C0"/>
                </a:solidFill>
              </a:rPr>
              <a:t>img</a:t>
            </a:r>
            <a:r>
              <a:rPr lang="pt-PT" dirty="0"/>
              <a:t> </a:t>
            </a:r>
            <a:r>
              <a:rPr lang="pt-PT" dirty="0" err="1"/>
              <a:t>src</a:t>
            </a:r>
            <a:r>
              <a:rPr lang="pt-PT" dirty="0"/>
              <a:t>=‘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{{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ship.foto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}}</a:t>
            </a:r>
            <a:r>
              <a:rPr lang="pt-PT" dirty="0"/>
              <a:t>’ &gt;</a:t>
            </a:r>
          </a:p>
        </p:txBody>
      </p:sp>
    </p:spTree>
    <p:extLst>
      <p:ext uri="{BB962C8B-B14F-4D97-AF65-F5344CB8AC3E}">
        <p14:creationId xmlns:p14="http://schemas.microsoft.com/office/powerpoint/2010/main" val="393863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7448993" y="223638"/>
            <a:ext cx="387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Data </a:t>
            </a:r>
            <a:r>
              <a:rPr lang="pt-PT" sz="2000" b="1" dirty="0" err="1">
                <a:solidFill>
                  <a:srgbClr val="C00000"/>
                </a:solidFill>
              </a:rPr>
              <a:t>Binding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Directives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Pipes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15254" y="2868561"/>
            <a:ext cx="2437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Property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Binding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49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649</Words>
  <Application>Microsoft Office PowerPoint</Application>
  <PresentationFormat>Ecrã Panorâmico</PresentationFormat>
  <Paragraphs>114</Paragraphs>
  <Slides>25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João Gomes</dc:creator>
  <cp:lastModifiedBy>João Gomes</cp:lastModifiedBy>
  <cp:revision>30</cp:revision>
  <dcterms:created xsi:type="dcterms:W3CDTF">2017-01-09T14:02:35Z</dcterms:created>
  <dcterms:modified xsi:type="dcterms:W3CDTF">2018-02-22T15:18:23Z</dcterms:modified>
</cp:coreProperties>
</file>