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6590"/>
            <a:ext cx="8825658" cy="2677648"/>
          </a:xfrm>
        </p:spPr>
        <p:txBody>
          <a:bodyPr/>
          <a:lstStyle/>
          <a:p>
            <a:r>
              <a:rPr lang="en-US" dirty="0"/>
              <a:t>Risk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749" y="4045860"/>
            <a:ext cx="8825658" cy="8614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: Finance and Risk Analytics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aparna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Garima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joshi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8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Stock Data for Accurate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2321859"/>
            <a:ext cx="11358282" cy="4303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Stock Volatility (Standard Deviation</a:t>
            </a:r>
            <a:r>
              <a:rPr lang="en-US" sz="1400" b="1" u="sng" dirty="0" smtClean="0"/>
              <a:t>)</a:t>
            </a:r>
          </a:p>
          <a:p>
            <a:r>
              <a:rPr lang="en-US" sz="1400" dirty="0"/>
              <a:t>This bar chart measures </a:t>
            </a:r>
            <a:r>
              <a:rPr lang="en-US" sz="1400" b="1" dirty="0"/>
              <a:t>stock risk (volatility)</a:t>
            </a:r>
            <a:r>
              <a:rPr lang="en-US" sz="1400" dirty="0"/>
              <a:t> using </a:t>
            </a:r>
            <a:r>
              <a:rPr lang="en-US" sz="1400" b="1" dirty="0"/>
              <a:t>standard deviation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Stocks with </a:t>
            </a:r>
            <a:r>
              <a:rPr lang="en-US" sz="1400" b="1" dirty="0"/>
              <a:t>higher values</a:t>
            </a:r>
            <a:r>
              <a:rPr lang="en-US" sz="1400" dirty="0"/>
              <a:t> are more volatile and riskier, </a:t>
            </a:r>
            <a:r>
              <a:rPr lang="en-US" sz="1400" dirty="0" smtClean="0"/>
              <a:t>whereas</a:t>
            </a:r>
          </a:p>
          <a:p>
            <a:pPr marL="0" indent="0">
              <a:buNone/>
            </a:pPr>
            <a:r>
              <a:rPr lang="en-US" sz="1400" dirty="0" smtClean="0"/>
              <a:t>      </a:t>
            </a:r>
            <a:r>
              <a:rPr lang="en-US" sz="1400" b="1" dirty="0"/>
              <a:t>lower values</a:t>
            </a:r>
            <a:r>
              <a:rPr lang="en-US" sz="1400" dirty="0"/>
              <a:t> indicate stability</a:t>
            </a:r>
            <a:r>
              <a:rPr lang="en-US" sz="1400" dirty="0" smtClean="0"/>
              <a:t>.</a:t>
            </a:r>
          </a:p>
          <a:p>
            <a:r>
              <a:rPr lang="en-US" sz="1400" b="1" dirty="0" err="1"/>
              <a:t>Aviation_SA</a:t>
            </a:r>
            <a:r>
              <a:rPr lang="en-US" sz="1400" dirty="0"/>
              <a:t> exhibits extreme volatility (</a:t>
            </a:r>
            <a:r>
              <a:rPr lang="en-US" sz="1400" b="1" dirty="0"/>
              <a:t>46.25</a:t>
            </a:r>
            <a:r>
              <a:rPr lang="en-US" sz="1400" dirty="0"/>
              <a:t>), making it highly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unpredictable.</a:t>
            </a:r>
          </a:p>
          <a:p>
            <a:r>
              <a:rPr lang="en-US" sz="1400" b="1" dirty="0"/>
              <a:t>Tech stocks (AMZN, MSFT, GOOG)</a:t>
            </a:r>
            <a:r>
              <a:rPr lang="en-US" sz="1400" dirty="0"/>
              <a:t> have relatively </a:t>
            </a:r>
            <a:r>
              <a:rPr lang="en-US" sz="1400" b="1" dirty="0"/>
              <a:t>low risk</a:t>
            </a:r>
            <a:r>
              <a:rPr lang="en-US" sz="1400" dirty="0"/>
              <a:t> and </a:t>
            </a:r>
            <a:r>
              <a:rPr lang="en-US" sz="1400" b="1" dirty="0" smtClean="0"/>
              <a:t>higher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returns</a:t>
            </a:r>
            <a:r>
              <a:rPr lang="en-US" sz="1400" dirty="0"/>
              <a:t>, making them attractive for investors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Finance and Aviation sectors</a:t>
            </a:r>
            <a:r>
              <a:rPr lang="en-US" sz="1400" dirty="0"/>
              <a:t> show </a:t>
            </a:r>
            <a:r>
              <a:rPr lang="en-US" sz="1400" b="1" dirty="0"/>
              <a:t>mixed performance</a:t>
            </a:r>
            <a:r>
              <a:rPr lang="en-US" sz="1400" dirty="0"/>
              <a:t>, with </a:t>
            </a:r>
            <a:r>
              <a:rPr lang="en-US" sz="1400" dirty="0" smtClean="0"/>
              <a:t>some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stocks </a:t>
            </a:r>
            <a:r>
              <a:rPr lang="en-US" sz="1400" dirty="0"/>
              <a:t>being stable and others highly volatile.</a:t>
            </a:r>
            <a:endParaRPr lang="en-US" sz="1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8" y="2621478"/>
            <a:ext cx="5029198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6765" cy="1052356"/>
          </a:xfrm>
        </p:spPr>
        <p:txBody>
          <a:bodyPr/>
          <a:lstStyle/>
          <a:p>
            <a:r>
              <a:rPr lang="en-US" dirty="0"/>
              <a:t>CAPM (Capital Asset Pricing Model) Values Across Different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375647"/>
            <a:ext cx="11380053" cy="432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/>
              <a:t>Key Insights</a:t>
            </a:r>
            <a:endParaRPr lang="en-US" sz="1400" b="1" u="sng" dirty="0"/>
          </a:p>
          <a:p>
            <a:r>
              <a:rPr lang="en-US" sz="1400" b="1" dirty="0"/>
              <a:t>S&amp;P 500 has an extremely high CAPM value (~7077.63)</a:t>
            </a:r>
            <a:r>
              <a:rPr lang="en-US" sz="1400" dirty="0"/>
              <a:t>, indicating it is used as the benchmark for risk-return expectations.</a:t>
            </a:r>
          </a:p>
          <a:p>
            <a:r>
              <a:rPr lang="en-US" sz="1400" b="1" dirty="0" err="1"/>
              <a:t>Finance_BAR</a:t>
            </a:r>
            <a:r>
              <a:rPr lang="en-US" sz="1400" b="1" dirty="0"/>
              <a:t> (248.79) and </a:t>
            </a:r>
            <a:r>
              <a:rPr lang="en-US" sz="1400" b="1" dirty="0" err="1"/>
              <a:t>Tech_FB</a:t>
            </a:r>
            <a:r>
              <a:rPr lang="en-US" sz="1400" b="1" dirty="0"/>
              <a:t> (107.40) have the highest CAPM values among individual stocks</a:t>
            </a:r>
            <a:r>
              <a:rPr lang="en-US" sz="1400" dirty="0"/>
              <a:t>, suggesting higher expected returns relative to risk.</a:t>
            </a:r>
          </a:p>
          <a:p>
            <a:r>
              <a:rPr lang="en-US" sz="1400" b="1" dirty="0" err="1"/>
              <a:t>Aviation_AAL</a:t>
            </a:r>
            <a:r>
              <a:rPr lang="en-US" sz="1400" b="1" dirty="0"/>
              <a:t> (-353.55) has a significantly negative CAPM value</a:t>
            </a:r>
            <a:r>
              <a:rPr lang="en-US" sz="1400" dirty="0"/>
              <a:t>, indicating it is underperforming relative to the market.</a:t>
            </a:r>
          </a:p>
          <a:p>
            <a:r>
              <a:rPr lang="en-US" sz="1400" b="1" dirty="0"/>
              <a:t>Most other stocks have CAPM values close to zero</a:t>
            </a:r>
            <a:r>
              <a:rPr lang="en-US" sz="1400" dirty="0"/>
              <a:t>, suggesting they offer minimal excess returns over the risk-free rate.</a:t>
            </a:r>
          </a:p>
          <a:p>
            <a:r>
              <a:rPr lang="en-US" sz="1400" b="1" dirty="0"/>
              <a:t>Tech sector stocks (AAPL, AMZN, MSFT, GOOG) have relatively low CAPM values</a:t>
            </a:r>
            <a:r>
              <a:rPr lang="en-US" sz="1400" dirty="0"/>
              <a:t>, indicating they follow the market trend with moderate risk.</a:t>
            </a:r>
          </a:p>
          <a:p>
            <a:r>
              <a:rPr lang="en-US" sz="1400" b="1" dirty="0"/>
              <a:t>Finance and aviation sectors exhibit a mix of positive and negative CAPM values</a:t>
            </a:r>
            <a:r>
              <a:rPr lang="en-US" sz="1400" dirty="0"/>
              <a:t>, showing inconsistent risk-adjusted returns.</a:t>
            </a:r>
          </a:p>
        </p:txBody>
      </p:sp>
    </p:spTree>
    <p:extLst>
      <p:ext uri="{BB962C8B-B14F-4D97-AF65-F5344CB8AC3E}">
        <p14:creationId xmlns:p14="http://schemas.microsoft.com/office/powerpoint/2010/main" val="11757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7"/>
            <a:ext cx="10122647" cy="1029303"/>
          </a:xfrm>
        </p:spPr>
        <p:txBody>
          <a:bodyPr/>
          <a:lstStyle/>
          <a:p>
            <a:r>
              <a:rPr lang="en-US" dirty="0"/>
              <a:t>CAPM (Capital Asset Pricing Model) Values Across Different Companies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846" y="2325189"/>
            <a:ext cx="11338560" cy="4441371"/>
          </a:xfrm>
        </p:spPr>
        <p:txBody>
          <a:bodyPr>
            <a:normAutofit/>
          </a:bodyPr>
          <a:lstStyle/>
          <a:p>
            <a:r>
              <a:rPr lang="en-US" sz="1400" b="1" dirty="0"/>
              <a:t>Conclusion:</a:t>
            </a:r>
            <a:r>
              <a:rPr lang="en-US" sz="1400" dirty="0"/>
              <a:t> Investors seeking higher risk-adjusted returns should focus on </a:t>
            </a:r>
            <a:r>
              <a:rPr lang="en-US" sz="1400" b="1" dirty="0"/>
              <a:t>high positive CAPM stocks</a:t>
            </a:r>
            <a:r>
              <a:rPr lang="en-US" sz="1400" dirty="0"/>
              <a:t> like </a:t>
            </a:r>
            <a:r>
              <a:rPr lang="en-US" sz="1400" b="1" dirty="0" err="1"/>
              <a:t>Finance_BAR</a:t>
            </a:r>
            <a:r>
              <a:rPr lang="en-US" sz="1400" b="1" dirty="0"/>
              <a:t> and </a:t>
            </a:r>
            <a:r>
              <a:rPr lang="en-US" sz="1400" b="1" dirty="0" err="1"/>
              <a:t>Tech_FB</a:t>
            </a:r>
            <a:r>
              <a:rPr lang="en-US" sz="1400" dirty="0"/>
              <a:t>, while avoiding underperforming stocks like </a:t>
            </a:r>
            <a:r>
              <a:rPr lang="en-US" sz="1400" b="1" dirty="0" err="1"/>
              <a:t>Aviation_AAL</a:t>
            </a:r>
            <a:r>
              <a:rPr lang="en-US" sz="1400" dirty="0" smtClean="0"/>
              <a:t>.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9" y="2952206"/>
            <a:ext cx="7799357" cy="34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576" y="827314"/>
            <a:ext cx="9922350" cy="1358538"/>
          </a:xfrm>
        </p:spPr>
        <p:txBody>
          <a:bodyPr/>
          <a:lstStyle/>
          <a:p>
            <a:r>
              <a:rPr lang="en-US" b="1" dirty="0"/>
              <a:t>Portfolio Performance Analysis &amp; Risk Assessment for Mr. Patrick Jyengar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2333897"/>
            <a:ext cx="11573691" cy="435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Evaluating Investment Growth, Risk, and Return Over a 5-Year </a:t>
            </a:r>
            <a:r>
              <a:rPr lang="en-US" sz="1400" b="1" u="sng" dirty="0" smtClean="0"/>
              <a:t>Period</a:t>
            </a:r>
          </a:p>
          <a:p>
            <a:pPr marL="0" indent="0">
              <a:buNone/>
            </a:pPr>
            <a:r>
              <a:rPr lang="en-US" sz="1400" b="1" u="sng" dirty="0" smtClean="0"/>
              <a:t>Portfolio </a:t>
            </a:r>
            <a:r>
              <a:rPr lang="en-US" sz="1400" b="1" u="sng" dirty="0"/>
              <a:t>Daily Returns Over </a:t>
            </a:r>
            <a:r>
              <a:rPr lang="en-US" sz="1400" b="1" u="sng" dirty="0" smtClean="0"/>
              <a:t>Time</a:t>
            </a:r>
          </a:p>
          <a:p>
            <a:r>
              <a:rPr lang="en-US" sz="1400" b="1" dirty="0"/>
              <a:t>Insight:</a:t>
            </a:r>
            <a:r>
              <a:rPr lang="en-US" sz="1400" dirty="0"/>
              <a:t> This graph shows the daily fluctuations in portfolio returns over time. There are periods of stability, but also sharp spikes and drops, indicating volatility in the selected assets</a:t>
            </a:r>
            <a:r>
              <a:rPr lang="en-US" sz="1400" dirty="0" smtClean="0"/>
              <a:t>.</a:t>
            </a:r>
          </a:p>
          <a:p>
            <a:endParaRPr lang="en-US" sz="1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6" y="3622254"/>
            <a:ext cx="8195982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8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03338"/>
            <a:ext cx="9584765" cy="998567"/>
          </a:xfrm>
        </p:spPr>
        <p:txBody>
          <a:bodyPr/>
          <a:lstStyle/>
          <a:p>
            <a:r>
              <a:rPr lang="en-US" b="1" dirty="0"/>
              <a:t>Portfolio Performance Analysis &amp; Risk Assessment for Mr. Patrick Jyengar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2232212"/>
            <a:ext cx="11363404" cy="447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Evaluating Investment Growth, Risk, and Return Over a 5-Year Period</a:t>
            </a:r>
          </a:p>
          <a:p>
            <a:pPr marL="0" indent="0">
              <a:buNone/>
            </a:pPr>
            <a:r>
              <a:rPr lang="en-US" sz="1400" b="1" u="sng" dirty="0"/>
              <a:t>Cumulative Portfolio Returns Over 5 </a:t>
            </a:r>
            <a:r>
              <a:rPr lang="en-US" sz="1400" b="1" u="sng" dirty="0" smtClean="0"/>
              <a:t>Years</a:t>
            </a:r>
          </a:p>
          <a:p>
            <a:r>
              <a:rPr lang="en-US" sz="1400" b="1" dirty="0"/>
              <a:t>Insight:</a:t>
            </a:r>
            <a:r>
              <a:rPr lang="en-US" sz="1400" dirty="0"/>
              <a:t> This graph illustrates the cumulative growth of the portfolio. A strong upward trend signifies positive returns, but the sharp drop-off suggests potential drawdowns or market corrections</a:t>
            </a:r>
            <a:r>
              <a:rPr lang="en-US" sz="1400" dirty="0" smtClean="0"/>
              <a:t>.</a:t>
            </a:r>
          </a:p>
          <a:p>
            <a:endParaRPr lang="en-US" sz="1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33482"/>
            <a:ext cx="8498541" cy="3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635725"/>
            <a:ext cx="9817847" cy="2002971"/>
          </a:xfrm>
        </p:spPr>
        <p:txBody>
          <a:bodyPr/>
          <a:lstStyle/>
          <a:p>
            <a:r>
              <a:rPr lang="en-US" b="1" dirty="0"/>
              <a:t>Key Insights &amp; </a:t>
            </a:r>
            <a:r>
              <a:rPr lang="en-US" b="1" dirty="0" smtClean="0"/>
              <a:t>Conclusion: Patrick Jyengar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9" y="2333897"/>
            <a:ext cx="11591109" cy="434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/>
              <a:t>Stock </a:t>
            </a:r>
            <a:r>
              <a:rPr lang="en-US" sz="1400" b="1" u="sng" dirty="0"/>
              <a:t>Selection &amp; Risk:</a:t>
            </a:r>
            <a:endParaRPr lang="en-US" sz="1400" u="sng" dirty="0"/>
          </a:p>
          <a:p>
            <a:pPr lvl="1"/>
            <a:r>
              <a:rPr lang="en-US" sz="1400" dirty="0"/>
              <a:t>The portfolio is constructed with a </a:t>
            </a:r>
            <a:r>
              <a:rPr lang="en-US" sz="1400" b="1" dirty="0"/>
              <a:t>low-risk</a:t>
            </a:r>
            <a:r>
              <a:rPr lang="en-US" sz="1400" dirty="0"/>
              <a:t> approach, but there are fluctuations.</a:t>
            </a:r>
          </a:p>
          <a:p>
            <a:pPr lvl="1"/>
            <a:r>
              <a:rPr lang="en-US" sz="1400" dirty="0"/>
              <a:t>Some stocks like </a:t>
            </a:r>
            <a:r>
              <a:rPr lang="en-US" sz="1400" b="1" dirty="0"/>
              <a:t>Finance_MS_Close and Tech_FB_Close</a:t>
            </a:r>
            <a:r>
              <a:rPr lang="en-US" sz="1400" dirty="0"/>
              <a:t> have higher daily returns but also higher risk.</a:t>
            </a:r>
          </a:p>
          <a:p>
            <a:pPr lvl="1"/>
            <a:r>
              <a:rPr lang="en-US" sz="1400" b="1" dirty="0"/>
              <a:t>Health_JNJ_Close</a:t>
            </a:r>
            <a:r>
              <a:rPr lang="en-US" sz="1400" dirty="0"/>
              <a:t> provides </a:t>
            </a:r>
            <a:r>
              <a:rPr lang="en-US" sz="1400" b="1" dirty="0"/>
              <a:t>steady performance</a:t>
            </a:r>
            <a:r>
              <a:rPr lang="en-US" sz="1400" dirty="0"/>
              <a:t> with lower volatility.</a:t>
            </a:r>
          </a:p>
          <a:p>
            <a:pPr marL="0" indent="0">
              <a:buNone/>
            </a:pPr>
            <a:r>
              <a:rPr lang="en-US" sz="1400" b="1" u="sng" dirty="0"/>
              <a:t>Portfolio Performance:</a:t>
            </a:r>
            <a:endParaRPr lang="en-US" sz="1400" u="sng" dirty="0"/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cumulative return</a:t>
            </a:r>
            <a:r>
              <a:rPr lang="en-US" sz="1400" dirty="0"/>
              <a:t> graph indicates steady growth with </a:t>
            </a:r>
            <a:r>
              <a:rPr lang="en-US" sz="1400" b="1" dirty="0"/>
              <a:t>some volatility in the mid-term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Sharpe ratio is negative (-3.58)</a:t>
            </a:r>
            <a:r>
              <a:rPr lang="en-US" sz="1400" dirty="0"/>
              <a:t>, suggesting that the portfolio might not be performing well relative to its risk level.</a:t>
            </a:r>
          </a:p>
          <a:p>
            <a:pPr lvl="1"/>
            <a:r>
              <a:rPr lang="en-US" sz="1400" dirty="0"/>
              <a:t>However, the total return analysis suggests a </a:t>
            </a:r>
            <a:r>
              <a:rPr lang="en-US" sz="1400" b="1" dirty="0"/>
              <a:t>strong overall return in the long term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u="sng" dirty="0"/>
              <a:t>Final Decision for Mr. Jyengar:</a:t>
            </a:r>
            <a:endParaRPr lang="en-US" sz="1400" u="sng" dirty="0"/>
          </a:p>
          <a:p>
            <a:pPr lvl="1"/>
            <a:r>
              <a:rPr lang="en-US" sz="1400" dirty="0"/>
              <a:t>Mr. </a:t>
            </a:r>
            <a:r>
              <a:rPr lang="en-US" sz="1400" dirty="0" err="1" smtClean="0"/>
              <a:t>Jyengar’s</a:t>
            </a:r>
            <a:r>
              <a:rPr lang="en-US" sz="1400" dirty="0" smtClean="0"/>
              <a:t> </a:t>
            </a:r>
            <a:r>
              <a:rPr lang="en-US" sz="1400" dirty="0"/>
              <a:t>goal of doubling his investment is </a:t>
            </a:r>
            <a:r>
              <a:rPr lang="en-US" sz="1400" b="1" dirty="0"/>
              <a:t>achieved successfully</a:t>
            </a:r>
            <a:r>
              <a:rPr lang="en-US" sz="1400" dirty="0"/>
              <a:t> with a return of </a:t>
            </a:r>
            <a:r>
              <a:rPr lang="en-US" sz="1400" b="1" dirty="0"/>
              <a:t>1.27 million dollars in 5 years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Risk Adjustments:</a:t>
            </a:r>
            <a:r>
              <a:rPr lang="en-US" sz="1400" dirty="0"/>
              <a:t> He could consider slightly modifying the portfolio by reducing exposure to high-volatility stocks (</a:t>
            </a:r>
            <a:r>
              <a:rPr lang="en-US" sz="1400" b="1" dirty="0"/>
              <a:t>Tech_FB_Close</a:t>
            </a:r>
            <a:r>
              <a:rPr lang="en-US" sz="1400" dirty="0"/>
              <a:t>) and increasing allocation to </a:t>
            </a:r>
            <a:r>
              <a:rPr lang="en-US" sz="1400" b="1" dirty="0"/>
              <a:t>more stable assets like Health_JNJ_Close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Portfolio Performance Analysis &amp; Risk Assessment for Mr. </a:t>
            </a:r>
            <a:r>
              <a:rPr lang="en-US" b="1" dirty="0" smtClean="0"/>
              <a:t>Peter </a:t>
            </a:r>
            <a:r>
              <a:rPr lang="en-US" b="1" dirty="0"/>
              <a:t>Jyengar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6" y="2325189"/>
            <a:ext cx="11094719" cy="41975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Evaluating Investment Growth, Risk, and Return Over a 5-Year Period</a:t>
            </a:r>
          </a:p>
          <a:p>
            <a:pPr marL="0" indent="0">
              <a:buNone/>
            </a:pPr>
            <a:r>
              <a:rPr lang="en-US" sz="1400" b="1" u="sng" dirty="0"/>
              <a:t>Portfolio Daily Returns Over </a:t>
            </a:r>
            <a:r>
              <a:rPr lang="en-US" sz="1400" b="1" u="sng" dirty="0" smtClean="0"/>
              <a:t>Time</a:t>
            </a:r>
          </a:p>
          <a:p>
            <a:r>
              <a:rPr lang="en-US" sz="1400" b="1" dirty="0" smtClean="0"/>
              <a:t>Insight:</a:t>
            </a:r>
            <a:r>
              <a:rPr lang="en-US" sz="1400" b="1" dirty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portfolio experiences </a:t>
            </a:r>
            <a:r>
              <a:rPr lang="en-US" sz="1400" b="1" dirty="0"/>
              <a:t>high fluctuations</a:t>
            </a:r>
            <a:r>
              <a:rPr lang="en-US" sz="1400" dirty="0"/>
              <a:t>, meaning that Mr. Peter’s investments could lead to </a:t>
            </a:r>
            <a:r>
              <a:rPr lang="en-US" sz="1400" b="1" dirty="0"/>
              <a:t>huge gains or huge losses</a:t>
            </a:r>
            <a:r>
              <a:rPr lang="en-US" sz="1400" dirty="0"/>
              <a:t> depending on the market conditions</a:t>
            </a:r>
            <a:r>
              <a:rPr lang="en-US" sz="1400" dirty="0" smtClean="0"/>
              <a:t>.</a:t>
            </a:r>
          </a:p>
          <a:p>
            <a:endParaRPr lang="en-US" sz="1400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" y="3514164"/>
            <a:ext cx="7082734" cy="3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37984" cy="933509"/>
          </a:xfrm>
        </p:spPr>
        <p:txBody>
          <a:bodyPr/>
          <a:lstStyle/>
          <a:p>
            <a:r>
              <a:rPr lang="en-US" b="1" dirty="0"/>
              <a:t>Portfolio Performance Analysis &amp; Risk Assessment for Mr. </a:t>
            </a:r>
            <a:r>
              <a:rPr lang="en-US" b="1" dirty="0" smtClean="0"/>
              <a:t>Peter </a:t>
            </a:r>
            <a:r>
              <a:rPr lang="en-US" b="1" dirty="0"/>
              <a:t>Jyengar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377439"/>
            <a:ext cx="11277600" cy="4310743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Evaluating Investment Growth, Risk, and Return Over a 5-Year Period</a:t>
            </a:r>
          </a:p>
          <a:p>
            <a:pPr marL="0" indent="0">
              <a:buNone/>
            </a:pPr>
            <a:r>
              <a:rPr lang="en-US" sz="1400" b="1" u="sng" dirty="0"/>
              <a:t>Cumulative Portfolio Returns Over 5 </a:t>
            </a:r>
            <a:r>
              <a:rPr lang="en-US" sz="1400" b="1" u="sng" dirty="0" smtClean="0"/>
              <a:t>Years</a:t>
            </a:r>
          </a:p>
          <a:p>
            <a:r>
              <a:rPr lang="en-US" sz="1400" b="1" dirty="0" err="1" smtClean="0"/>
              <a:t>Insight:</a:t>
            </a:r>
            <a:r>
              <a:rPr lang="en-US" sz="1400" dirty="0" err="1" smtClean="0"/>
              <a:t>The</a:t>
            </a:r>
            <a:r>
              <a:rPr lang="en-US" sz="1400" dirty="0" smtClean="0"/>
              <a:t> </a:t>
            </a:r>
            <a:r>
              <a:rPr lang="en-US" sz="1400" dirty="0"/>
              <a:t>portfolio might have been affected by </a:t>
            </a:r>
            <a:r>
              <a:rPr lang="en-US" sz="1400" b="1" dirty="0"/>
              <a:t>market conditions or external economic factors</a:t>
            </a:r>
            <a:r>
              <a:rPr lang="en-US" sz="1400" dirty="0"/>
              <a:t>, causing delayed growth.</a:t>
            </a:r>
          </a:p>
          <a:p>
            <a:r>
              <a:rPr lang="en-US" sz="1400" dirty="0"/>
              <a:t>If Mr. Peter holds onto his investments long enough, they could yield massive returns, but there is also a risk of losses in the early stages.</a:t>
            </a:r>
          </a:p>
          <a:p>
            <a:endParaRPr lang="en-US" sz="1400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" y="3908612"/>
            <a:ext cx="7799295" cy="27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91424" cy="1011886"/>
          </a:xfrm>
        </p:spPr>
        <p:txBody>
          <a:bodyPr/>
          <a:lstStyle/>
          <a:p>
            <a:r>
              <a:rPr lang="en-US" b="1" dirty="0"/>
              <a:t>Key Insights &amp; Conclusion: </a:t>
            </a:r>
            <a:r>
              <a:rPr lang="en-US" b="1" dirty="0" smtClean="0"/>
              <a:t>Peter </a:t>
            </a:r>
            <a:r>
              <a:rPr lang="en-US" b="1" dirty="0"/>
              <a:t>Jyengar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9304" y="2351314"/>
            <a:ext cx="11146970" cy="4197532"/>
          </a:xfrm>
        </p:spPr>
        <p:txBody>
          <a:bodyPr/>
          <a:lstStyle/>
          <a:p>
            <a:r>
              <a:rPr lang="en-US" sz="1400" dirty="0"/>
              <a:t>Mr. Peter Jyengar follows a </a:t>
            </a:r>
            <a:r>
              <a:rPr lang="en-US" sz="1400" b="1" dirty="0"/>
              <a:t>high-risk, high-reward investment strategy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His portfolio consists of </a:t>
            </a:r>
            <a:r>
              <a:rPr lang="en-US" sz="1400" b="1" dirty="0"/>
              <a:t>volatile stocks like Aviation (ALGT, ALS) and Health (RH</a:t>
            </a:r>
            <a:r>
              <a:rPr lang="en-US" sz="1400" b="1" dirty="0" smtClean="0"/>
              <a:t>)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Initial phase shows significant fluctuations</a:t>
            </a:r>
            <a:r>
              <a:rPr lang="en-US" sz="1400" dirty="0"/>
              <a:t> with </a:t>
            </a:r>
            <a:r>
              <a:rPr lang="en-US" sz="1400" b="1" dirty="0"/>
              <a:t>periods of losses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Exponential growth observed towards the later period</a:t>
            </a:r>
            <a:r>
              <a:rPr lang="en-US" sz="1400" dirty="0"/>
              <a:t> of investment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Potential for high returns exists</a:t>
            </a:r>
            <a:r>
              <a:rPr lang="en-US" sz="1400" dirty="0"/>
              <a:t>, but </a:t>
            </a:r>
            <a:r>
              <a:rPr lang="en-US" sz="1400" b="1" dirty="0"/>
              <a:t>risk of heavy short-term losses</a:t>
            </a:r>
            <a:r>
              <a:rPr lang="en-US" sz="1400" dirty="0"/>
              <a:t> is also present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Holding onto investments for a longer period</a:t>
            </a:r>
            <a:r>
              <a:rPr lang="en-US" sz="1400" dirty="0"/>
              <a:t> increases the chance of significant returns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Diversification is recommended</a:t>
            </a:r>
            <a:r>
              <a:rPr lang="en-US" sz="1400" dirty="0"/>
              <a:t> to stabilize extreme fluctuations.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7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2264229"/>
            <a:ext cx="11451771" cy="45197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                  </a:t>
            </a:r>
            <a:r>
              <a:rPr lang="en-US" b="1" u="sng" dirty="0" smtClean="0"/>
              <a:t>Final Recommendation for Patrick Jyengar</a:t>
            </a:r>
            <a:endParaRPr lang="en-US" b="1" u="sng" dirty="0"/>
          </a:p>
          <a:p>
            <a:r>
              <a:rPr lang="en-US" sz="1400" b="1" dirty="0" smtClean="0"/>
              <a:t>Good </a:t>
            </a:r>
            <a:r>
              <a:rPr lang="en-US" sz="1400" b="1" dirty="0"/>
              <a:t>Investment Plan:</a:t>
            </a:r>
            <a:r>
              <a:rPr lang="en-US" sz="1400" dirty="0"/>
              <a:t> The portfolio </a:t>
            </a:r>
            <a:r>
              <a:rPr lang="en-US" sz="1400" b="1" dirty="0"/>
              <a:t>achieves its goal</a:t>
            </a:r>
            <a:r>
              <a:rPr lang="en-US" sz="1400" dirty="0"/>
              <a:t> of doubling the investment in five years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Risk </a:t>
            </a:r>
            <a:r>
              <a:rPr lang="en-US" sz="1400" b="1" dirty="0"/>
              <a:t>Management Required:</a:t>
            </a:r>
            <a:r>
              <a:rPr lang="en-US" sz="1400" dirty="0"/>
              <a:t> The negative Sharpe ratio </a:t>
            </a:r>
            <a:r>
              <a:rPr lang="en-US" sz="1400" b="1" dirty="0"/>
              <a:t>suggests a need for optimization</a:t>
            </a:r>
            <a:r>
              <a:rPr lang="en-US" sz="1400" dirty="0"/>
              <a:t> to reduce volatility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Diversification </a:t>
            </a:r>
            <a:r>
              <a:rPr lang="en-US" sz="1400" b="1" dirty="0"/>
              <a:t>Tip:</a:t>
            </a:r>
            <a:r>
              <a:rPr lang="en-US" sz="1400" dirty="0"/>
              <a:t> A slight </a:t>
            </a:r>
            <a:r>
              <a:rPr lang="en-US" sz="1400" b="1" dirty="0"/>
              <a:t>increase in stable assets</a:t>
            </a:r>
            <a:r>
              <a:rPr lang="en-US" sz="1400" dirty="0"/>
              <a:t> and a small allocation in index funds (e.g., S&amp;P 500) could </a:t>
            </a:r>
            <a:r>
              <a:rPr lang="en-US" sz="1400" b="1" dirty="0"/>
              <a:t>improve risk-adjusted returns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    </a:t>
            </a:r>
            <a:r>
              <a:rPr lang="en-US" b="1" u="sng" dirty="0" smtClean="0"/>
              <a:t>Final </a:t>
            </a:r>
            <a:r>
              <a:rPr lang="en-US" b="1" u="sng" dirty="0"/>
              <a:t>Recommendation for </a:t>
            </a:r>
            <a:r>
              <a:rPr lang="en-US" b="1" u="sng" dirty="0" smtClean="0"/>
              <a:t>Peter Jyengar</a:t>
            </a:r>
          </a:p>
          <a:p>
            <a:r>
              <a:rPr lang="en-US" sz="1400" b="1" dirty="0"/>
              <a:t>Hold the investment for a long period </a:t>
            </a:r>
            <a:r>
              <a:rPr lang="en-US" sz="1400" dirty="0"/>
              <a:t>to benefit from potential exponential growth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Consider </a:t>
            </a:r>
            <a:r>
              <a:rPr lang="en-US" sz="1400" b="1" dirty="0"/>
              <a:t>adding low-risk assets </a:t>
            </a:r>
            <a:r>
              <a:rPr lang="en-US" sz="1400" dirty="0"/>
              <a:t>to balance the extreme fluctuations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Monitor </a:t>
            </a:r>
            <a:r>
              <a:rPr lang="en-US" sz="1400" dirty="0"/>
              <a:t>market trends closely to </a:t>
            </a:r>
            <a:r>
              <a:rPr lang="en-US" sz="1400" b="1" dirty="0"/>
              <a:t>manage downside risks </a:t>
            </a:r>
            <a:r>
              <a:rPr lang="en-US" sz="14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54010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603500"/>
            <a:ext cx="9489647" cy="2438763"/>
          </a:xfrm>
        </p:spPr>
        <p:txBody>
          <a:bodyPr/>
          <a:lstStyle/>
          <a:p>
            <a:r>
              <a:rPr lang="en-US" sz="1400" dirty="0"/>
              <a:t>This project aims to </a:t>
            </a:r>
            <a:r>
              <a:rPr lang="en-US" sz="1400" b="1" dirty="0"/>
              <a:t>analyze a stock portfolio and provide investment management consultation </a:t>
            </a:r>
            <a:r>
              <a:rPr lang="en-US" sz="1400" dirty="0"/>
              <a:t>based on the financial goals and risk preferences of two investors</a:t>
            </a:r>
            <a:r>
              <a:rPr lang="en-US" sz="1400" b="1" dirty="0"/>
              <a:t>, Mr. Patrick </a:t>
            </a:r>
            <a:r>
              <a:rPr lang="en-US" sz="1400" b="1" dirty="0" err="1"/>
              <a:t>Jyenger</a:t>
            </a:r>
            <a:r>
              <a:rPr lang="en-US" sz="1400" b="1" dirty="0"/>
              <a:t> and Mr. Peter </a:t>
            </a:r>
            <a:r>
              <a:rPr lang="en-US" sz="1400" b="1" dirty="0" err="1"/>
              <a:t>Jyenger</a:t>
            </a:r>
            <a:r>
              <a:rPr lang="en-US" sz="1400" b="1" dirty="0"/>
              <a:t>.</a:t>
            </a:r>
          </a:p>
          <a:p>
            <a:r>
              <a:rPr lang="en-US" sz="1400" dirty="0"/>
              <a:t>Mr. Patrick </a:t>
            </a:r>
            <a:r>
              <a:rPr lang="en-US" sz="1400" dirty="0" err="1"/>
              <a:t>Jyenger</a:t>
            </a:r>
            <a:r>
              <a:rPr lang="en-US" sz="1400" dirty="0"/>
              <a:t> plans to invest $500,000 in equities. As a </a:t>
            </a:r>
            <a:r>
              <a:rPr lang="en-US" sz="1400" b="1" dirty="0"/>
              <a:t>conservative investor </a:t>
            </a:r>
            <a:r>
              <a:rPr lang="en-US" sz="1400" dirty="0"/>
              <a:t>throughout his life, he prioritizes </a:t>
            </a:r>
            <a:r>
              <a:rPr lang="en-US" sz="1400" b="1" dirty="0"/>
              <a:t>low-risk investments </a:t>
            </a:r>
            <a:r>
              <a:rPr lang="en-US" sz="1400" dirty="0"/>
              <a:t>and aims to double his capital within </a:t>
            </a:r>
            <a:r>
              <a:rPr lang="en-US" sz="1400" b="1" dirty="0"/>
              <a:t>five years </a:t>
            </a:r>
            <a:r>
              <a:rPr lang="en-US" sz="1400" dirty="0"/>
              <a:t>while minimizing potential losses.</a:t>
            </a:r>
          </a:p>
          <a:p>
            <a:r>
              <a:rPr lang="en-US" sz="1400" dirty="0"/>
              <a:t>Mr. Peter </a:t>
            </a:r>
            <a:r>
              <a:rPr lang="en-US" sz="1400" dirty="0" err="1"/>
              <a:t>Jyenger</a:t>
            </a:r>
            <a:r>
              <a:rPr lang="en-US" sz="1400" dirty="0"/>
              <a:t> intends to invest $1 million in equities. With a </a:t>
            </a:r>
            <a:r>
              <a:rPr lang="en-US" sz="1400" b="1" dirty="0"/>
              <a:t>high-risk appetite</a:t>
            </a:r>
            <a:r>
              <a:rPr lang="en-US" sz="1400" dirty="0"/>
              <a:t>, he prefers investments that offer </a:t>
            </a:r>
            <a:r>
              <a:rPr lang="en-US" sz="1400" b="1" dirty="0"/>
              <a:t>high returns </a:t>
            </a:r>
            <a:r>
              <a:rPr lang="en-US" sz="1400" dirty="0"/>
              <a:t>and is willing to </a:t>
            </a:r>
            <a:r>
              <a:rPr lang="en-US" sz="1400" b="1" dirty="0"/>
              <a:t>take significant </a:t>
            </a:r>
            <a:r>
              <a:rPr lang="en-US" sz="1400" dirty="0"/>
              <a:t>risks to achieve his goal of doubling his capital </a:t>
            </a:r>
            <a:r>
              <a:rPr lang="en-US" sz="1400" b="1" dirty="0"/>
              <a:t>within five years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0"/>
            <a:ext cx="10877006" cy="5852160"/>
          </a:xfrm>
        </p:spPr>
      </p:pic>
    </p:spTree>
    <p:extLst>
      <p:ext uri="{BB962C8B-B14F-4D97-AF65-F5344CB8AC3E}">
        <p14:creationId xmlns:p14="http://schemas.microsoft.com/office/powerpoint/2010/main" val="357543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Risk Analysis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272936"/>
            <a:ext cx="11460480" cy="4519749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1. Data Collection &amp; Preprocessing</a:t>
            </a:r>
          </a:p>
          <a:p>
            <a:r>
              <a:rPr lang="en-US" sz="1400" dirty="0"/>
              <a:t>Gathered financial datasets from multiple sources (historical stock data, risk indicators, and market indexes).</a:t>
            </a:r>
          </a:p>
          <a:p>
            <a:r>
              <a:rPr lang="en-US" sz="1400" dirty="0"/>
              <a:t>Extracted relevant stock prices across different sectors (Finance, Technology, Aviation, Healthcare, etc.).</a:t>
            </a:r>
          </a:p>
          <a:p>
            <a:r>
              <a:rPr lang="en-US" sz="1400" dirty="0"/>
              <a:t>Loaded the data into </a:t>
            </a:r>
            <a:r>
              <a:rPr lang="en-US" sz="1400" b="1" dirty="0" err="1"/>
              <a:t>Jupyter</a:t>
            </a:r>
            <a:r>
              <a:rPr lang="en-US" sz="1400" b="1" dirty="0"/>
              <a:t> Notebook</a:t>
            </a:r>
            <a:r>
              <a:rPr lang="en-US" sz="1400" dirty="0"/>
              <a:t> and </a:t>
            </a:r>
            <a:r>
              <a:rPr lang="en-US" sz="1400" b="1" dirty="0"/>
              <a:t>Power BI</a:t>
            </a:r>
            <a:r>
              <a:rPr lang="en-US" sz="1400" dirty="0"/>
              <a:t> for further analysis</a:t>
            </a:r>
          </a:p>
          <a:p>
            <a:pPr marL="0" indent="0">
              <a:buNone/>
            </a:pPr>
            <a:r>
              <a:rPr lang="en-US" sz="1400" b="1" u="sng" dirty="0" smtClean="0"/>
              <a:t>2. Data </a:t>
            </a:r>
            <a:r>
              <a:rPr lang="en-US" sz="1400" b="1" u="sng" dirty="0"/>
              <a:t>Merging &amp; Cleaning</a:t>
            </a:r>
          </a:p>
          <a:p>
            <a:r>
              <a:rPr lang="en-US" sz="1400" dirty="0"/>
              <a:t>Merged datasets based on common time frames (e.g., closing prices over time).</a:t>
            </a:r>
          </a:p>
          <a:p>
            <a:r>
              <a:rPr lang="en-US" sz="1400" dirty="0"/>
              <a:t>Handled missing values using </a:t>
            </a:r>
            <a:r>
              <a:rPr lang="en-US" sz="1400" b="1" dirty="0"/>
              <a:t>imputation techniques</a:t>
            </a:r>
            <a:r>
              <a:rPr lang="en-US" sz="1400" dirty="0"/>
              <a:t> or by dropping irrelevant data points.</a:t>
            </a:r>
          </a:p>
          <a:p>
            <a:r>
              <a:rPr lang="en-US" sz="1400" dirty="0" smtClean="0"/>
              <a:t>Converted </a:t>
            </a:r>
            <a:r>
              <a:rPr lang="en-US" sz="1400" dirty="0"/>
              <a:t>date formats and ensured correct data types for numerical analysis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u="sng" dirty="0"/>
              <a:t>3. Exploratory Data Analysis (EDA</a:t>
            </a:r>
            <a:r>
              <a:rPr lang="en-US" sz="1400" b="1" u="sng" dirty="0" smtClean="0"/>
              <a:t>)</a:t>
            </a:r>
          </a:p>
          <a:p>
            <a:r>
              <a:rPr lang="en-US" sz="1400" dirty="0"/>
              <a:t>Visualized distributions, </a:t>
            </a:r>
            <a:r>
              <a:rPr lang="en-US" sz="1400" dirty="0" smtClean="0"/>
              <a:t>mean and </a:t>
            </a:r>
            <a:r>
              <a:rPr lang="en-US" sz="1400" dirty="0"/>
              <a:t>max values to identify stock price variations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Compared different industries to observe sector-wise performance differences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Used bar charts and line plots to analyze trends in stock prices over time.</a:t>
            </a:r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1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11" y="973668"/>
            <a:ext cx="9193555" cy="706964"/>
          </a:xfrm>
        </p:spPr>
        <p:txBody>
          <a:bodyPr/>
          <a:lstStyle/>
          <a:p>
            <a:r>
              <a:rPr lang="en-US" dirty="0"/>
              <a:t>Methodology for Risk Analysis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2325189"/>
            <a:ext cx="11268892" cy="4354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u="sng" dirty="0"/>
              <a:t>4. Risk &amp; Volatility </a:t>
            </a:r>
            <a:r>
              <a:rPr lang="en-US" sz="1600" b="1" u="sng" dirty="0" smtClean="0"/>
              <a:t>Analysis</a:t>
            </a:r>
          </a:p>
          <a:p>
            <a:r>
              <a:rPr lang="en-US" sz="1400" dirty="0"/>
              <a:t>Examined </a:t>
            </a:r>
            <a:r>
              <a:rPr lang="en-US" sz="1400" b="1" dirty="0"/>
              <a:t>standard deviation</a:t>
            </a:r>
            <a:r>
              <a:rPr lang="en-US" sz="1400" dirty="0"/>
              <a:t> and </a:t>
            </a:r>
            <a:r>
              <a:rPr lang="en-US" sz="1400" b="1" dirty="0"/>
              <a:t>price range</a:t>
            </a:r>
            <a:r>
              <a:rPr lang="en-US" sz="1400" dirty="0"/>
              <a:t> of stocks to understand volatility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Compared risk exposure across industries using </a:t>
            </a:r>
            <a:r>
              <a:rPr lang="en-US" sz="1400" b="1" dirty="0"/>
              <a:t>pair </a:t>
            </a:r>
            <a:r>
              <a:rPr lang="en-US" sz="1400" b="1" dirty="0" smtClean="0"/>
              <a:t>plots </a:t>
            </a:r>
            <a:r>
              <a:rPr lang="en-US" sz="1400" dirty="0" smtClean="0"/>
              <a:t>and also observed the </a:t>
            </a:r>
            <a:r>
              <a:rPr lang="en-US" sz="1400" b="1" dirty="0" smtClean="0"/>
              <a:t>graphical trends </a:t>
            </a:r>
            <a:r>
              <a:rPr lang="en-US" sz="1400" dirty="0" smtClean="0"/>
              <a:t>of each industry and correlated with S&amp;P500.</a:t>
            </a:r>
          </a:p>
          <a:p>
            <a:pPr marL="0" indent="0">
              <a:buNone/>
            </a:pPr>
            <a:r>
              <a:rPr lang="en-US" sz="1600" b="1" u="sng" dirty="0"/>
              <a:t>5. Data Standardization (Scaling</a:t>
            </a:r>
            <a:r>
              <a:rPr lang="en-US" sz="1600" b="1" u="sng" dirty="0" smtClean="0"/>
              <a:t>)</a:t>
            </a:r>
          </a:p>
          <a:p>
            <a:r>
              <a:rPr lang="en-US" sz="1400" dirty="0"/>
              <a:t>To compare different stocks effectively, values are scaled using </a:t>
            </a:r>
            <a:r>
              <a:rPr lang="en-US" sz="1400" dirty="0" err="1"/>
              <a:t>Standardscaler</a:t>
            </a:r>
            <a:r>
              <a:rPr lang="en-US" sz="1400" dirty="0"/>
              <a:t> from </a:t>
            </a:r>
            <a:r>
              <a:rPr lang="en-US" sz="1400" dirty="0" err="1"/>
              <a:t>sklearn.preprocessing</a:t>
            </a:r>
            <a:r>
              <a:rPr lang="en-US" sz="1400" dirty="0"/>
              <a:t>.</a:t>
            </a:r>
          </a:p>
          <a:p>
            <a:r>
              <a:rPr lang="en-US" sz="1400" dirty="0"/>
              <a:t>Standardization helps in normalizing the data and keeping different stock prices on a similar scale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600" b="1" u="sng" dirty="0" smtClean="0"/>
              <a:t>6. </a:t>
            </a:r>
            <a:r>
              <a:rPr lang="en-US" sz="1600" b="1" u="sng" dirty="0"/>
              <a:t>Risk Assessment &amp; Statistical Analysis</a:t>
            </a:r>
          </a:p>
          <a:p>
            <a:r>
              <a:rPr lang="en-US" sz="1400" dirty="0"/>
              <a:t>Descriptive statistics such as mean, standard deviation, minimum, and maximum values are computed.</a:t>
            </a:r>
          </a:p>
          <a:p>
            <a:r>
              <a:rPr lang="en-US" sz="1400" dirty="0"/>
              <a:t>The mean daily return provides insight into the average performance of each stock.</a:t>
            </a:r>
          </a:p>
          <a:p>
            <a:r>
              <a:rPr lang="en-US" sz="1600" b="1" dirty="0"/>
              <a:t>Standard deviation (Volatility/Risk)</a:t>
            </a:r>
            <a:r>
              <a:rPr lang="en-US" sz="1600" dirty="0"/>
              <a:t> </a:t>
            </a:r>
            <a:r>
              <a:rPr lang="en-US" sz="1400" dirty="0"/>
              <a:t>is analyzed across different sectors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Tech stocks</a:t>
            </a:r>
            <a:r>
              <a:rPr lang="en-US" dirty="0"/>
              <a:t> </a:t>
            </a:r>
            <a:r>
              <a:rPr lang="en-US" sz="1400" dirty="0"/>
              <a:t>show strong performance but higher volatility.</a:t>
            </a:r>
          </a:p>
          <a:p>
            <a:pPr lvl="1"/>
            <a:r>
              <a:rPr lang="en-US" b="1" dirty="0"/>
              <a:t>Finance stocks</a:t>
            </a:r>
            <a:r>
              <a:rPr lang="en-US" dirty="0"/>
              <a:t> </a:t>
            </a:r>
            <a:r>
              <a:rPr lang="en-US" sz="1400" dirty="0"/>
              <a:t>exhibit mixed risk profiles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Healthcare stocks</a:t>
            </a:r>
            <a:r>
              <a:rPr lang="en-US" dirty="0"/>
              <a:t> </a:t>
            </a:r>
            <a:r>
              <a:rPr lang="en-US" sz="1400" dirty="0"/>
              <a:t>show steady but less volatile growth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600" b="1" u="sng" dirty="0"/>
              <a:t>7</a:t>
            </a:r>
            <a:r>
              <a:rPr lang="en-US" sz="1600" b="1" u="sng" dirty="0" smtClean="0"/>
              <a:t>. </a:t>
            </a:r>
            <a:r>
              <a:rPr lang="en-US" sz="1600" b="1" u="sng" dirty="0"/>
              <a:t>Annualized Returns </a:t>
            </a:r>
            <a:r>
              <a:rPr lang="en-US" sz="1600" b="1" u="sng" dirty="0" smtClean="0"/>
              <a:t>Analysis</a:t>
            </a:r>
          </a:p>
          <a:p>
            <a:r>
              <a:rPr lang="en-US" sz="1400" dirty="0"/>
              <a:t>Annualized returns are computed based on the mean daily return to predict long-term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547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973668"/>
            <a:ext cx="10302240" cy="977052"/>
          </a:xfrm>
        </p:spPr>
        <p:txBody>
          <a:bodyPr/>
          <a:lstStyle/>
          <a:p>
            <a:r>
              <a:rPr lang="en-US" dirty="0"/>
              <a:t>Sector-Wise Normalized </a:t>
            </a:r>
            <a:r>
              <a:rPr lang="en-US" dirty="0" smtClean="0"/>
              <a:t>Stock Price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2325189"/>
            <a:ext cx="11146972" cy="4214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/>
              <a:t>Financial </a:t>
            </a:r>
            <a:r>
              <a:rPr lang="en-US" sz="1400" b="1" u="sng" dirty="0"/>
              <a:t>Sector </a:t>
            </a:r>
            <a:r>
              <a:rPr lang="en-US" sz="1400" b="1" u="sng" dirty="0" smtClean="0"/>
              <a:t>Stocks</a:t>
            </a:r>
          </a:p>
          <a:p>
            <a:r>
              <a:rPr lang="en-US" sz="1400" b="1" dirty="0"/>
              <a:t>Key Insights:</a:t>
            </a:r>
          </a:p>
          <a:p>
            <a:r>
              <a:rPr lang="en-US" sz="1400" dirty="0"/>
              <a:t>High volatility observed in </a:t>
            </a:r>
            <a:r>
              <a:rPr lang="en-US" sz="1400" b="1" dirty="0"/>
              <a:t>Goldman Sachs (GS) and Morgan Stanley (MS</a:t>
            </a:r>
            <a:r>
              <a:rPr lang="en-US" sz="1400" b="1" dirty="0" smtClean="0"/>
              <a:t>). </a:t>
            </a:r>
          </a:p>
          <a:p>
            <a:r>
              <a:rPr lang="en-US" sz="1400" b="1" dirty="0"/>
              <a:t>Wells Fargo (WF) </a:t>
            </a:r>
            <a:r>
              <a:rPr lang="en-US" sz="1400" dirty="0"/>
              <a:t>and </a:t>
            </a:r>
            <a:r>
              <a:rPr lang="en-US" sz="1400" b="1" dirty="0"/>
              <a:t>Deutsche Bank (DB) </a:t>
            </a:r>
            <a:r>
              <a:rPr lang="en-US" sz="1400" dirty="0"/>
              <a:t>show relative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stability </a:t>
            </a:r>
            <a:r>
              <a:rPr lang="en-US" sz="1400" dirty="0"/>
              <a:t>but weaker long-term growth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The sector faced a significant dip around the 1000-day mark, likely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due </a:t>
            </a:r>
            <a:r>
              <a:rPr lang="en-US" sz="1400" dirty="0"/>
              <a:t>to economic downturns.</a:t>
            </a:r>
            <a:endParaRPr lang="en-US" sz="14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26" y="3384776"/>
            <a:ext cx="5103662" cy="30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Sector-wise Risk &amp; Return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264229"/>
            <a:ext cx="11382103" cy="4302034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/>
              <a:t>Aviation </a:t>
            </a:r>
            <a:r>
              <a:rPr lang="en-US" sz="1400" b="1" u="sng" dirty="0"/>
              <a:t>Sector Stocks</a:t>
            </a:r>
          </a:p>
          <a:p>
            <a:r>
              <a:rPr lang="en-US" sz="1400" b="1" dirty="0"/>
              <a:t>Key Insights</a:t>
            </a:r>
            <a:r>
              <a:rPr lang="en-US" sz="1400" b="1" dirty="0" smtClean="0"/>
              <a:t>:</a:t>
            </a:r>
          </a:p>
          <a:p>
            <a:r>
              <a:rPr lang="en-US" sz="1400" b="1" dirty="0"/>
              <a:t>ALGT </a:t>
            </a:r>
            <a:r>
              <a:rPr lang="en-US" sz="1400" dirty="0"/>
              <a:t>exhibited the highest volatility but eventually stabilized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AAL and HA </a:t>
            </a:r>
            <a:r>
              <a:rPr lang="en-US" sz="1400" dirty="0"/>
              <a:t>suffered prolonged declines, suggesting external </a:t>
            </a:r>
            <a:r>
              <a:rPr lang="en-US" sz="1400" dirty="0" smtClean="0"/>
              <a:t>pressures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(e.g</a:t>
            </a:r>
            <a:r>
              <a:rPr lang="en-US" sz="1400" dirty="0"/>
              <a:t>., fuel costs, economic impact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sector as a whole shows slow recovery post-dip, with varying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performance </a:t>
            </a:r>
            <a:r>
              <a:rPr lang="en-US" sz="1400" dirty="0"/>
              <a:t>across companies.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endParaRPr lang="en-US" sz="1400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3" y="2394857"/>
            <a:ext cx="4876801" cy="35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3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Sector-wise Risk &amp; Return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7" y="2290353"/>
            <a:ext cx="11399520" cy="4458789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/>
              <a:t>HealthCare </a:t>
            </a:r>
            <a:r>
              <a:rPr lang="en-US" sz="1400" b="1" u="sng" dirty="0"/>
              <a:t>Sector </a:t>
            </a:r>
            <a:r>
              <a:rPr lang="en-US" sz="1400" b="1" u="sng" dirty="0" smtClean="0"/>
              <a:t>Stocks</a:t>
            </a:r>
          </a:p>
          <a:p>
            <a:r>
              <a:rPr lang="en-US" sz="1400" b="1" dirty="0" smtClean="0"/>
              <a:t>Key Insights:</a:t>
            </a:r>
          </a:p>
          <a:p>
            <a:r>
              <a:rPr lang="en-US" sz="1400" b="1" dirty="0" smtClean="0"/>
              <a:t>UNH </a:t>
            </a:r>
            <a:r>
              <a:rPr lang="en-US" sz="1400" b="1" dirty="0"/>
              <a:t>(UnitedHealth) shows the strongest growth</a:t>
            </a:r>
            <a:r>
              <a:rPr lang="en-US" sz="1400" dirty="0"/>
              <a:t>, outperforming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others </a:t>
            </a:r>
            <a:r>
              <a:rPr lang="en-US" sz="1400" dirty="0"/>
              <a:t>with consistent upward trends.</a:t>
            </a:r>
            <a:endParaRPr lang="en-US" sz="1400" b="1" dirty="0"/>
          </a:p>
          <a:p>
            <a:r>
              <a:rPr lang="en-US" sz="1400" b="1" dirty="0"/>
              <a:t>JNJ (Johnson &amp; Johnson) and MRK (Merck) remain stable</a:t>
            </a:r>
            <a:r>
              <a:rPr lang="en-US" sz="1400" dirty="0"/>
              <a:t>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showing </a:t>
            </a:r>
            <a:r>
              <a:rPr lang="en-US" sz="1400" dirty="0"/>
              <a:t>moderate returns with low volatility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BHC (Bausch Health) is highly volatile</a:t>
            </a:r>
            <a:r>
              <a:rPr lang="en-US" sz="1400" dirty="0"/>
              <a:t>, with a </a:t>
            </a:r>
            <a:r>
              <a:rPr lang="en-US" sz="1400" b="1" dirty="0"/>
              <a:t>sharp </a:t>
            </a:r>
            <a:r>
              <a:rPr lang="en-US" sz="1400" b="1" dirty="0" smtClean="0"/>
              <a:t>drop</a:t>
            </a:r>
          </a:p>
          <a:p>
            <a:pPr marL="0" indent="0">
              <a:buNone/>
            </a:pPr>
            <a:r>
              <a:rPr lang="en-US" sz="1400" dirty="0" smtClean="0"/>
              <a:t>       </a:t>
            </a:r>
            <a:r>
              <a:rPr lang="en-US" sz="1400" dirty="0"/>
              <a:t>indicating significant risk exposure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Overall, the healthcare sector shows a mix of steady and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      volatile </a:t>
            </a:r>
            <a:r>
              <a:rPr lang="en-US" sz="1400" b="1" dirty="0"/>
              <a:t>stocks</a:t>
            </a:r>
            <a:r>
              <a:rPr lang="en-US" sz="1400" dirty="0"/>
              <a:t>, making it </a:t>
            </a:r>
            <a:r>
              <a:rPr lang="en-US" sz="1400" b="1" dirty="0"/>
              <a:t>ideal for both risk-tolerant and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conservative </a:t>
            </a:r>
            <a:r>
              <a:rPr lang="en-US" sz="1400" b="1" dirty="0"/>
              <a:t>investors.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2290353"/>
            <a:ext cx="5626747" cy="36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Sector-wise Risk &amp; Return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2360023"/>
            <a:ext cx="11434354" cy="4423953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 smtClean="0"/>
              <a:t>Technology </a:t>
            </a:r>
            <a:r>
              <a:rPr lang="en-US" sz="1400" b="1" u="sng" dirty="0"/>
              <a:t>Sector </a:t>
            </a:r>
            <a:r>
              <a:rPr lang="en-US" sz="1400" b="1" u="sng" dirty="0" smtClean="0"/>
              <a:t>Stocks</a:t>
            </a:r>
          </a:p>
          <a:p>
            <a:r>
              <a:rPr lang="en-US" sz="1400" b="1" dirty="0" smtClean="0"/>
              <a:t>Key Insights:</a:t>
            </a:r>
          </a:p>
          <a:p>
            <a:r>
              <a:rPr lang="en-US" sz="1400" b="1" dirty="0" smtClean="0"/>
              <a:t>Amazon </a:t>
            </a:r>
            <a:r>
              <a:rPr lang="en-US" sz="1400" b="1" dirty="0"/>
              <a:t>(AMZN) </a:t>
            </a:r>
            <a:r>
              <a:rPr lang="en-US" sz="1400" b="1" dirty="0" smtClean="0"/>
              <a:t>is top performer</a:t>
            </a:r>
            <a:r>
              <a:rPr lang="en-US" sz="1400" dirty="0" smtClean="0"/>
              <a:t>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showing </a:t>
            </a:r>
            <a:r>
              <a:rPr lang="en-US" sz="1400" b="1" dirty="0"/>
              <a:t>consistent growth</a:t>
            </a:r>
            <a:r>
              <a:rPr lang="en-US" sz="1400" dirty="0"/>
              <a:t> with strong uptrends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IBM remains relatively flat, indicating stagnation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Facebook </a:t>
            </a:r>
            <a:r>
              <a:rPr lang="en-US" sz="1400" b="1" dirty="0"/>
              <a:t>(FB) and Apple (AAPL) show modest gains</a:t>
            </a:r>
            <a:r>
              <a:rPr lang="en-US" sz="1400" dirty="0"/>
              <a:t>, maintaining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steady </a:t>
            </a:r>
            <a:r>
              <a:rPr lang="en-US" sz="1400" dirty="0"/>
              <a:t>momentum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Tech sector overall shows strong performance</a:t>
            </a:r>
            <a:r>
              <a:rPr lang="en-US" sz="1400" dirty="0"/>
              <a:t>, making it </a:t>
            </a:r>
            <a:r>
              <a:rPr lang="en-US" sz="1400" b="1" dirty="0"/>
              <a:t>a favorable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      investment </a:t>
            </a:r>
            <a:r>
              <a:rPr lang="en-US" sz="1400" b="1" dirty="0"/>
              <a:t>for high-growth seekers</a:t>
            </a:r>
            <a:r>
              <a:rPr lang="en-US" sz="1400" dirty="0"/>
              <a:t>.</a:t>
            </a:r>
            <a:endParaRPr lang="en-US" sz="14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11" y="2360023"/>
            <a:ext cx="5218611" cy="388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6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34" y="973667"/>
            <a:ext cx="10894423" cy="846423"/>
          </a:xfrm>
        </p:spPr>
        <p:txBody>
          <a:bodyPr/>
          <a:lstStyle/>
          <a:p>
            <a:r>
              <a:rPr lang="en-US" dirty="0"/>
              <a:t>Standardizing Stock Data </a:t>
            </a:r>
            <a:r>
              <a:rPr lang="en-US" dirty="0" smtClean="0"/>
              <a:t>for Accurate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351314"/>
            <a:ext cx="11155680" cy="3668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Mean Daily Return Across Different </a:t>
            </a:r>
            <a:r>
              <a:rPr lang="en-US" sz="1400" b="1" u="sng" dirty="0" smtClean="0"/>
              <a:t>Industries</a:t>
            </a:r>
          </a:p>
          <a:p>
            <a:r>
              <a:rPr lang="en-US" sz="1400" dirty="0"/>
              <a:t>This bar chart represents the </a:t>
            </a:r>
            <a:r>
              <a:rPr lang="en-US" sz="1400" b="1" dirty="0"/>
              <a:t>average daily return</a:t>
            </a:r>
            <a:r>
              <a:rPr lang="en-US" sz="1400" dirty="0"/>
              <a:t> for stocks in different sectors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Most stocks have a </a:t>
            </a:r>
            <a:r>
              <a:rPr lang="en-US" sz="1400" b="1" dirty="0"/>
              <a:t>mean return close to zero</a:t>
            </a:r>
            <a:r>
              <a:rPr lang="en-US" sz="1400" dirty="0"/>
              <a:t>, indicating stability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Some stocks, like </a:t>
            </a:r>
            <a:r>
              <a:rPr lang="en-US" sz="1400" b="1" dirty="0" err="1"/>
              <a:t>Aviation_SA</a:t>
            </a:r>
            <a:r>
              <a:rPr lang="en-US" sz="1400" dirty="0"/>
              <a:t> and </a:t>
            </a:r>
            <a:r>
              <a:rPr lang="en-US" sz="1400" b="1" dirty="0" err="1"/>
              <a:t>Finance_GS</a:t>
            </a:r>
            <a:r>
              <a:rPr lang="en-US" sz="1400" dirty="0"/>
              <a:t>, show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       negative </a:t>
            </a:r>
            <a:r>
              <a:rPr lang="en-US" sz="1400" b="1" dirty="0"/>
              <a:t>mean returns</a:t>
            </a:r>
            <a:r>
              <a:rPr lang="en-US" sz="1400" dirty="0"/>
              <a:t>, implying consistent underperformance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highest positive mean return</a:t>
            </a:r>
            <a:r>
              <a:rPr lang="en-US" sz="1400" dirty="0"/>
              <a:t> is from </a:t>
            </a:r>
            <a:r>
              <a:rPr lang="en-US" sz="1400" b="1" dirty="0" err="1"/>
              <a:t>Tech_AMZN</a:t>
            </a:r>
            <a:r>
              <a:rPr lang="en-US" sz="1400" dirty="0"/>
              <a:t>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making </a:t>
            </a:r>
            <a:r>
              <a:rPr lang="en-US" sz="1400" dirty="0"/>
              <a:t>it a strong performer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Investors might favor sectors with consistently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      positive </a:t>
            </a:r>
            <a:r>
              <a:rPr lang="en-US" sz="1400" b="1" dirty="0"/>
              <a:t>mean returns</a:t>
            </a:r>
            <a:r>
              <a:rPr lang="en-US" sz="1400" dirty="0"/>
              <a:t> for long-term growth.</a:t>
            </a:r>
            <a:endParaRPr lang="en-US" sz="1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63" y="3050826"/>
            <a:ext cx="4991294" cy="3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8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342</TotalTime>
  <Words>1747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 Boardroom</vt:lpstr>
      <vt:lpstr>Risk Analysis report</vt:lpstr>
      <vt:lpstr>Objective of the project</vt:lpstr>
      <vt:lpstr>Methodology for Risk Analysis Report</vt:lpstr>
      <vt:lpstr>Methodology for Risk Analysis Report</vt:lpstr>
      <vt:lpstr>Sector-Wise Normalized Stock Price Trends</vt:lpstr>
      <vt:lpstr>Sector-wise Risk &amp; Return Evaluation</vt:lpstr>
      <vt:lpstr>Sector-wise Risk &amp; Return Evaluation</vt:lpstr>
      <vt:lpstr>Sector-wise Risk &amp; Return Evaluation</vt:lpstr>
      <vt:lpstr>Standardizing Stock Data for Accurate Comparison</vt:lpstr>
      <vt:lpstr>Standardizing Stock Data for Accurate Comparison</vt:lpstr>
      <vt:lpstr>CAPM (Capital Asset Pricing Model) Values Across Different Companies</vt:lpstr>
      <vt:lpstr>CAPM (Capital Asset Pricing Model) Values Across Different Companies</vt:lpstr>
      <vt:lpstr>Portfolio Performance Analysis &amp; Risk Assessment for Mr. Patrick Jyengar </vt:lpstr>
      <vt:lpstr>Portfolio Performance Analysis &amp; Risk Assessment for Mr. Patrick Jyengar</vt:lpstr>
      <vt:lpstr>Key Insights &amp; Conclusion: Patrick Jyengar </vt:lpstr>
      <vt:lpstr>Portfolio Performance Analysis &amp; Risk Assessment for Mr. Peter Jyengar</vt:lpstr>
      <vt:lpstr>Portfolio Performance Analysis &amp; Risk Assessment for Mr. Peter Jyengar</vt:lpstr>
      <vt:lpstr>Key Insights &amp; Conclusion: Peter Jyengar</vt:lpstr>
      <vt:lpstr>Final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report</dc:title>
  <dc:creator>Prakash</dc:creator>
  <cp:lastModifiedBy>Prakash</cp:lastModifiedBy>
  <cp:revision>60</cp:revision>
  <dcterms:created xsi:type="dcterms:W3CDTF">2025-02-17T11:56:07Z</dcterms:created>
  <dcterms:modified xsi:type="dcterms:W3CDTF">2025-02-18T03:50:40Z</dcterms:modified>
</cp:coreProperties>
</file>