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8" r:id="rId3"/>
    <p:sldId id="269" r:id="rId4"/>
    <p:sldId id="270" r:id="rId5"/>
    <p:sldId id="271" r:id="rId6"/>
    <p:sldId id="272" r:id="rId7"/>
    <p:sldId id="273"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CBBE"/>
    <a:srgbClr val="FF5969"/>
    <a:srgbClr val="FEC630"/>
    <a:srgbClr val="5D7373"/>
    <a:srgbClr val="00A0A8"/>
    <a:srgbClr val="52C9BD"/>
    <a:srgbClr val="F0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06" autoAdjust="0"/>
    <p:restoredTop sz="94660"/>
  </p:normalViewPr>
  <p:slideViewPr>
    <p:cSldViewPr snapToGrid="0">
      <p:cViewPr varScale="1">
        <p:scale>
          <a:sx n="89" d="100"/>
          <a:sy n="89" d="100"/>
        </p:scale>
        <p:origin x="1080"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29.04.2024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29.04.2024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29.04.2024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471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29.04.2024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87467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29.04.2024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FDFAF59-80FD-42F8-B77B-6179688B7234}" type="datetimeFigureOut">
              <a:rPr lang="de-DE" smtClean="0"/>
              <a:t>29.04.2024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DFAF59-80FD-42F8-B77B-6179688B7234}" type="datetimeFigureOut">
              <a:rPr lang="de-DE" smtClean="0"/>
              <a:t>29.04.2024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DFAF59-80FD-42F8-B77B-6179688B7234}" type="datetimeFigureOut">
              <a:rPr lang="de-DE" smtClean="0"/>
              <a:t>29.04.2024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t>29.04.2024</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29.04.2024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29.04.2024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29.04.2024</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665639" y="1278794"/>
            <a:ext cx="8369506" cy="2308324"/>
          </a:xfrm>
          <a:prstGeom prst="rect">
            <a:avLst/>
          </a:prstGeom>
          <a:noFill/>
        </p:spPr>
        <p:txBody>
          <a:bodyPr wrap="square" rtlCol="0">
            <a:spAutoFit/>
          </a:bodyPr>
          <a:lstStyle/>
          <a:p>
            <a:pPr algn="ctr"/>
            <a:r>
              <a:rPr lang="en-GB" sz="7200" dirty="0">
                <a:solidFill>
                  <a:srgbClr val="FF0000"/>
                </a:solidFill>
              </a:rPr>
              <a:t>SOCIAL MEDIA DATA ANALYSIS</a:t>
            </a:r>
            <a:endParaRPr lang="en-US" sz="8800" dirty="0">
              <a:solidFill>
                <a:srgbClr val="FF0000"/>
              </a:solidFill>
              <a:latin typeface="Tw Cen MT" panose="020B0602020104020603" pitchFamily="34" charset="0"/>
            </a:endParaRPr>
          </a:p>
        </p:txBody>
      </p:sp>
      <p:sp>
        <p:nvSpPr>
          <p:cNvPr id="57" name="TextBox 56">
            <a:extLst>
              <a:ext uri="{FF2B5EF4-FFF2-40B4-BE49-F238E27FC236}">
                <a16:creationId xmlns:a16="http://schemas.microsoft.com/office/drawing/2014/main" id="{4F202974-31A3-4642-B671-F0DBBB7B4663}"/>
              </a:ext>
            </a:extLst>
          </p:cNvPr>
          <p:cNvSpPr txBox="1"/>
          <p:nvPr/>
        </p:nvSpPr>
        <p:spPr>
          <a:xfrm>
            <a:off x="4236586" y="3784331"/>
            <a:ext cx="7278915" cy="769441"/>
          </a:xfrm>
          <a:prstGeom prst="rect">
            <a:avLst/>
          </a:prstGeom>
          <a:noFill/>
        </p:spPr>
        <p:txBody>
          <a:bodyPr wrap="square" rtlCol="0">
            <a:spAutoFit/>
          </a:bodyPr>
          <a:lstStyle/>
          <a:p>
            <a:pPr algn="ctr"/>
            <a:r>
              <a:rPr lang="en-GB" sz="4400" dirty="0">
                <a:solidFill>
                  <a:srgbClr val="52CBBE"/>
                </a:solidFill>
              </a:rPr>
              <a:t>FOR TREND PREDICTION</a:t>
            </a:r>
            <a:endParaRPr lang="en-US" sz="4100" dirty="0">
              <a:solidFill>
                <a:srgbClr val="52CBBE"/>
              </a:solidFill>
              <a:latin typeface="Tw Cen MT" panose="020B0602020104020603" pitchFamily="34" charset="0"/>
            </a:endParaRPr>
          </a:p>
        </p:txBody>
      </p:sp>
      <p:grpSp>
        <p:nvGrpSpPr>
          <p:cNvPr id="19" name="Group 18">
            <a:extLst>
              <a:ext uri="{FF2B5EF4-FFF2-40B4-BE49-F238E27FC236}">
                <a16:creationId xmlns:a16="http://schemas.microsoft.com/office/drawing/2014/main" id="{C8A16B82-6A3C-46F5-8D32-072FDF89864A}"/>
              </a:ext>
            </a:extLst>
          </p:cNvPr>
          <p:cNvGrpSpPr/>
          <p:nvPr/>
        </p:nvGrpSpPr>
        <p:grpSpPr>
          <a:xfrm>
            <a:off x="-9302800" y="0"/>
            <a:ext cx="12515511" cy="6858000"/>
            <a:chOff x="-290920" y="0"/>
            <a:chExt cx="12515511"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659864" y="3189607"/>
              <a:ext cx="2483124"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Introduction</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8798784" y="0"/>
            <a:ext cx="11447501" cy="6858000"/>
            <a:chOff x="213096" y="0"/>
            <a:chExt cx="1144750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244334"/>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Problem statement</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281943"/>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Methodology</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281943"/>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Future Scope</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638543" y="-1"/>
            <a:ext cx="8692331" cy="6858000"/>
            <a:chOff x="718505" y="-1"/>
            <a:chExt cx="8692331"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7955851" y="3157884"/>
              <a:ext cx="2360917" cy="400110"/>
            </a:xfrm>
            <a:prstGeom prst="rect">
              <a:avLst/>
            </a:prstGeom>
            <a:noFill/>
          </p:spPr>
          <p:txBody>
            <a:bodyPr wrap="square" rtlCol="0">
              <a:spAutoFit/>
            </a:bodyPr>
            <a:lstStyle/>
            <a:p>
              <a:pPr algn="l"/>
              <a:r>
                <a:rPr lang="en-IN" sz="2000" b="1" i="0" u="none" strike="noStrike" dirty="0">
                  <a:solidFill>
                    <a:srgbClr val="ECECEC"/>
                  </a:solidFill>
                  <a:effectLst/>
                  <a:latin typeface="Söhne"/>
                </a:rPr>
                <a:t>Literature Review</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907135" y="3113713"/>
              <a:ext cx="2331337" cy="646331"/>
            </a:xfrm>
            <a:prstGeom prst="rect">
              <a:avLst/>
            </a:prstGeom>
            <a:noFill/>
          </p:spPr>
          <p:txBody>
            <a:bodyPr wrap="square" rtlCol="0">
              <a:spAutoFit/>
            </a:bodyPr>
            <a:lstStyle/>
            <a:p>
              <a:pPr algn="l"/>
              <a:r>
                <a:rPr lang="en-IN" sz="3600" b="1" i="0" u="none" strike="noStrike" dirty="0">
                  <a:solidFill>
                    <a:srgbClr val="ECECEC"/>
                  </a:solidFill>
                  <a:effectLst/>
                  <a:latin typeface="Söhne"/>
                </a:rPr>
                <a:t>Conclusion</a:t>
              </a: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TextBox 1">
            <a:extLst>
              <a:ext uri="{FF2B5EF4-FFF2-40B4-BE49-F238E27FC236}">
                <a16:creationId xmlns:a16="http://schemas.microsoft.com/office/drawing/2014/main" id="{15ADBF43-F327-30E1-8903-E66126479CC9}"/>
              </a:ext>
            </a:extLst>
          </p:cNvPr>
          <p:cNvSpPr txBox="1"/>
          <p:nvPr/>
        </p:nvSpPr>
        <p:spPr>
          <a:xfrm>
            <a:off x="8289054" y="5135148"/>
            <a:ext cx="3746091" cy="1200329"/>
          </a:xfrm>
          <a:prstGeom prst="rect">
            <a:avLst/>
          </a:prstGeom>
          <a:noFill/>
        </p:spPr>
        <p:txBody>
          <a:bodyPr wrap="square" rtlCol="0">
            <a:spAutoFit/>
          </a:bodyPr>
          <a:lstStyle/>
          <a:p>
            <a:r>
              <a:rPr lang="en-US" b="1" dirty="0"/>
              <a:t>By –Divesh Gupta(22BIS70008), Rishita Thakur(22BIS70027)</a:t>
            </a:r>
          </a:p>
          <a:p>
            <a:r>
              <a:rPr lang="en-US" b="1" dirty="0"/>
              <a:t>Abhishek </a:t>
            </a:r>
            <a:r>
              <a:rPr lang="en-US" b="1" dirty="0" err="1"/>
              <a:t>Pathania</a:t>
            </a:r>
            <a:r>
              <a:rPr lang="en-US" b="1" dirty="0"/>
              <a:t>(22BIS70039)</a:t>
            </a:r>
          </a:p>
          <a:p>
            <a:r>
              <a:rPr lang="en-US" b="1" dirty="0"/>
              <a:t>Nitin </a:t>
            </a:r>
            <a:r>
              <a:rPr lang="en-US" b="1" dirty="0" err="1"/>
              <a:t>Vashishth</a:t>
            </a:r>
            <a:r>
              <a:rPr lang="en-US" b="1" dirty="0"/>
              <a:t>(22BIS70038)</a:t>
            </a:r>
          </a:p>
        </p:txBody>
      </p:sp>
    </p:spTree>
    <p:extLst>
      <p:ext uri="{BB962C8B-B14F-4D97-AF65-F5344CB8AC3E}">
        <p14:creationId xmlns:p14="http://schemas.microsoft.com/office/powerpoint/2010/main" val="75866100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84662" y="0"/>
            <a:ext cx="12540385" cy="6858000"/>
            <a:chOff x="-290920" y="0"/>
            <a:chExt cx="12540385"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620942" y="3189606"/>
              <a:ext cx="2610715"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Introduction</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277155" y="3251185"/>
              <a:ext cx="2217628"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Problem Statement</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312721"/>
              <a:ext cx="199208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Methodology</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312717"/>
              <a:ext cx="199208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Future Scope </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328108"/>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Literature Review</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Conclusion</a:t>
              </a: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2" name="Group 81">
            <a:extLst>
              <a:ext uri="{FF2B5EF4-FFF2-40B4-BE49-F238E27FC236}">
                <a16:creationId xmlns:a16="http://schemas.microsoft.com/office/drawing/2014/main" id="{A14E1B91-C212-4889-8705-49BCDB383225}"/>
              </a:ext>
            </a:extLst>
          </p:cNvPr>
          <p:cNvGrpSpPr/>
          <p:nvPr/>
        </p:nvGrpSpPr>
        <p:grpSpPr>
          <a:xfrm>
            <a:off x="3677852" y="164802"/>
            <a:ext cx="6791601" cy="2027434"/>
            <a:chOff x="2831873" y="610090"/>
            <a:chExt cx="6791601" cy="1172861"/>
          </a:xfrm>
        </p:grpSpPr>
        <p:sp>
          <p:nvSpPr>
            <p:cNvPr id="83" name="TextBox 82">
              <a:extLst>
                <a:ext uri="{FF2B5EF4-FFF2-40B4-BE49-F238E27FC236}">
                  <a16:creationId xmlns:a16="http://schemas.microsoft.com/office/drawing/2014/main" id="{A94C4F95-2EDE-46B0-8B26-C72D6D3C8DB3}"/>
                </a:ext>
              </a:extLst>
            </p:cNvPr>
            <p:cNvSpPr txBox="1"/>
            <p:nvPr/>
          </p:nvSpPr>
          <p:spPr>
            <a:xfrm>
              <a:off x="4045106" y="610090"/>
              <a:ext cx="4045435" cy="584775"/>
            </a:xfrm>
            <a:prstGeom prst="rect">
              <a:avLst/>
            </a:prstGeom>
            <a:noFill/>
          </p:spPr>
          <p:txBody>
            <a:bodyPr wrap="square" rtlCol="0">
              <a:spAutoFit/>
            </a:bodyPr>
            <a:lstStyle/>
            <a:p>
              <a:pPr algn="ctr"/>
              <a:r>
                <a:rPr lang="en-US" sz="3200" dirty="0">
                  <a:solidFill>
                    <a:srgbClr val="03A1A4"/>
                  </a:solidFill>
                  <a:latin typeface="Tw Cen MT" panose="020B0602020104020603" pitchFamily="34" charset="0"/>
                </a:rPr>
                <a:t>INTRODUCTION</a:t>
              </a:r>
            </a:p>
          </p:txBody>
        </p:sp>
        <p:sp>
          <p:nvSpPr>
            <p:cNvPr id="86" name="TextBox 85">
              <a:extLst>
                <a:ext uri="{FF2B5EF4-FFF2-40B4-BE49-F238E27FC236}">
                  <a16:creationId xmlns:a16="http://schemas.microsoft.com/office/drawing/2014/main" id="{944799B2-E7B9-4C01-A37D-BB60C6C75D12}"/>
                </a:ext>
              </a:extLst>
            </p:cNvPr>
            <p:cNvSpPr txBox="1"/>
            <p:nvPr/>
          </p:nvSpPr>
          <p:spPr>
            <a:xfrm>
              <a:off x="2831873" y="1490063"/>
              <a:ext cx="6791601" cy="292888"/>
            </a:xfrm>
            <a:prstGeom prst="rect">
              <a:avLst/>
            </a:prstGeom>
            <a:noFill/>
          </p:spPr>
          <p:txBody>
            <a:bodyPr wrap="square" rtlCol="0">
              <a:spAutoFit/>
            </a:bodyPr>
            <a:lstStyle/>
            <a:p>
              <a:pPr algn="just">
                <a:lnSpc>
                  <a:spcPct val="150000"/>
                </a:lnSpc>
                <a:buFont typeface="Arial" panose="020B0604020202020204" pitchFamily="34" charset="0"/>
                <a:buChar char="•"/>
              </a:pPr>
              <a:endParaRPr lang="en-IN" sz="2000" b="0" i="0" u="none" strike="noStrike" dirty="0">
                <a:solidFill>
                  <a:schemeClr val="bg1">
                    <a:lumMod val="65000"/>
                  </a:schemeClr>
                </a:solidFill>
                <a:effectLst/>
                <a:latin typeface="Söhne"/>
              </a:endParaRPr>
            </a:p>
          </p:txBody>
        </p:sp>
      </p:grpSp>
      <p:sp>
        <p:nvSpPr>
          <p:cNvPr id="3" name="Rectangle 2">
            <a:extLst>
              <a:ext uri="{FF2B5EF4-FFF2-40B4-BE49-F238E27FC236}">
                <a16:creationId xmlns:a16="http://schemas.microsoft.com/office/drawing/2014/main" id="{188EA232-1ABA-9313-6279-F07B9662F022}"/>
              </a:ext>
            </a:extLst>
          </p:cNvPr>
          <p:cNvSpPr>
            <a:spLocks noChangeArrowheads="1"/>
          </p:cNvSpPr>
          <p:nvPr/>
        </p:nvSpPr>
        <p:spPr bwMode="auto">
          <a:xfrm>
            <a:off x="2917339" y="646873"/>
            <a:ext cx="8455486"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lumMod val="65000"/>
                  </a:schemeClr>
                </a:solidFill>
                <a:effectLst/>
                <a:latin typeface="Arial" panose="020B0604020202020204" pitchFamily="34" charset="0"/>
              </a:rPr>
              <a:t>This project is designed for businesses, marketers, and researchers who want to understand emerging trends in their fields. They need accurate predictions to make informed decisions. The project uses social media data and machine learning to meet these needs: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bg1">
                    <a:lumMod val="65000"/>
                  </a:schemeClr>
                </a:solidFill>
                <a:effectLst/>
                <a:latin typeface="Arial" panose="020B0604020202020204" pitchFamily="34" charset="0"/>
              </a:rPr>
              <a:t>Predicting Market Trends</a:t>
            </a:r>
            <a:r>
              <a:rPr kumimoji="0" lang="en-US" altLang="en-US" sz="1800" b="0" i="0" u="none" strike="noStrike" cap="none" normalizeH="0" baseline="0" dirty="0">
                <a:ln>
                  <a:noFill/>
                </a:ln>
                <a:solidFill>
                  <a:schemeClr val="bg1">
                    <a:lumMod val="65000"/>
                  </a:schemeClr>
                </a:solidFill>
                <a:effectLst/>
                <a:latin typeface="Arial" panose="020B0604020202020204" pitchFamily="34" charset="0"/>
              </a:rPr>
              <a:t>: Helps businesses forecast consumer behavior and market demand.</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lumMod val="65000"/>
                  </a:schemeClr>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bg1">
                    <a:lumMod val="65000"/>
                  </a:schemeClr>
                </a:solidFill>
                <a:effectLst/>
                <a:latin typeface="Arial" panose="020B0604020202020204" pitchFamily="34" charset="0"/>
              </a:rPr>
              <a:t>Enhancing Marketing</a:t>
            </a:r>
            <a:r>
              <a:rPr kumimoji="0" lang="en-US" altLang="en-US" sz="1800" b="0" i="0" u="none" strike="noStrike" cap="none" normalizeH="0" baseline="0" dirty="0">
                <a:ln>
                  <a:noFill/>
                </a:ln>
                <a:solidFill>
                  <a:schemeClr val="bg1">
                    <a:lumMod val="65000"/>
                  </a:schemeClr>
                </a:solidFill>
                <a:effectLst/>
                <a:latin typeface="Arial" panose="020B0604020202020204" pitchFamily="34" charset="0"/>
              </a:rPr>
              <a:t>: Assists marketers in optimizing their campaigns using social media insights.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lumMod val="65000"/>
                  </a:schemeClr>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bg1">
                    <a:lumMod val="65000"/>
                  </a:schemeClr>
                </a:solidFill>
                <a:effectLst/>
                <a:latin typeface="Arial" panose="020B0604020202020204" pitchFamily="34" charset="0"/>
              </a:rPr>
              <a:t>Improving Product Development</a:t>
            </a:r>
            <a:r>
              <a:rPr kumimoji="0" lang="en-US" altLang="en-US" sz="1800" b="0" i="0" u="none" strike="noStrike" cap="none" normalizeH="0" baseline="0" dirty="0">
                <a:ln>
                  <a:noFill/>
                </a:ln>
                <a:solidFill>
                  <a:schemeClr val="bg1">
                    <a:lumMod val="65000"/>
                  </a:schemeClr>
                </a:solidFill>
                <a:effectLst/>
                <a:latin typeface="Arial" panose="020B0604020202020204" pitchFamily="34" charset="0"/>
              </a:rPr>
              <a:t>: Helps companies identify trends and consumer needs for product innovation.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lumMod val="65000"/>
                  </a:schemeClr>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bg1">
                    <a:lumMod val="65000"/>
                  </a:schemeClr>
                </a:solidFill>
                <a:effectLst/>
                <a:latin typeface="Arial" panose="020B0604020202020204" pitchFamily="34" charset="0"/>
              </a:rPr>
              <a:t>Informing Strategic Planning</a:t>
            </a:r>
            <a:r>
              <a:rPr kumimoji="0" lang="en-US" altLang="en-US" sz="1800" b="0" i="0" u="none" strike="noStrike" cap="none" normalizeH="0" baseline="0" dirty="0">
                <a:ln>
                  <a:noFill/>
                </a:ln>
                <a:solidFill>
                  <a:schemeClr val="bg1">
                    <a:lumMod val="65000"/>
                  </a:schemeClr>
                </a:solidFill>
                <a:effectLst/>
                <a:latin typeface="Arial" panose="020B0604020202020204" pitchFamily="34" charset="0"/>
              </a:rPr>
              <a:t>: Provides organizations with intelligence on market trends for strategic decisions.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lumMod val="65000"/>
                  </a:schemeClr>
                </a:solidFill>
                <a:effectLst/>
                <a:latin typeface="Arial" panose="020B0604020202020204" pitchFamily="34" charset="0"/>
              </a:rPr>
              <a:t>The project addresses the challenge of using social media, a major information platform with billions of users, for trend analysis. Despite the volume and complexity of social media data, the project aims to extract meaningful insights and patterns in real-time. It seeks to empower clients with robust predictive models and analytical tools to navigate social media trends and seize emerging opportunities.</a:t>
            </a:r>
          </a:p>
        </p:txBody>
      </p:sp>
    </p:spTree>
    <p:extLst>
      <p:ext uri="{BB962C8B-B14F-4D97-AF65-F5344CB8AC3E}">
        <p14:creationId xmlns:p14="http://schemas.microsoft.com/office/powerpoint/2010/main" val="200170612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anim calcmode="lin" valueType="num">
                                      <p:cBhvr>
                                        <p:cTn id="8" dur="500" fill="hold"/>
                                        <p:tgtEl>
                                          <p:spTgt spid="82"/>
                                        </p:tgtEl>
                                        <p:attrNameLst>
                                          <p:attrName>ppt_x</p:attrName>
                                        </p:attrNameLst>
                                      </p:cBhvr>
                                      <p:tavLst>
                                        <p:tav tm="0">
                                          <p:val>
                                            <p:strVal val="#ppt_x"/>
                                          </p:val>
                                        </p:tav>
                                        <p:tav tm="100000">
                                          <p:val>
                                            <p:strVal val="#ppt_x"/>
                                          </p:val>
                                        </p:tav>
                                      </p:tavLst>
                                    </p:anim>
                                    <p:anim calcmode="lin" valueType="num">
                                      <p:cBhvr>
                                        <p:cTn id="9" dur="5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570324" cy="6858000"/>
            <a:chOff x="-290920" y="0"/>
            <a:chExt cx="12570324"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628416" y="3189604"/>
              <a:ext cx="265564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Introduction</a:t>
              </a: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26788" y="-2"/>
            <a:ext cx="11447501" cy="6858000"/>
            <a:chOff x="213096" y="0"/>
            <a:chExt cx="11447501"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9614660" y="3312717"/>
              <a:ext cx="3520473"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Problem Statement</a:t>
              </a: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9117129" y="3281944"/>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Methodology</a:t>
              </a: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73DE47E8-526D-4A96-A671-69E14D20D1EB}"/>
                </a:ext>
              </a:extLst>
            </p:cNvPr>
            <p:cNvSpPr txBox="1"/>
            <p:nvPr/>
          </p:nvSpPr>
          <p:spPr>
            <a:xfrm rot="16200000">
              <a:off x="8746453" y="3312720"/>
              <a:ext cx="199208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Future scope</a:t>
              </a:r>
            </a:p>
          </p:txBody>
        </p:sp>
        <p:pic>
          <p:nvPicPr>
            <p:cNvPr id="83" name="Picture 82">
              <a:extLst>
                <a:ext uri="{FF2B5EF4-FFF2-40B4-BE49-F238E27FC236}">
                  <a16:creationId xmlns:a16="http://schemas.microsoft.com/office/drawing/2014/main" id="{7FD4AAEC-83E5-4832-BEA2-517A195B2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FA452EB0-3109-45BB-9389-19F84818FE30}"/>
              </a:ext>
            </a:extLst>
          </p:cNvPr>
          <p:cNvGrpSpPr/>
          <p:nvPr/>
        </p:nvGrpSpPr>
        <p:grpSpPr>
          <a:xfrm>
            <a:off x="-7638543" y="-1"/>
            <a:ext cx="8692331" cy="6858000"/>
            <a:chOff x="718505" y="-1"/>
            <a:chExt cx="8692331" cy="6858000"/>
          </a:xfrm>
        </p:grpSpPr>
        <p:sp>
          <p:nvSpPr>
            <p:cNvPr id="86" name="Rectangle 85">
              <a:extLst>
                <a:ext uri="{FF2B5EF4-FFF2-40B4-BE49-F238E27FC236}">
                  <a16:creationId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D0B26FA9-EA76-44C1-BA33-E4EBB060AC7E}"/>
                </a:ext>
              </a:extLst>
            </p:cNvPr>
            <p:cNvSpPr txBox="1"/>
            <p:nvPr/>
          </p:nvSpPr>
          <p:spPr>
            <a:xfrm rot="16200000">
              <a:off x="8091629" y="3328108"/>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Literature Review</a:t>
              </a:r>
            </a:p>
          </p:txBody>
        </p:sp>
        <p:pic>
          <p:nvPicPr>
            <p:cNvPr id="89" name="Picture 88">
              <a:extLst>
                <a:ext uri="{FF2B5EF4-FFF2-40B4-BE49-F238E27FC236}">
                  <a16:creationId xmlns:a16="http://schemas.microsoft.com/office/drawing/2014/main" id="{EF138C1A-5B68-42BE-B6B8-0EE1F4738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a16="http://schemas.microsoft.com/office/drawing/2014/main" id="{2C48F6F2-7791-4D91-ADEC-77FE8FA739E3}"/>
              </a:ext>
            </a:extLst>
          </p:cNvPr>
          <p:cNvGrpSpPr/>
          <p:nvPr/>
        </p:nvGrpSpPr>
        <p:grpSpPr>
          <a:xfrm>
            <a:off x="-9395082" y="-1"/>
            <a:ext cx="9927504" cy="6858000"/>
            <a:chOff x="-9337032" y="-1"/>
            <a:chExt cx="9927504" cy="6858000"/>
          </a:xfrm>
        </p:grpSpPr>
        <p:sp>
          <p:nvSpPr>
            <p:cNvPr id="91" name="Rectangle 90">
              <a:extLst>
                <a:ext uri="{FF2B5EF4-FFF2-40B4-BE49-F238E27FC236}">
                  <a16:creationId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7CF05B7C-3B2D-4CAB-9132-7B756B442063}"/>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Conclusion</a:t>
              </a:r>
            </a:p>
          </p:txBody>
        </p:sp>
        <p:pic>
          <p:nvPicPr>
            <p:cNvPr id="94" name="Picture 93">
              <a:extLst>
                <a:ext uri="{FF2B5EF4-FFF2-40B4-BE49-F238E27FC236}">
                  <a16:creationId xmlns:a16="http://schemas.microsoft.com/office/drawing/2014/main" id="{A04E2F48-2025-4003-B590-1DD957710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22" name="TextBox 121">
            <a:extLst>
              <a:ext uri="{FF2B5EF4-FFF2-40B4-BE49-F238E27FC236}">
                <a16:creationId xmlns:a16="http://schemas.microsoft.com/office/drawing/2014/main" id="{B38973E8-8FEC-48EF-89C3-A1086AD31515}"/>
              </a:ext>
            </a:extLst>
          </p:cNvPr>
          <p:cNvSpPr txBox="1"/>
          <p:nvPr/>
        </p:nvSpPr>
        <p:spPr>
          <a:xfrm>
            <a:off x="2530084" y="1643797"/>
            <a:ext cx="7458094" cy="4619854"/>
          </a:xfrm>
          <a:prstGeom prst="rect">
            <a:avLst/>
          </a:prstGeom>
          <a:noFill/>
        </p:spPr>
        <p:txBody>
          <a:bodyPr wrap="square" rtlCol="0">
            <a:spAutoFit/>
          </a:bodyPr>
          <a:lstStyle/>
          <a:p>
            <a:pPr algn="just">
              <a:lnSpc>
                <a:spcPct val="150000"/>
              </a:lnSpc>
              <a:buFont typeface="Arial" panose="020B0604020202020204" pitchFamily="34" charset="0"/>
              <a:buChar char="•"/>
            </a:pPr>
            <a:r>
              <a:rPr lang="en-GB" b="0" i="0" u="none" strike="noStrike" dirty="0">
                <a:solidFill>
                  <a:schemeClr val="bg1">
                    <a:lumMod val="65000"/>
                  </a:schemeClr>
                </a:solidFill>
                <a:effectLst/>
                <a:latin typeface="Söhne"/>
              </a:rPr>
              <a:t>Data Overload: Too much data from social media to handle.</a:t>
            </a:r>
          </a:p>
          <a:p>
            <a:pPr algn="just">
              <a:lnSpc>
                <a:spcPct val="150000"/>
              </a:lnSpc>
              <a:buFont typeface="Arial" panose="020B0604020202020204" pitchFamily="34" charset="0"/>
              <a:buChar char="•"/>
            </a:pPr>
            <a:r>
              <a:rPr lang="en-GB" b="0" i="0" u="none" strike="noStrike" dirty="0">
                <a:solidFill>
                  <a:schemeClr val="bg1">
                    <a:lumMod val="65000"/>
                  </a:schemeClr>
                </a:solidFill>
                <a:effectLst/>
                <a:latin typeface="Söhne"/>
              </a:rPr>
              <a:t>Data Quality and Noise: Messy and varied social media data.</a:t>
            </a:r>
          </a:p>
          <a:p>
            <a:pPr algn="just">
              <a:lnSpc>
                <a:spcPct val="150000"/>
              </a:lnSpc>
              <a:buFont typeface="Arial" panose="020B0604020202020204" pitchFamily="34" charset="0"/>
              <a:buChar char="•"/>
            </a:pPr>
            <a:r>
              <a:rPr lang="en-GB" b="0" i="0" u="none" strike="noStrike" dirty="0">
                <a:solidFill>
                  <a:schemeClr val="bg1">
                    <a:lumMod val="65000"/>
                  </a:schemeClr>
                </a:solidFill>
                <a:effectLst/>
                <a:latin typeface="Söhne"/>
              </a:rPr>
              <a:t>Algorithm Selection: Need to choose right machine learning algorithms.</a:t>
            </a:r>
          </a:p>
          <a:p>
            <a:pPr algn="just">
              <a:lnSpc>
                <a:spcPct val="150000"/>
              </a:lnSpc>
              <a:buFont typeface="Arial" panose="020B0604020202020204" pitchFamily="34" charset="0"/>
              <a:buChar char="•"/>
            </a:pPr>
            <a:r>
              <a:rPr lang="en-GB" b="0" i="0" u="none" strike="noStrike" dirty="0">
                <a:solidFill>
                  <a:schemeClr val="bg1">
                    <a:lumMod val="65000"/>
                  </a:schemeClr>
                </a:solidFill>
                <a:effectLst/>
                <a:latin typeface="Söhne"/>
              </a:rPr>
              <a:t>Feature Engineering: Difficulty in extracting relevant features.</a:t>
            </a:r>
          </a:p>
          <a:p>
            <a:pPr algn="just">
              <a:lnSpc>
                <a:spcPct val="150000"/>
              </a:lnSpc>
              <a:buFont typeface="Arial" panose="020B0604020202020204" pitchFamily="34" charset="0"/>
              <a:buChar char="•"/>
            </a:pPr>
            <a:r>
              <a:rPr lang="en-GB" b="0" i="0" u="none" strike="noStrike" dirty="0">
                <a:solidFill>
                  <a:schemeClr val="bg1">
                    <a:lumMod val="65000"/>
                  </a:schemeClr>
                </a:solidFill>
                <a:effectLst/>
                <a:latin typeface="Söhne"/>
              </a:rPr>
              <a:t>Real-Time Analysis: Need for quick analysis due to rapidly changing trends.</a:t>
            </a:r>
          </a:p>
          <a:p>
            <a:pPr algn="just">
              <a:lnSpc>
                <a:spcPct val="150000"/>
              </a:lnSpc>
              <a:buFont typeface="Arial" panose="020B0604020202020204" pitchFamily="34" charset="0"/>
              <a:buChar char="•"/>
            </a:pPr>
            <a:r>
              <a:rPr lang="en-GB" b="0" i="0" u="none" strike="noStrike" dirty="0">
                <a:solidFill>
                  <a:schemeClr val="bg1">
                    <a:lumMod val="65000"/>
                  </a:schemeClr>
                </a:solidFill>
                <a:effectLst/>
                <a:latin typeface="Söhne"/>
              </a:rPr>
              <a:t>Ethical Concerns: Issues related to user privacy and data usage.</a:t>
            </a:r>
          </a:p>
          <a:p>
            <a:pPr algn="just">
              <a:lnSpc>
                <a:spcPct val="150000"/>
              </a:lnSpc>
              <a:buFont typeface="Arial" panose="020B0604020202020204" pitchFamily="34" charset="0"/>
              <a:buChar char="•"/>
            </a:pPr>
            <a:r>
              <a:rPr lang="en-GB" b="0" i="0" u="none" strike="noStrike" dirty="0">
                <a:solidFill>
                  <a:schemeClr val="bg1">
                    <a:lumMod val="65000"/>
                  </a:schemeClr>
                </a:solidFill>
                <a:effectLst/>
                <a:latin typeface="Söhne"/>
              </a:rPr>
              <a:t>Generalization and Validation: Need for models to work across different datasets.</a:t>
            </a:r>
          </a:p>
          <a:p>
            <a:pPr algn="just">
              <a:lnSpc>
                <a:spcPct val="150000"/>
              </a:lnSpc>
              <a:buFont typeface="Arial" panose="020B0604020202020204" pitchFamily="34" charset="0"/>
              <a:buChar char="•"/>
            </a:pPr>
            <a:r>
              <a:rPr lang="en-GB" b="0" i="0" u="none" strike="noStrike" dirty="0">
                <a:solidFill>
                  <a:schemeClr val="bg1">
                    <a:lumMod val="65000"/>
                  </a:schemeClr>
                </a:solidFill>
                <a:effectLst/>
                <a:latin typeface="Söhne"/>
              </a:rPr>
              <a:t>Interpretability: Need for understandable explanations for predictions.</a:t>
            </a:r>
          </a:p>
          <a:p>
            <a:pPr algn="just">
              <a:lnSpc>
                <a:spcPct val="150000"/>
              </a:lnSpc>
              <a:buFont typeface="Arial" panose="020B0604020202020204" pitchFamily="34" charset="0"/>
              <a:buChar char="•"/>
            </a:pPr>
            <a:r>
              <a:rPr lang="en-GB" b="0" i="0" u="none" strike="noStrike" dirty="0">
                <a:solidFill>
                  <a:schemeClr val="bg1">
                    <a:lumMod val="65000"/>
                  </a:schemeClr>
                </a:solidFill>
                <a:effectLst/>
                <a:latin typeface="Söhne"/>
              </a:rPr>
              <a:t>The project aims to tackle these challenges to help organizations make informed decisions based on social media trends.</a:t>
            </a:r>
            <a:endParaRPr lang="en-IN" b="0" i="0" u="none" strike="noStrike" dirty="0">
              <a:solidFill>
                <a:schemeClr val="bg1">
                  <a:lumMod val="65000"/>
                </a:schemeClr>
              </a:solidFill>
              <a:effectLst/>
              <a:latin typeface="Söhne"/>
            </a:endParaRPr>
          </a:p>
        </p:txBody>
      </p:sp>
      <p:pic>
        <p:nvPicPr>
          <p:cNvPr id="7" name="Picture 6">
            <a:extLst>
              <a:ext uri="{FF2B5EF4-FFF2-40B4-BE49-F238E27FC236}">
                <a16:creationId xmlns:a16="http://schemas.microsoft.com/office/drawing/2014/main" id="{14331A99-A934-4099-9190-67078252B1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9848" y="270863"/>
            <a:ext cx="897858" cy="897856"/>
          </a:xfrm>
          <a:prstGeom prst="rect">
            <a:avLst/>
          </a:prstGeom>
        </p:spPr>
      </p:pic>
      <p:grpSp>
        <p:nvGrpSpPr>
          <p:cNvPr id="2" name="Group 1">
            <a:extLst>
              <a:ext uri="{FF2B5EF4-FFF2-40B4-BE49-F238E27FC236}">
                <a16:creationId xmlns:a16="http://schemas.microsoft.com/office/drawing/2014/main" id="{39B41BA3-F095-6416-7C2E-7D4A4E9DB5B9}"/>
              </a:ext>
            </a:extLst>
          </p:cNvPr>
          <p:cNvGrpSpPr/>
          <p:nvPr/>
        </p:nvGrpSpPr>
        <p:grpSpPr>
          <a:xfrm>
            <a:off x="3922003" y="270863"/>
            <a:ext cx="5048067" cy="664312"/>
            <a:chOff x="3884465" y="2182683"/>
            <a:chExt cx="1805441" cy="1894017"/>
          </a:xfrm>
        </p:grpSpPr>
        <p:sp>
          <p:nvSpPr>
            <p:cNvPr id="4" name="Rectangle: Top Corners Rounded 100">
              <a:extLst>
                <a:ext uri="{FF2B5EF4-FFF2-40B4-BE49-F238E27FC236}">
                  <a16:creationId xmlns:a16="http://schemas.microsoft.com/office/drawing/2014/main" id="{5A7C6518-6B1B-92F7-437B-81D31A6C459F}"/>
                </a:ext>
              </a:extLst>
            </p:cNvPr>
            <p:cNvSpPr/>
            <p:nvPr/>
          </p:nvSpPr>
          <p:spPr>
            <a:xfrm>
              <a:off x="3991395" y="2209800"/>
              <a:ext cx="1591582" cy="1866900"/>
            </a:xfrm>
            <a:prstGeom prst="round2SameRect">
              <a:avLst>
                <a:gd name="adj1" fmla="val 12063"/>
                <a:gd name="adj2" fmla="val 0"/>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54B29C9-7062-CF38-0E45-71788174D8C6}"/>
                </a:ext>
              </a:extLst>
            </p:cNvPr>
            <p:cNvSpPr txBox="1"/>
            <p:nvPr/>
          </p:nvSpPr>
          <p:spPr>
            <a:xfrm>
              <a:off x="3884465" y="2182683"/>
              <a:ext cx="1805441" cy="184275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PROBLEM STATEMENT</a:t>
              </a:r>
            </a:p>
          </p:txBody>
        </p:sp>
      </p:grpSp>
    </p:spTree>
    <p:extLst>
      <p:ext uri="{BB962C8B-B14F-4D97-AF65-F5344CB8AC3E}">
        <p14:creationId xmlns:p14="http://schemas.microsoft.com/office/powerpoint/2010/main" val="139694856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42" presetClass="entr" presetSubtype="0" fill="hold" nodeType="afterEffect">
                                  <p:stCondLst>
                                    <p:cond delay="25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anim calcmode="lin" valueType="num">
                                      <p:cBhvr>
                                        <p:cTn id="14" dur="500" fill="hold"/>
                                        <p:tgtEl>
                                          <p:spTgt spid="2"/>
                                        </p:tgtEl>
                                        <p:attrNameLst>
                                          <p:attrName>ppt_x</p:attrName>
                                        </p:attrNameLst>
                                      </p:cBhvr>
                                      <p:tavLst>
                                        <p:tav tm="0">
                                          <p:val>
                                            <p:strVal val="#ppt_x"/>
                                          </p:val>
                                        </p:tav>
                                        <p:tav tm="100000">
                                          <p:val>
                                            <p:strVal val="#ppt_x"/>
                                          </p:val>
                                        </p:tav>
                                      </p:tavLst>
                                    </p:anim>
                                    <p:anim calcmode="lin" valueType="num">
                                      <p:cBhvr>
                                        <p:cTn id="15"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573102" cy="6858000"/>
            <a:chOff x="-290920" y="0"/>
            <a:chExt cx="12573102"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676501" y="3189605"/>
              <a:ext cx="2565031"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Introduction</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202962" y="3237257"/>
              <a:ext cx="2363877"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Problem Statement</a:t>
              </a: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9117129" y="3281944"/>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Methodology</a:t>
              </a: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CE5F8F51-D3FD-42A1-8372-1B4B1B7C336A}"/>
                </a:ext>
              </a:extLst>
            </p:cNvPr>
            <p:cNvSpPr txBox="1"/>
            <p:nvPr/>
          </p:nvSpPr>
          <p:spPr>
            <a:xfrm rot="16200000">
              <a:off x="8746453" y="3281943"/>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Future Scope</a:t>
              </a:r>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D3577A8-E9FC-43B7-B3E2-76EDDA51C160}"/>
                </a:ext>
              </a:extLst>
            </p:cNvPr>
            <p:cNvSpPr txBox="1"/>
            <p:nvPr/>
          </p:nvSpPr>
          <p:spPr>
            <a:xfrm rot="16200000">
              <a:off x="8091629" y="3328108"/>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Literature Review</a:t>
              </a:r>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3E930874-288B-4537-8AA6-A601044D9580}"/>
              </a:ext>
            </a:extLst>
          </p:cNvPr>
          <p:cNvGrpSpPr/>
          <p:nvPr/>
        </p:nvGrpSpPr>
        <p:grpSpPr>
          <a:xfrm>
            <a:off x="-9395082" y="-1"/>
            <a:ext cx="9947492" cy="6858000"/>
            <a:chOff x="-9337032" y="-1"/>
            <a:chExt cx="9947492" cy="6858000"/>
          </a:xfrm>
        </p:grpSpPr>
        <p:sp>
          <p:nvSpPr>
            <p:cNvPr id="77" name="Rectangle 76">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37342E0B-2429-4B98-AF6A-1DB087CBDE83}"/>
                </a:ext>
              </a:extLst>
            </p:cNvPr>
            <p:cNvSpPr txBox="1"/>
            <p:nvPr/>
          </p:nvSpPr>
          <p:spPr>
            <a:xfrm rot="16200000">
              <a:off x="-949475" y="3138421"/>
              <a:ext cx="2473540"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Conclusion</a:t>
              </a:r>
            </a:p>
          </p:txBody>
        </p:sp>
        <p:pic>
          <p:nvPicPr>
            <p:cNvPr id="80" name="Picture 79">
              <a:extLst>
                <a:ext uri="{FF2B5EF4-FFF2-40B4-BE49-F238E27FC236}">
                  <a16:creationId xmlns:a16="http://schemas.microsoft.com/office/drawing/2014/main" id="{29879508-5AD7-4FE2-AD55-8AF69ECDB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13" name="TextBox 112">
            <a:extLst>
              <a:ext uri="{FF2B5EF4-FFF2-40B4-BE49-F238E27FC236}">
                <a16:creationId xmlns:a16="http://schemas.microsoft.com/office/drawing/2014/main" id="{AFB0129A-D09E-4693-96AE-20F4A2C31E42}"/>
              </a:ext>
            </a:extLst>
          </p:cNvPr>
          <p:cNvSpPr txBox="1"/>
          <p:nvPr/>
        </p:nvSpPr>
        <p:spPr>
          <a:xfrm>
            <a:off x="1912531" y="1182132"/>
            <a:ext cx="7424085" cy="5122941"/>
          </a:xfrm>
          <a:prstGeom prst="rect">
            <a:avLst/>
          </a:prstGeom>
          <a:noFill/>
        </p:spPr>
        <p:txBody>
          <a:bodyPr wrap="square" rtlCol="0">
            <a:spAutoFit/>
          </a:bodyPr>
          <a:lstStyle/>
          <a:p>
            <a:pPr algn="just">
              <a:lnSpc>
                <a:spcPct val="150000"/>
              </a:lnSpc>
              <a:buFont typeface="Arial" panose="020B0604020202020204" pitchFamily="34" charset="0"/>
              <a:buChar char="•"/>
            </a:pPr>
            <a:r>
              <a:rPr lang="en-GB" sz="2000" b="0" i="0" u="none" strike="noStrike" dirty="0">
                <a:solidFill>
                  <a:schemeClr val="bg1">
                    <a:lumMod val="65000"/>
                  </a:schemeClr>
                </a:solidFill>
                <a:effectLst/>
                <a:latin typeface="Söhne"/>
              </a:rPr>
              <a:t>Data Collection: Gather data from social media platforms.</a:t>
            </a:r>
          </a:p>
          <a:p>
            <a:pPr algn="just">
              <a:lnSpc>
                <a:spcPct val="150000"/>
              </a:lnSpc>
              <a:buFont typeface="Arial" panose="020B0604020202020204" pitchFamily="34" charset="0"/>
              <a:buChar char="•"/>
            </a:pPr>
            <a:r>
              <a:rPr lang="en-GB" sz="2000" b="0" i="0" u="none" strike="noStrike" dirty="0">
                <a:solidFill>
                  <a:schemeClr val="bg1">
                    <a:lumMod val="65000"/>
                  </a:schemeClr>
                </a:solidFill>
                <a:effectLst/>
                <a:latin typeface="Söhne"/>
              </a:rPr>
              <a:t>Data Preprocessing: Clean and structure the collected data.</a:t>
            </a:r>
          </a:p>
          <a:p>
            <a:pPr algn="just">
              <a:lnSpc>
                <a:spcPct val="150000"/>
              </a:lnSpc>
              <a:buFont typeface="Arial" panose="020B0604020202020204" pitchFamily="34" charset="0"/>
              <a:buChar char="•"/>
            </a:pPr>
            <a:r>
              <a:rPr lang="en-GB" sz="2000" b="0" i="0" u="none" strike="noStrike" dirty="0">
                <a:solidFill>
                  <a:schemeClr val="bg1">
                    <a:lumMod val="65000"/>
                  </a:schemeClr>
                </a:solidFill>
                <a:effectLst/>
                <a:latin typeface="Söhne"/>
              </a:rPr>
              <a:t>Feature Extraction: Identify relevant features that capture trend information.</a:t>
            </a:r>
          </a:p>
          <a:p>
            <a:pPr algn="just">
              <a:lnSpc>
                <a:spcPct val="150000"/>
              </a:lnSpc>
              <a:buFont typeface="Arial" panose="020B0604020202020204" pitchFamily="34" charset="0"/>
              <a:buChar char="•"/>
            </a:pPr>
            <a:r>
              <a:rPr lang="en-GB" sz="2000" b="0" i="0" u="none" strike="noStrike" dirty="0">
                <a:solidFill>
                  <a:schemeClr val="bg1">
                    <a:lumMod val="65000"/>
                  </a:schemeClr>
                </a:solidFill>
                <a:effectLst/>
                <a:latin typeface="Söhne"/>
              </a:rPr>
              <a:t>Model Selection: Choose suitable machine learning algorithms.</a:t>
            </a:r>
          </a:p>
          <a:p>
            <a:pPr algn="just">
              <a:lnSpc>
                <a:spcPct val="150000"/>
              </a:lnSpc>
              <a:buFont typeface="Arial" panose="020B0604020202020204" pitchFamily="34" charset="0"/>
              <a:buChar char="•"/>
            </a:pPr>
            <a:r>
              <a:rPr lang="en-GB" sz="2000" b="0" i="0" u="none" strike="noStrike" dirty="0">
                <a:solidFill>
                  <a:schemeClr val="bg1">
                    <a:lumMod val="65000"/>
                  </a:schemeClr>
                </a:solidFill>
                <a:effectLst/>
                <a:latin typeface="Söhne"/>
              </a:rPr>
              <a:t>Model Training: Train the model using historical data.</a:t>
            </a:r>
          </a:p>
          <a:p>
            <a:pPr algn="just">
              <a:lnSpc>
                <a:spcPct val="150000"/>
              </a:lnSpc>
              <a:buFont typeface="Arial" panose="020B0604020202020204" pitchFamily="34" charset="0"/>
              <a:buChar char="•"/>
            </a:pPr>
            <a:r>
              <a:rPr lang="en-GB" sz="2000" b="0" i="0" u="none" strike="noStrike" dirty="0">
                <a:solidFill>
                  <a:schemeClr val="bg1">
                    <a:lumMod val="65000"/>
                  </a:schemeClr>
                </a:solidFill>
                <a:effectLst/>
                <a:latin typeface="Söhne"/>
              </a:rPr>
              <a:t>Trend Prediction: Use the trained model to predict future trends.</a:t>
            </a:r>
          </a:p>
          <a:p>
            <a:pPr algn="just">
              <a:lnSpc>
                <a:spcPct val="150000"/>
              </a:lnSpc>
              <a:buFont typeface="Arial" panose="020B0604020202020204" pitchFamily="34" charset="0"/>
              <a:buChar char="•"/>
            </a:pPr>
            <a:r>
              <a:rPr lang="en-GB" sz="2000" b="0" i="0" u="none" strike="noStrike" dirty="0">
                <a:solidFill>
                  <a:schemeClr val="bg1">
                    <a:lumMod val="65000"/>
                  </a:schemeClr>
                </a:solidFill>
                <a:effectLst/>
                <a:latin typeface="Söhne"/>
              </a:rPr>
              <a:t>Validation: Validate the model’s performance using out-of-sample testing.</a:t>
            </a:r>
          </a:p>
          <a:p>
            <a:pPr algn="just">
              <a:lnSpc>
                <a:spcPct val="150000"/>
              </a:lnSpc>
              <a:buFont typeface="Arial" panose="020B0604020202020204" pitchFamily="34" charset="0"/>
              <a:buChar char="•"/>
            </a:pPr>
            <a:r>
              <a:rPr lang="en-GB" sz="2000" b="0" i="0" u="none" strike="noStrike" dirty="0">
                <a:solidFill>
                  <a:schemeClr val="bg1">
                    <a:lumMod val="65000"/>
                  </a:schemeClr>
                </a:solidFill>
                <a:effectLst/>
                <a:latin typeface="Söhne"/>
              </a:rPr>
              <a:t>Interpretation: Provide understandable explanations for the predictions</a:t>
            </a:r>
            <a:endParaRPr lang="en-IN" sz="2000" b="0" i="0" u="none" strike="noStrike" dirty="0">
              <a:solidFill>
                <a:schemeClr val="bg1">
                  <a:lumMod val="65000"/>
                </a:schemeClr>
              </a:solidFill>
              <a:effectLst/>
              <a:latin typeface="Söhne"/>
            </a:endParaRPr>
          </a:p>
        </p:txBody>
      </p:sp>
      <p:sp>
        <p:nvSpPr>
          <p:cNvPr id="114" name="TextBox 113">
            <a:extLst>
              <a:ext uri="{FF2B5EF4-FFF2-40B4-BE49-F238E27FC236}">
                <a16:creationId xmlns:a16="http://schemas.microsoft.com/office/drawing/2014/main" id="{B58D17C2-3595-44AD-9D77-27C29A8030BC}"/>
              </a:ext>
            </a:extLst>
          </p:cNvPr>
          <p:cNvSpPr txBox="1"/>
          <p:nvPr/>
        </p:nvSpPr>
        <p:spPr>
          <a:xfrm>
            <a:off x="4477927" y="307194"/>
            <a:ext cx="2657615" cy="523220"/>
          </a:xfrm>
          <a:prstGeom prst="rect">
            <a:avLst/>
          </a:prstGeom>
          <a:noFill/>
        </p:spPr>
        <p:txBody>
          <a:bodyPr wrap="square" rtlCol="0">
            <a:spAutoFit/>
          </a:bodyPr>
          <a:lstStyle/>
          <a:p>
            <a:pPr algn="ctr"/>
            <a:r>
              <a:rPr lang="en-US" sz="2800" b="1" dirty="0">
                <a:solidFill>
                  <a:srgbClr val="52CBBE"/>
                </a:solidFill>
                <a:latin typeface="Tw Cen MT" panose="020B0602020104020603" pitchFamily="34" charset="0"/>
              </a:rPr>
              <a:t>METHODOLOGY</a:t>
            </a:r>
          </a:p>
        </p:txBody>
      </p:sp>
    </p:spTree>
    <p:extLst>
      <p:ext uri="{BB962C8B-B14F-4D97-AF65-F5344CB8AC3E}">
        <p14:creationId xmlns:p14="http://schemas.microsoft.com/office/powerpoint/2010/main" val="262449921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4"/>
                                        </p:tgtEl>
                                        <p:attrNameLst>
                                          <p:attrName>style.visibility</p:attrName>
                                        </p:attrNameLst>
                                      </p:cBhvr>
                                      <p:to>
                                        <p:strVal val="visible"/>
                                      </p:to>
                                    </p:set>
                                    <p:anim calcmode="lin" valueType="num">
                                      <p:cBhvr>
                                        <p:cTn id="7" dur="250" fill="hold"/>
                                        <p:tgtEl>
                                          <p:spTgt spid="114"/>
                                        </p:tgtEl>
                                        <p:attrNameLst>
                                          <p:attrName>ppt_w</p:attrName>
                                        </p:attrNameLst>
                                      </p:cBhvr>
                                      <p:tavLst>
                                        <p:tav tm="0">
                                          <p:val>
                                            <p:fltVal val="0"/>
                                          </p:val>
                                        </p:tav>
                                        <p:tav tm="100000">
                                          <p:val>
                                            <p:strVal val="#ppt_w"/>
                                          </p:val>
                                        </p:tav>
                                      </p:tavLst>
                                    </p:anim>
                                    <p:anim calcmode="lin" valueType="num">
                                      <p:cBhvr>
                                        <p:cTn id="8" dur="250" fill="hold"/>
                                        <p:tgtEl>
                                          <p:spTgt spid="114"/>
                                        </p:tgtEl>
                                        <p:attrNameLst>
                                          <p:attrName>ppt_h</p:attrName>
                                        </p:attrNameLst>
                                      </p:cBhvr>
                                      <p:tavLst>
                                        <p:tav tm="0">
                                          <p:val>
                                            <p:fltVal val="0"/>
                                          </p:val>
                                        </p:tav>
                                        <p:tav tm="100000">
                                          <p:val>
                                            <p:strVal val="#ppt_h"/>
                                          </p:val>
                                        </p:tav>
                                      </p:tavLst>
                                    </p:anim>
                                    <p:animEffect transition="in" filter="fade">
                                      <p:cBhvr>
                                        <p:cTn id="9" dur="25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718083" y="3136608"/>
              <a:ext cx="2360917"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Introduction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9841594" y="3312716"/>
              <a:ext cx="3137015"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Problem statement</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81944"/>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Methodology</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325342" y="3198164"/>
              <a:ext cx="2876664"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Future Scope</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7936026" y="3312715"/>
              <a:ext cx="2360917"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Literature Review</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28080"/>
              <a:ext cx="1992086" cy="569387"/>
            </a:xfrm>
            <a:prstGeom prst="rect">
              <a:avLst/>
            </a:prstGeom>
            <a:noFill/>
          </p:spPr>
          <p:txBody>
            <a:bodyPr wrap="square" rtlCol="0">
              <a:spAutoFit/>
            </a:bodyPr>
            <a:lstStyle/>
            <a:p>
              <a:pPr algn="ctr"/>
              <a:r>
                <a:rPr lang="en-US" sz="3100" b="1" dirty="0">
                  <a:solidFill>
                    <a:srgbClr val="F0EEF0"/>
                  </a:solidFill>
                  <a:latin typeface="Tw Cen MT" panose="020B0602020104020603" pitchFamily="34" charset="0"/>
                </a:rPr>
                <a:t>Conclusion</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27" name="TextBox 126">
            <a:extLst>
              <a:ext uri="{FF2B5EF4-FFF2-40B4-BE49-F238E27FC236}">
                <a16:creationId xmlns:a16="http://schemas.microsoft.com/office/drawing/2014/main" id="{A72104E9-D31B-4FE5-8105-9C439D743046}"/>
              </a:ext>
            </a:extLst>
          </p:cNvPr>
          <p:cNvSpPr txBox="1"/>
          <p:nvPr/>
        </p:nvSpPr>
        <p:spPr>
          <a:xfrm>
            <a:off x="3806713" y="370022"/>
            <a:ext cx="4058792" cy="77598"/>
          </a:xfrm>
          <a:prstGeom prst="rect">
            <a:avLst/>
          </a:prstGeom>
          <a:noFill/>
        </p:spPr>
        <p:txBody>
          <a:bodyPr wrap="square" rtlCol="0">
            <a:spAutoFit/>
          </a:bodyPr>
          <a:lstStyle/>
          <a:p>
            <a:pPr algn="ctr"/>
            <a:r>
              <a:rPr lang="en-US" sz="2400" b="1" dirty="0">
                <a:solidFill>
                  <a:srgbClr val="5D7373"/>
                </a:solidFill>
                <a:latin typeface="Tw Cen MT" panose="020B0602020104020603" pitchFamily="34" charset="0"/>
              </a:rPr>
              <a:t>FUTURE SCOPE</a:t>
            </a:r>
          </a:p>
        </p:txBody>
      </p:sp>
      <p:sp>
        <p:nvSpPr>
          <p:cNvPr id="2" name="TextBox 1">
            <a:extLst>
              <a:ext uri="{FF2B5EF4-FFF2-40B4-BE49-F238E27FC236}">
                <a16:creationId xmlns:a16="http://schemas.microsoft.com/office/drawing/2014/main" id="{6A0EE22A-61AE-6598-9484-B939214283E4}"/>
              </a:ext>
            </a:extLst>
          </p:cNvPr>
          <p:cNvSpPr txBox="1"/>
          <p:nvPr/>
        </p:nvSpPr>
        <p:spPr>
          <a:xfrm>
            <a:off x="1689369" y="1412965"/>
            <a:ext cx="7443712" cy="5122941"/>
          </a:xfrm>
          <a:prstGeom prst="rect">
            <a:avLst/>
          </a:prstGeom>
          <a:noFill/>
        </p:spPr>
        <p:txBody>
          <a:bodyPr wrap="square" rtlCol="0">
            <a:spAutoFit/>
          </a:bodyPr>
          <a:lstStyle/>
          <a:p>
            <a:pPr algn="just">
              <a:lnSpc>
                <a:spcPct val="150000"/>
              </a:lnSpc>
              <a:buFont typeface="Arial" panose="020B0604020202020204" pitchFamily="34" charset="0"/>
              <a:buChar char="•"/>
            </a:pPr>
            <a:r>
              <a:rPr lang="en-GB" sz="2000" b="0" i="0" u="none" strike="noStrike" dirty="0">
                <a:solidFill>
                  <a:schemeClr val="bg1">
                    <a:lumMod val="65000"/>
                  </a:schemeClr>
                </a:solidFill>
                <a:effectLst/>
                <a:latin typeface="Söhne"/>
              </a:rPr>
              <a:t>Advanced Techniques: Explore advanced machine learning techniques and semantic analysis for improved trend prediction.</a:t>
            </a:r>
          </a:p>
          <a:p>
            <a:pPr algn="just">
              <a:lnSpc>
                <a:spcPct val="150000"/>
              </a:lnSpc>
              <a:buFont typeface="Arial" panose="020B0604020202020204" pitchFamily="34" charset="0"/>
              <a:buChar char="•"/>
            </a:pPr>
            <a:r>
              <a:rPr lang="en-GB" sz="2000" b="0" i="0" u="none" strike="noStrike" dirty="0">
                <a:solidFill>
                  <a:schemeClr val="bg1">
                    <a:lumMod val="65000"/>
                  </a:schemeClr>
                </a:solidFill>
                <a:effectLst/>
                <a:latin typeface="Söhne"/>
              </a:rPr>
              <a:t>Data Fusion &amp; Ethics: Integrate multi-modal data sources for comprehensive trend analysis, while addressing ethical considerations.</a:t>
            </a:r>
          </a:p>
          <a:p>
            <a:pPr algn="just">
              <a:lnSpc>
                <a:spcPct val="150000"/>
              </a:lnSpc>
              <a:buFont typeface="Arial" panose="020B0604020202020204" pitchFamily="34" charset="0"/>
              <a:buChar char="•"/>
            </a:pPr>
            <a:r>
              <a:rPr lang="en-GB" sz="2000" b="0" i="0" u="none" strike="noStrike" dirty="0">
                <a:solidFill>
                  <a:schemeClr val="bg1">
                    <a:lumMod val="65000"/>
                  </a:schemeClr>
                </a:solidFill>
                <a:effectLst/>
                <a:latin typeface="Söhne"/>
              </a:rPr>
              <a:t>Adaptation &amp; Cross-Domain Analysis: Develop dynamic adaptation methods and extend the framework for cross-domain and cross-platform analysis.</a:t>
            </a:r>
          </a:p>
          <a:p>
            <a:pPr algn="just">
              <a:lnSpc>
                <a:spcPct val="150000"/>
              </a:lnSpc>
              <a:buFont typeface="Arial" panose="020B0604020202020204" pitchFamily="34" charset="0"/>
              <a:buChar char="•"/>
            </a:pPr>
            <a:r>
              <a:rPr lang="en-GB" sz="2000" b="0" i="0" u="none" strike="noStrike" dirty="0">
                <a:solidFill>
                  <a:schemeClr val="bg1">
                    <a:lumMod val="65000"/>
                  </a:schemeClr>
                </a:solidFill>
                <a:effectLst/>
                <a:latin typeface="Söhne"/>
              </a:rPr>
              <a:t>Long-Term Forecasting &amp; Visualization: Investigate long-term trend forecasting and enhance result visualization for better user understanding.</a:t>
            </a:r>
            <a:endParaRPr lang="en-IN" sz="2000" b="0" i="0" u="none" strike="noStrike" dirty="0">
              <a:solidFill>
                <a:schemeClr val="bg1">
                  <a:lumMod val="65000"/>
                </a:schemeClr>
              </a:solidFill>
              <a:effectLst/>
              <a:latin typeface="Söhne"/>
            </a:endParaRPr>
          </a:p>
        </p:txBody>
      </p:sp>
      <p:pic>
        <p:nvPicPr>
          <p:cNvPr id="3" name="Picture 2">
            <a:extLst>
              <a:ext uri="{FF2B5EF4-FFF2-40B4-BE49-F238E27FC236}">
                <a16:creationId xmlns:a16="http://schemas.microsoft.com/office/drawing/2014/main" id="{A6A2BC96-3B9A-E9FB-03CB-2D853766E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4747" y="349279"/>
            <a:ext cx="721100" cy="721100"/>
          </a:xfrm>
          <a:prstGeom prst="rect">
            <a:avLst/>
          </a:prstGeom>
          <a:solidFill>
            <a:schemeClr val="bg1">
              <a:lumMod val="65000"/>
            </a:schemeClr>
          </a:solidFill>
        </p:spPr>
      </p:pic>
    </p:spTree>
    <p:extLst>
      <p:ext uri="{BB962C8B-B14F-4D97-AF65-F5344CB8AC3E}">
        <p14:creationId xmlns:p14="http://schemas.microsoft.com/office/powerpoint/2010/main" val="396520057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581692" cy="6858000"/>
            <a:chOff x="-290920" y="0"/>
            <a:chExt cx="12581692"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595538" y="3189605"/>
              <a:ext cx="2744137"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Introduction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237138" y="3261136"/>
              <a:ext cx="2292189"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Problem statement</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81944"/>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Methodology</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281943"/>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Future Scope</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1"/>
            <a:ext cx="11875116" cy="6858000"/>
            <a:chOff x="-2449883" y="-1"/>
            <a:chExt cx="11875116"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7866063" y="3230358"/>
              <a:ext cx="265667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Literature Review</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Conclusion</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3" name="TextBox 2">
            <a:extLst>
              <a:ext uri="{FF2B5EF4-FFF2-40B4-BE49-F238E27FC236}">
                <a16:creationId xmlns:a16="http://schemas.microsoft.com/office/drawing/2014/main" id="{ED46587C-D254-08BA-4BC0-5B37AC2834A2}"/>
              </a:ext>
            </a:extLst>
          </p:cNvPr>
          <p:cNvSpPr txBox="1"/>
          <p:nvPr/>
        </p:nvSpPr>
        <p:spPr>
          <a:xfrm>
            <a:off x="3236027" y="444599"/>
            <a:ext cx="4295482" cy="646331"/>
          </a:xfrm>
          <a:prstGeom prst="rect">
            <a:avLst/>
          </a:prstGeom>
          <a:noFill/>
        </p:spPr>
        <p:txBody>
          <a:bodyPr wrap="square">
            <a:spAutoFit/>
          </a:bodyPr>
          <a:lstStyle/>
          <a:p>
            <a:pPr algn="ctr"/>
            <a:r>
              <a:rPr lang="en-US" sz="3600" b="1" dirty="0">
                <a:solidFill>
                  <a:srgbClr val="52CBBE"/>
                </a:solidFill>
                <a:latin typeface="Tw Cen MT" panose="020B0602020104020603" pitchFamily="34" charset="0"/>
              </a:rPr>
              <a:t>LITREATURE REVIEW</a:t>
            </a:r>
          </a:p>
        </p:txBody>
      </p:sp>
      <p:sp>
        <p:nvSpPr>
          <p:cNvPr id="4" name="TextBox 3">
            <a:extLst>
              <a:ext uri="{FF2B5EF4-FFF2-40B4-BE49-F238E27FC236}">
                <a16:creationId xmlns:a16="http://schemas.microsoft.com/office/drawing/2014/main" id="{40B7A1B1-DD70-9A5C-266A-03B31F3CC448}"/>
              </a:ext>
            </a:extLst>
          </p:cNvPr>
          <p:cNvSpPr txBox="1"/>
          <p:nvPr/>
        </p:nvSpPr>
        <p:spPr>
          <a:xfrm>
            <a:off x="1190377" y="1874658"/>
            <a:ext cx="7805092" cy="4199611"/>
          </a:xfrm>
          <a:prstGeom prst="rect">
            <a:avLst/>
          </a:prstGeom>
          <a:noFill/>
        </p:spPr>
        <p:txBody>
          <a:bodyPr wrap="square" rtlCol="0">
            <a:spAutoFit/>
          </a:bodyPr>
          <a:lstStyle/>
          <a:p>
            <a:pPr algn="just">
              <a:lnSpc>
                <a:spcPct val="150000"/>
              </a:lnSpc>
              <a:buFont typeface="Arial" panose="020B0604020202020204" pitchFamily="34" charset="0"/>
              <a:buChar char="•"/>
            </a:pPr>
            <a:r>
              <a:rPr lang="en-GB" sz="2000" b="0" i="0" u="none" strike="noStrike" dirty="0">
                <a:solidFill>
                  <a:schemeClr val="bg1">
                    <a:lumMod val="65000"/>
                  </a:schemeClr>
                </a:solidFill>
                <a:effectLst/>
                <a:latin typeface="Söhne"/>
              </a:rPr>
              <a:t>Social Media Evolution: From the early 2000s, social media platforms emerged and proliferated, becoming integral to daily life. The advent of big data technologies and AI techniques enabled the analysis of vast social media data.</a:t>
            </a:r>
          </a:p>
          <a:p>
            <a:pPr algn="just">
              <a:lnSpc>
                <a:spcPct val="150000"/>
              </a:lnSpc>
              <a:buFont typeface="Arial" panose="020B0604020202020204" pitchFamily="34" charset="0"/>
              <a:buChar char="•"/>
            </a:pPr>
            <a:r>
              <a:rPr lang="en-GB" sz="2000" b="0" i="0" u="none" strike="noStrike" dirty="0">
                <a:solidFill>
                  <a:schemeClr val="bg1">
                    <a:lumMod val="65000"/>
                  </a:schemeClr>
                </a:solidFill>
                <a:effectLst/>
                <a:latin typeface="Söhne"/>
              </a:rPr>
              <a:t>Trend Prediction: The importance of trend prediction using social media data has grown, helping businesses gain a competitive edge.</a:t>
            </a:r>
          </a:p>
          <a:p>
            <a:pPr algn="just">
              <a:lnSpc>
                <a:spcPct val="150000"/>
              </a:lnSpc>
              <a:buFont typeface="Arial" panose="020B0604020202020204" pitchFamily="34" charset="0"/>
              <a:buChar char="•"/>
            </a:pPr>
            <a:r>
              <a:rPr lang="en-GB" sz="2000" b="0" i="0" u="none" strike="noStrike" dirty="0">
                <a:solidFill>
                  <a:schemeClr val="bg1">
                    <a:lumMod val="65000"/>
                  </a:schemeClr>
                </a:solidFill>
                <a:effectLst/>
                <a:latin typeface="Söhne"/>
              </a:rPr>
              <a:t>Library Management System (LMS) Project: A technology-driven solution is proposed to address problems in traditional library management systems, with solutions structured across various system components.</a:t>
            </a:r>
            <a:endParaRPr lang="en-IN" sz="2000" b="0" i="0" u="none" strike="noStrike" dirty="0">
              <a:solidFill>
                <a:schemeClr val="bg1">
                  <a:lumMod val="65000"/>
                </a:schemeClr>
              </a:solidFill>
              <a:effectLst/>
              <a:latin typeface="Söhne"/>
            </a:endParaRPr>
          </a:p>
        </p:txBody>
      </p:sp>
    </p:spTree>
    <p:extLst>
      <p:ext uri="{BB962C8B-B14F-4D97-AF65-F5344CB8AC3E}">
        <p14:creationId xmlns:p14="http://schemas.microsoft.com/office/powerpoint/2010/main" val="355795959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580477" cy="6858000"/>
            <a:chOff x="-290920" y="0"/>
            <a:chExt cx="12580477"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717227" y="3186799"/>
              <a:ext cx="2498330" cy="646331"/>
            </a:xfrm>
            <a:prstGeom prst="rect">
              <a:avLst/>
            </a:prstGeom>
            <a:noFill/>
          </p:spPr>
          <p:txBody>
            <a:bodyPr wrap="square" rtlCol="0">
              <a:spAutoFit/>
            </a:bodyPr>
            <a:lstStyle/>
            <a:p>
              <a:pPr algn="ctr"/>
              <a:r>
                <a:rPr lang="en-US" sz="3600" b="1" dirty="0" err="1">
                  <a:solidFill>
                    <a:srgbClr val="F0EEF0"/>
                  </a:solidFill>
                  <a:latin typeface="Tw Cen MT" panose="020B0602020104020603" pitchFamily="34" charset="0"/>
                </a:rPr>
                <a:t>Introduciton</a:t>
              </a: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9847222" y="3317845"/>
              <a:ext cx="309768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Problem Statement</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85636" y="3287065"/>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Methodology</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595399" y="3179649"/>
              <a:ext cx="2360918"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Future scope</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689899" y="-4"/>
            <a:ext cx="11887294" cy="6858000"/>
            <a:chOff x="-2449883" y="-1"/>
            <a:chExt cx="11887294"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7847979" y="3189604"/>
              <a:ext cx="2532534"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Conclusion</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39" name="Group 38">
            <a:extLst>
              <a:ext uri="{FF2B5EF4-FFF2-40B4-BE49-F238E27FC236}">
                <a16:creationId xmlns:a16="http://schemas.microsoft.com/office/drawing/2014/main" id="{5EEA83BA-280C-4216-B80C-C3082D2456C8}"/>
              </a:ext>
            </a:extLst>
          </p:cNvPr>
          <p:cNvGrpSpPr/>
          <p:nvPr/>
        </p:nvGrpSpPr>
        <p:grpSpPr>
          <a:xfrm>
            <a:off x="2097143" y="144619"/>
            <a:ext cx="4100916" cy="1182736"/>
            <a:chOff x="3674305" y="3267590"/>
            <a:chExt cx="5499969" cy="2259878"/>
          </a:xfrm>
        </p:grpSpPr>
        <p:sp>
          <p:nvSpPr>
            <p:cNvPr id="40" name="TextBox 39">
              <a:extLst>
                <a:ext uri="{FF2B5EF4-FFF2-40B4-BE49-F238E27FC236}">
                  <a16:creationId xmlns:a16="http://schemas.microsoft.com/office/drawing/2014/main" id="{76D3A4AD-1059-4193-95F4-99D7FB3C3390}"/>
                </a:ext>
              </a:extLst>
            </p:cNvPr>
            <p:cNvSpPr txBox="1"/>
            <p:nvPr/>
          </p:nvSpPr>
          <p:spPr>
            <a:xfrm>
              <a:off x="3674305" y="3267590"/>
              <a:ext cx="5499969" cy="769441"/>
            </a:xfrm>
            <a:prstGeom prst="rect">
              <a:avLst/>
            </a:prstGeom>
            <a:noFill/>
          </p:spPr>
          <p:txBody>
            <a:bodyPr wrap="square" rtlCol="0">
              <a:spAutoFit/>
            </a:bodyPr>
            <a:lstStyle/>
            <a:p>
              <a:pPr algn="ctr"/>
              <a:r>
                <a:rPr lang="en-US" sz="4400" b="1" dirty="0">
                  <a:solidFill>
                    <a:srgbClr val="92D050"/>
                  </a:solidFill>
                  <a:latin typeface="Tw Cen MT" panose="020B0602020104020603" pitchFamily="34" charset="0"/>
                </a:rPr>
                <a:t>CONCLUSION</a:t>
              </a:r>
            </a:p>
          </p:txBody>
        </p:sp>
        <p:sp>
          <p:nvSpPr>
            <p:cNvPr id="41" name="TextBox 40">
              <a:extLst>
                <a:ext uri="{FF2B5EF4-FFF2-40B4-BE49-F238E27FC236}">
                  <a16:creationId xmlns:a16="http://schemas.microsoft.com/office/drawing/2014/main" id="{1D2CAFD3-83DC-4745-BD2C-AA8DD0D735B7}"/>
                </a:ext>
              </a:extLst>
            </p:cNvPr>
            <p:cNvSpPr txBox="1"/>
            <p:nvPr/>
          </p:nvSpPr>
          <p:spPr>
            <a:xfrm>
              <a:off x="6279854" y="5127358"/>
              <a:ext cx="2336800" cy="400110"/>
            </a:xfrm>
            <a:prstGeom prst="rect">
              <a:avLst/>
            </a:prstGeom>
            <a:noFill/>
          </p:spPr>
          <p:txBody>
            <a:bodyPr wrap="square" rtlCol="0">
              <a:spAutoFit/>
            </a:bodyPr>
            <a:lstStyle/>
            <a:p>
              <a:pPr algn="ctr"/>
              <a:endParaRPr lang="en-US" sz="2000" dirty="0">
                <a:solidFill>
                  <a:srgbClr val="A6A6A6"/>
                </a:solidFill>
                <a:latin typeface="Tw Cen MT" panose="020B0602020104020603" pitchFamily="34" charset="0"/>
              </a:endParaRPr>
            </a:p>
          </p:txBody>
        </p:sp>
      </p:grpSp>
      <p:sp>
        <p:nvSpPr>
          <p:cNvPr id="4" name="Rectangle 2">
            <a:extLst>
              <a:ext uri="{FF2B5EF4-FFF2-40B4-BE49-F238E27FC236}">
                <a16:creationId xmlns:a16="http://schemas.microsoft.com/office/drawing/2014/main" id="{0187B4CB-E97F-8C92-EBF0-6C419C58375E}"/>
              </a:ext>
            </a:extLst>
          </p:cNvPr>
          <p:cNvSpPr>
            <a:spLocks noChangeArrowheads="1"/>
          </p:cNvSpPr>
          <p:nvPr/>
        </p:nvSpPr>
        <p:spPr bwMode="auto">
          <a:xfrm>
            <a:off x="1144786" y="1361152"/>
            <a:ext cx="726318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lumMod val="65000"/>
                  </a:schemeClr>
                </a:solidFill>
                <a:effectLst/>
                <a:latin typeface="Arial" panose="020B0604020202020204" pitchFamily="34" charset="0"/>
              </a:rPr>
              <a:t>Implementing social media data analysis for trend prediction is a significant step towards using the vast information on social media platforms to accurately anticipate emerging trends. This systematic approach includes stages from data acquisition to deployment and documentation, enabling organizations to derive actionable insights and make informed decisions. The process involves transforming raw social media data into meaningful insights, developing predictive models for trend prediction tasks, enhancing real-time analytics capabilities, and integrating the analytical framework into existing systems. Monitoring and maintenance ensure the accuracy and relevance of trend predictions over time. Comprehensive documentation provides transparency and accountability. This approach unlocks the full potential of social media data analysis for trend prediction, driving innovation, and achieving a competitive advantage in today’s digital landscape.</a:t>
            </a:r>
          </a:p>
        </p:txBody>
      </p:sp>
    </p:spTree>
    <p:extLst>
      <p:ext uri="{BB962C8B-B14F-4D97-AF65-F5344CB8AC3E}">
        <p14:creationId xmlns:p14="http://schemas.microsoft.com/office/powerpoint/2010/main" val="132723948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anim calcmode="lin" valueType="num">
                                      <p:cBhvr>
                                        <p:cTn id="8" dur="500" fill="hold"/>
                                        <p:tgtEl>
                                          <p:spTgt spid="39"/>
                                        </p:tgtEl>
                                        <p:attrNameLst>
                                          <p:attrName>ppt_x</p:attrName>
                                        </p:attrNameLst>
                                      </p:cBhvr>
                                      <p:tavLst>
                                        <p:tav tm="0">
                                          <p:val>
                                            <p:strVal val="#ppt_x"/>
                                          </p:val>
                                        </p:tav>
                                        <p:tav tm="100000">
                                          <p:val>
                                            <p:strVal val="#ppt_x"/>
                                          </p:val>
                                        </p:tav>
                                      </p:tavLst>
                                    </p:anim>
                                    <p:anim calcmode="lin" valueType="num">
                                      <p:cBhvr>
                                        <p:cTn id="9"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746</TotalTime>
  <Words>758</Words>
  <Application>Microsoft Office PowerPoint</Application>
  <PresentationFormat>Widescreen</PresentationFormat>
  <Paragraphs>86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Söhne</vt:lpstr>
      <vt:lpstr>Tw Cen MT</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divesh gupta</cp:lastModifiedBy>
  <cp:revision>20</cp:revision>
  <dcterms:created xsi:type="dcterms:W3CDTF">2017-01-05T13:17:27Z</dcterms:created>
  <dcterms:modified xsi:type="dcterms:W3CDTF">2024-04-29T15:19:32Z</dcterms:modified>
</cp:coreProperties>
</file>