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9" r:id="rId5"/>
    <p:sldId id="259" r:id="rId6"/>
    <p:sldId id="261" r:id="rId7"/>
    <p:sldId id="262" r:id="rId8"/>
    <p:sldId id="263" r:id="rId9"/>
    <p:sldId id="264" r:id="rId10"/>
    <p:sldId id="265" r:id="rId11"/>
    <p:sldId id="267" r:id="rId12"/>
    <p:sldId id="266" r:id="rId13"/>
    <p:sldId id="271"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7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08CC3-AE11-4016-9FE4-A1A6546EAFF7}"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08CC3-AE11-4016-9FE4-A1A6546EAFF7}"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08CC3-AE11-4016-9FE4-A1A6546EAFF7}"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08CC3-AE11-4016-9FE4-A1A6546EAFF7}"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08CC3-AE11-4016-9FE4-A1A6546EAFF7}"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08CC3-AE11-4016-9FE4-A1A6546EAFF7}"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08CC3-AE11-4016-9FE4-A1A6546EAFF7}" type="datetimeFigureOut">
              <a:rPr lang="en-IN" smtClean="0"/>
              <a:t>30-03-2018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08CC3-AE11-4016-9FE4-A1A6546EAFF7}" type="datetimeFigureOut">
              <a:rPr lang="en-IN" smtClean="0"/>
              <a:t>30-03-2018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08CC3-AE11-4016-9FE4-A1A6546EAFF7}" type="datetimeFigureOut">
              <a:rPr lang="en-IN" smtClean="0"/>
              <a:t>30-03-2018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4712B-395A-44F0-82A9-8FFF00AC18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08CC3-AE11-4016-9FE4-A1A6546EAFF7}"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4712B-395A-44F0-82A9-8FFF00AC18EF}"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9008CC3-AE11-4016-9FE4-A1A6546EAFF7}" type="datetimeFigureOut">
              <a:rPr lang="en-IN" smtClean="0"/>
              <a:t>30-03-2018</a:t>
            </a:fld>
            <a:endParaRPr lang="en-IN"/>
          </a:p>
        </p:txBody>
      </p:sp>
      <p:sp>
        <p:nvSpPr>
          <p:cNvPr id="9" name="Slide Number Placeholder 8"/>
          <p:cNvSpPr>
            <a:spLocks noGrp="1"/>
          </p:cNvSpPr>
          <p:nvPr>
            <p:ph type="sldNum" sz="quarter" idx="11"/>
          </p:nvPr>
        </p:nvSpPr>
        <p:spPr/>
        <p:txBody>
          <a:bodyPr/>
          <a:lstStyle/>
          <a:p>
            <a:fld id="{9764712B-395A-44F0-82A9-8FFF00AC18EF}"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764712B-395A-44F0-82A9-8FFF00AC18EF}"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9008CC3-AE11-4016-9FE4-A1A6546EAFF7}" type="datetimeFigureOut">
              <a:rPr lang="en-IN" smtClean="0"/>
              <a:t>30-03-2018</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268760"/>
            <a:ext cx="7543800" cy="4538191"/>
          </a:xfrm>
        </p:spPr>
        <p:txBody>
          <a:bodyPr>
            <a:normAutofit fontScale="90000"/>
          </a:bodyPr>
          <a:lstStyle/>
          <a:p>
            <a:pPr algn="ctr"/>
            <a:r>
              <a:rPr lang="en-US" b="1" dirty="0"/>
              <a:t>Emotion Mining and Sentiment Analysis in Software Engineering Domain</a:t>
            </a:r>
            <a:r>
              <a:rPr lang="en-IN" dirty="0"/>
              <a:t/>
            </a:r>
            <a:br>
              <a:rPr lang="en-IN" dirty="0"/>
            </a:br>
            <a:endParaRPr lang="en-IN" dirty="0"/>
          </a:p>
        </p:txBody>
      </p:sp>
    </p:spTree>
    <p:extLst>
      <p:ext uri="{BB962C8B-B14F-4D97-AF65-F5344CB8AC3E}">
        <p14:creationId xmlns:p14="http://schemas.microsoft.com/office/powerpoint/2010/main" val="2022365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84" y="25758"/>
            <a:ext cx="7620000" cy="918528"/>
          </a:xfrm>
        </p:spPr>
        <p:txBody>
          <a:bodyPr/>
          <a:lstStyle/>
          <a:p>
            <a:r>
              <a:rPr lang="en-IN" sz="3600" b="1" dirty="0" err="1" smtClean="0">
                <a:latin typeface="+mn-lt"/>
              </a:rPr>
              <a:t>Cont</a:t>
            </a:r>
            <a:r>
              <a:rPr lang="en-IN" sz="3600" b="1" dirty="0" smtClean="0">
                <a:latin typeface="+mn-lt"/>
              </a:rPr>
              <a:t>…</a:t>
            </a:r>
            <a:endParaRPr lang="en-IN" sz="3600" b="1" dirty="0">
              <a:latin typeface="+mn-lt"/>
            </a:endParaRPr>
          </a:p>
        </p:txBody>
      </p:sp>
      <p:sp>
        <p:nvSpPr>
          <p:cNvPr id="4" name="Content Placeholder 2"/>
          <p:cNvSpPr txBox="1">
            <a:spLocks/>
          </p:cNvSpPr>
          <p:nvPr/>
        </p:nvSpPr>
        <p:spPr>
          <a:xfrm>
            <a:off x="137084" y="621108"/>
            <a:ext cx="8136904" cy="6912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endParaRPr lang="en-US" sz="800" dirty="0" smtClean="0"/>
          </a:p>
          <a:p>
            <a:r>
              <a:rPr lang="en-US" sz="2800" b="1" i="1" u="sng" dirty="0" smtClean="0"/>
              <a:t>Watson </a:t>
            </a:r>
            <a:r>
              <a:rPr lang="en-US" sz="2800" b="1" i="1" u="sng" dirty="0"/>
              <a:t>Natural Language </a:t>
            </a:r>
            <a:r>
              <a:rPr lang="en-US" sz="2800" b="1" i="1" u="sng" dirty="0" smtClean="0"/>
              <a:t>Understanding </a:t>
            </a:r>
            <a:r>
              <a:rPr lang="en-US" sz="2800" b="1" i="1" u="sng" dirty="0"/>
              <a:t>(WNLU) </a:t>
            </a:r>
            <a:r>
              <a:rPr lang="en-US" sz="2800" dirty="0" smtClean="0"/>
              <a:t> </a:t>
            </a:r>
            <a:r>
              <a:rPr lang="en-US" sz="2800" dirty="0"/>
              <a:t>which is IBM’s sentiment analysis tool. This tools is an API which returns a score that is between [-1, 1]. A negative score signifies negative sentiment, a positive score indicates positive sentiment and 0 for neutral. </a:t>
            </a:r>
            <a:endParaRPr lang="en-US" sz="2800" dirty="0" smtClean="0"/>
          </a:p>
          <a:p>
            <a:r>
              <a:rPr lang="en-US" sz="2800" b="1" i="1" u="sng" dirty="0" smtClean="0"/>
              <a:t>Microsoft </a:t>
            </a:r>
            <a:r>
              <a:rPr lang="en-US" sz="2800" b="1" i="1" u="sng" dirty="0"/>
              <a:t>Azure’s Text Analytics </a:t>
            </a:r>
            <a:r>
              <a:rPr lang="en-US" sz="2800" b="1" i="1" u="sng" dirty="0" smtClean="0"/>
              <a:t>API </a:t>
            </a:r>
            <a:r>
              <a:rPr lang="en-US" sz="2800" dirty="0"/>
              <a:t>was also used for classification of the </a:t>
            </a:r>
            <a:r>
              <a:rPr lang="en-US" sz="2800" dirty="0" smtClean="0"/>
              <a:t>texts. Comments </a:t>
            </a:r>
            <a:r>
              <a:rPr lang="en-US" sz="2800" dirty="0"/>
              <a:t>with a score less than 0.26 were identified as negative, those having score greater than 0.74 were considered positive and the remaining 50% bracket was left for comments showing no sentiments.</a:t>
            </a:r>
            <a:endParaRPr lang="en-US" sz="2800" dirty="0" smtClean="0"/>
          </a:p>
        </p:txBody>
      </p:sp>
    </p:spTree>
    <p:extLst>
      <p:ext uri="{BB962C8B-B14F-4D97-AF65-F5344CB8AC3E}">
        <p14:creationId xmlns:p14="http://schemas.microsoft.com/office/powerpoint/2010/main" val="1569014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07504" y="692696"/>
            <a:ext cx="8136904" cy="5957500"/>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endParaRPr lang="en-US" sz="800" dirty="0" smtClean="0"/>
          </a:p>
          <a:p>
            <a:r>
              <a:rPr lang="en-US" sz="2800" b="1" i="1" u="sng" dirty="0"/>
              <a:t>W</a:t>
            </a:r>
            <a:r>
              <a:rPr lang="en-US" sz="2800" b="1" i="1" u="sng" dirty="0" smtClean="0"/>
              <a:t>eighted Kappa </a:t>
            </a:r>
            <a:r>
              <a:rPr lang="en-US" sz="2800" dirty="0" smtClean="0"/>
              <a:t>is </a:t>
            </a:r>
            <a:r>
              <a:rPr lang="en-US" sz="2800" dirty="0"/>
              <a:t>an agreement measure which also </a:t>
            </a:r>
            <a:r>
              <a:rPr lang="en-US" sz="2800" dirty="0" smtClean="0"/>
              <a:t>takes </a:t>
            </a:r>
            <a:r>
              <a:rPr lang="en-US" sz="2800" dirty="0"/>
              <a:t>agreement by chance into consideration</a:t>
            </a:r>
            <a:r>
              <a:rPr lang="en-US" sz="2800" dirty="0" smtClean="0"/>
              <a:t>. </a:t>
            </a:r>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r>
              <a:rPr lang="en-US" sz="2800" b="1" i="1" u="sng" dirty="0" smtClean="0"/>
              <a:t>Adjusted </a:t>
            </a:r>
            <a:r>
              <a:rPr lang="en-US" sz="2800" b="1" i="1" u="sng" dirty="0"/>
              <a:t>Rand </a:t>
            </a:r>
            <a:r>
              <a:rPr lang="en-US" sz="2800" b="1" i="1" u="sng" dirty="0" smtClean="0"/>
              <a:t>Index </a:t>
            </a:r>
            <a:r>
              <a:rPr lang="en-US" sz="2800" dirty="0"/>
              <a:t> </a:t>
            </a:r>
            <a:r>
              <a:rPr lang="en-US" sz="2800" dirty="0" smtClean="0"/>
              <a:t>which </a:t>
            </a:r>
            <a:r>
              <a:rPr lang="en-US" sz="2800" dirty="0"/>
              <a:t>evaluates whether </a:t>
            </a:r>
            <a:r>
              <a:rPr lang="en-US" sz="2800" dirty="0" smtClean="0"/>
              <a:t>two </a:t>
            </a:r>
            <a:r>
              <a:rPr lang="en-US" sz="2800" dirty="0"/>
              <a:t>comments are tagged with same sentiments or </a:t>
            </a:r>
            <a:r>
              <a:rPr lang="en-US" sz="2800" dirty="0" smtClean="0"/>
              <a:t>not. The </a:t>
            </a:r>
            <a:r>
              <a:rPr lang="en-US" sz="2800" dirty="0"/>
              <a:t>value of ARI ranges from 0 to 1, where 0 indicates independent partitions and 1 denotes identical partitions </a:t>
            </a:r>
            <a:endParaRPr lang="en-US" sz="2800" dirty="0" smtClean="0"/>
          </a:p>
        </p:txBody>
      </p:sp>
      <p:sp>
        <p:nvSpPr>
          <p:cNvPr id="9" name="Rectangle 8"/>
          <p:cNvSpPr/>
          <p:nvPr/>
        </p:nvSpPr>
        <p:spPr>
          <a:xfrm>
            <a:off x="107504" y="286385"/>
            <a:ext cx="3861506" cy="646331"/>
          </a:xfrm>
          <a:prstGeom prst="rect">
            <a:avLst/>
          </a:prstGeom>
        </p:spPr>
        <p:txBody>
          <a:bodyPr wrap="none">
            <a:spAutoFit/>
          </a:bodyPr>
          <a:lstStyle/>
          <a:p>
            <a:pPr marL="114300" indent="0">
              <a:buNone/>
            </a:pPr>
            <a:r>
              <a:rPr lang="en-IN" sz="3600" b="1" dirty="0">
                <a:solidFill>
                  <a:schemeClr val="tx2"/>
                </a:solidFill>
              </a:rPr>
              <a:t>E</a:t>
            </a:r>
            <a:r>
              <a:rPr lang="en-IN" sz="3600" b="1" dirty="0" smtClean="0">
                <a:solidFill>
                  <a:schemeClr val="tx2"/>
                </a:solidFill>
              </a:rPr>
              <a:t>valuation Metrics</a:t>
            </a:r>
            <a:endParaRPr lang="en-IN" sz="3600" b="1" dirty="0">
              <a:solidFill>
                <a:schemeClr val="tx2"/>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750085243"/>
              </p:ext>
            </p:extLst>
          </p:nvPr>
        </p:nvGraphicFramePr>
        <p:xfrm>
          <a:off x="539552" y="1844824"/>
          <a:ext cx="7488832" cy="2428147"/>
        </p:xfrm>
        <a:graphic>
          <a:graphicData uri="http://schemas.openxmlformats.org/drawingml/2006/table">
            <a:tbl>
              <a:tblPr firstRow="1" firstCol="1" bandRow="1">
                <a:tableStyleId>{5C22544A-7EE6-4342-B048-85BDC9FD1C3A}</a:tableStyleId>
              </a:tblPr>
              <a:tblGrid>
                <a:gridCol w="2086461"/>
                <a:gridCol w="5402371"/>
              </a:tblGrid>
              <a:tr h="339466">
                <a:tc>
                  <a:txBody>
                    <a:bodyPr/>
                    <a:lstStyle/>
                    <a:p>
                      <a:pPr marL="0" marR="0">
                        <a:lnSpc>
                          <a:spcPct val="107000"/>
                        </a:lnSpc>
                        <a:spcBef>
                          <a:spcPts val="0"/>
                        </a:spcBef>
                        <a:spcAft>
                          <a:spcPts val="0"/>
                        </a:spcAft>
                      </a:pPr>
                      <a:r>
                        <a:rPr lang="en-US" sz="2400" dirty="0" smtClean="0">
                          <a:effectLst/>
                        </a:rPr>
                        <a:t>Kappa </a:t>
                      </a:r>
                      <a:r>
                        <a:rPr lang="en-US" sz="2400" dirty="0">
                          <a:effectLst/>
                        </a:rPr>
                        <a:t>Value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Interpretation of Agreement </a:t>
                      </a:r>
                      <a:r>
                        <a:rPr lang="en-US" sz="2400" dirty="0" smtClean="0">
                          <a:effectLst/>
                        </a:rPr>
                        <a:t>btw </a:t>
                      </a:r>
                      <a:r>
                        <a:rPr lang="en-US" sz="2400" dirty="0">
                          <a:effectLst/>
                        </a:rPr>
                        <a:t>Raters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a:effectLst/>
                        </a:rPr>
                        <a:t>&lt;0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Poor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a:effectLst/>
                        </a:rPr>
                        <a:t>0 - 0.20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Slight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a:effectLst/>
                        </a:rPr>
                        <a:t>0.21 - 0.40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Fair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a:effectLst/>
                        </a:rPr>
                        <a:t>0.41 - 0.60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Moderate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a:effectLst/>
                        </a:rPr>
                        <a:t>0.61 - 0.80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Substantial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466">
                <a:tc>
                  <a:txBody>
                    <a:bodyPr/>
                    <a:lstStyle/>
                    <a:p>
                      <a:pPr marL="0" marR="0">
                        <a:lnSpc>
                          <a:spcPct val="107000"/>
                        </a:lnSpc>
                        <a:spcBef>
                          <a:spcPts val="0"/>
                        </a:spcBef>
                        <a:spcAft>
                          <a:spcPts val="0"/>
                        </a:spcAft>
                      </a:pPr>
                      <a:r>
                        <a:rPr lang="en-US" sz="2000" dirty="0">
                          <a:effectLst/>
                        </a:rPr>
                        <a:t>0.81 - 1.0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Almost perfect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5236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IN" b="1" dirty="0" smtClean="0"/>
              <a:t>Results</a:t>
            </a:r>
            <a:endParaRPr lang="en-IN" b="1" dirty="0"/>
          </a:p>
        </p:txBody>
      </p:sp>
      <p:sp>
        <p:nvSpPr>
          <p:cNvPr id="3" name="Content Placeholder 2"/>
          <p:cNvSpPr>
            <a:spLocks noGrp="1"/>
          </p:cNvSpPr>
          <p:nvPr>
            <p:ph idx="1"/>
          </p:nvPr>
        </p:nvSpPr>
        <p:spPr>
          <a:xfrm>
            <a:off x="457200" y="1052736"/>
            <a:ext cx="7620000" cy="4824536"/>
          </a:xfrm>
        </p:spPr>
        <p:txBody>
          <a:bodyPr>
            <a:noAutofit/>
          </a:bodyPr>
          <a:lstStyle/>
          <a:p>
            <a:r>
              <a:rPr lang="en-US" sz="2800" dirty="0" smtClean="0"/>
              <a:t>When </a:t>
            </a:r>
            <a:r>
              <a:rPr lang="en-US" sz="2800" dirty="0"/>
              <a:t>identifying emotions, </a:t>
            </a:r>
            <a:r>
              <a:rPr lang="en-US" sz="2800" dirty="0" smtClean="0"/>
              <a:t>only </a:t>
            </a:r>
            <a:r>
              <a:rPr lang="en-US" sz="2800" dirty="0"/>
              <a:t>in 29.2% (146 out of 500) comments all the four raters had the same rating. From these 146 comments, 117 showed absence of emotion and were marked nil by all the four raters. </a:t>
            </a:r>
            <a:endParaRPr lang="en-US" sz="2800" dirty="0" smtClean="0"/>
          </a:p>
          <a:p>
            <a:r>
              <a:rPr lang="en-US" sz="2800" dirty="0" smtClean="0"/>
              <a:t>Results </a:t>
            </a:r>
            <a:r>
              <a:rPr lang="en-US" sz="2800" dirty="0"/>
              <a:t>clearly indicate that the sentiment analysis tools do not agree with the manual labelling as no tool could achieve substantial or better agreement value of Kappa (0.6 or more</a:t>
            </a:r>
            <a:r>
              <a:rPr lang="en-US" sz="2800" dirty="0" smtClean="0"/>
              <a:t>).</a:t>
            </a:r>
          </a:p>
          <a:p>
            <a:r>
              <a:rPr lang="en-US" sz="2800" dirty="0" err="1" smtClean="0"/>
              <a:t>WatsonNLU</a:t>
            </a:r>
            <a:r>
              <a:rPr lang="en-US" sz="2800" dirty="0" smtClean="0"/>
              <a:t> </a:t>
            </a:r>
            <a:r>
              <a:rPr lang="en-US" sz="2800" dirty="0"/>
              <a:t>scores best with Kappa=0.43 and ARI=0.177, followed by Text Analytics and </a:t>
            </a:r>
            <a:r>
              <a:rPr lang="en-US" sz="2800" dirty="0" err="1"/>
              <a:t>SentiStrength</a:t>
            </a:r>
            <a:r>
              <a:rPr lang="en-US" sz="2800" dirty="0"/>
              <a:t>. </a:t>
            </a:r>
            <a:endParaRPr lang="en-US" sz="2800" dirty="0" smtClean="0"/>
          </a:p>
        </p:txBody>
      </p:sp>
    </p:spTree>
    <p:extLst>
      <p:ext uri="{BB962C8B-B14F-4D97-AF65-F5344CB8AC3E}">
        <p14:creationId xmlns:p14="http://schemas.microsoft.com/office/powerpoint/2010/main" val="1552812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61167483"/>
              </p:ext>
            </p:extLst>
          </p:nvPr>
        </p:nvGraphicFramePr>
        <p:xfrm>
          <a:off x="323526" y="1674994"/>
          <a:ext cx="7704856" cy="4790846"/>
        </p:xfrm>
        <a:graphic>
          <a:graphicData uri="http://schemas.openxmlformats.org/drawingml/2006/table">
            <a:tbl>
              <a:tblPr firstRow="1" firstCol="1" bandRow="1">
                <a:tableStyleId>{5C22544A-7EE6-4342-B048-85BDC9FD1C3A}</a:tableStyleId>
              </a:tblPr>
              <a:tblGrid>
                <a:gridCol w="3668067"/>
                <a:gridCol w="1909186"/>
                <a:gridCol w="2127603"/>
              </a:tblGrid>
              <a:tr h="523536">
                <a:tc>
                  <a:txBody>
                    <a:bodyPr/>
                    <a:lstStyle/>
                    <a:p>
                      <a:pPr marL="0" marR="0" indent="0" algn="l">
                        <a:lnSpc>
                          <a:spcPct val="107000"/>
                        </a:lnSpc>
                        <a:spcBef>
                          <a:spcPts val="0"/>
                        </a:spcBef>
                        <a:spcAft>
                          <a:spcPts val="0"/>
                        </a:spcAft>
                      </a:pPr>
                      <a:r>
                        <a:rPr lang="en-US" sz="2800" dirty="0">
                          <a:effectLst/>
                        </a:rPr>
                        <a:t>TOOLS </a:t>
                      </a:r>
                      <a:endParaRPr lang="en-US" sz="28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800" dirty="0">
                          <a:effectLst/>
                        </a:rPr>
                        <a:t>KAPPA </a:t>
                      </a:r>
                      <a:endParaRPr lang="en-US" sz="28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800" dirty="0">
                          <a:effectLst/>
                        </a:rPr>
                        <a:t>ARI </a:t>
                      </a:r>
                      <a:endParaRPr lang="en-US" sz="28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dirty="0">
                          <a:effectLst/>
                        </a:rPr>
                        <a:t>NLTK​            ​  vs​  ​  Manual </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0.3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dirty="0">
                          <a:effectLst/>
                        </a:rPr>
                        <a:t>0.06 </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SentiStrength​ ​  vs​  ​  Manual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0.39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0.139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WatsonNLU​ ​   vs​   ​ Manual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b="1" dirty="0">
                          <a:effectLst/>
                        </a:rPr>
                        <a:t>0.43 </a:t>
                      </a:r>
                      <a:endParaRPr lang="en-US" sz="2000" b="1"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b="1" dirty="0">
                          <a:effectLst/>
                        </a:rPr>
                        <a:t>0.177 </a:t>
                      </a:r>
                      <a:endParaRPr lang="en-US" sz="2000" b="1"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TextAnalytics   vs    Manual</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0.4</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0.112</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NLTK​ ​           vs​   ​ SentiStrength</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0.3</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dirty="0">
                          <a:effectLst/>
                        </a:rPr>
                        <a:t>0.069</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NLTK               vs    WatsonNLU </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b="1" dirty="0">
                          <a:effectLst/>
                        </a:rPr>
                        <a:t>0.49 </a:t>
                      </a:r>
                      <a:endParaRPr lang="en-US" sz="2000" b="1"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b="1" dirty="0">
                          <a:effectLst/>
                        </a:rPr>
                        <a:t>0.221</a:t>
                      </a:r>
                      <a:endParaRPr lang="en-US" sz="2000" b="1"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NLTK               vs    TextAnalytics</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0.38</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0.119</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SentiStrength    vs    WatsonNLU</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0.49</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0.202</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a:effectLst/>
                        </a:rPr>
                        <a:t>SentiStrength    vs    TextAnalytics</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0.31</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a:effectLst/>
                        </a:rPr>
                        <a:t>0.07</a:t>
                      </a:r>
                      <a:endParaRPr lang="en-US" sz="200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r h="426731">
                <a:tc>
                  <a:txBody>
                    <a:bodyPr/>
                    <a:lstStyle/>
                    <a:p>
                      <a:pPr marL="0" marR="0" indent="0" algn="l">
                        <a:lnSpc>
                          <a:spcPct val="107000"/>
                        </a:lnSpc>
                        <a:spcBef>
                          <a:spcPts val="0"/>
                        </a:spcBef>
                        <a:spcAft>
                          <a:spcPts val="0"/>
                        </a:spcAft>
                      </a:pPr>
                      <a:r>
                        <a:rPr lang="en-US" sz="2000" dirty="0" err="1">
                          <a:effectLst/>
                        </a:rPr>
                        <a:t>WatsonNLU</a:t>
                      </a:r>
                      <a:r>
                        <a:rPr lang="en-US" sz="2000" dirty="0">
                          <a:effectLst/>
                        </a:rPr>
                        <a:t>     vs    </a:t>
                      </a:r>
                      <a:r>
                        <a:rPr lang="en-US" sz="2000" dirty="0" err="1">
                          <a:effectLst/>
                        </a:rPr>
                        <a:t>TextAnalytics</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dirty="0">
                          <a:effectLst/>
                        </a:rPr>
                        <a:t>0.36</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c>
                  <a:txBody>
                    <a:bodyPr/>
                    <a:lstStyle/>
                    <a:p>
                      <a:pPr marL="0" marR="0" indent="0" algn="l">
                        <a:lnSpc>
                          <a:spcPct val="107000"/>
                        </a:lnSpc>
                        <a:spcBef>
                          <a:spcPts val="0"/>
                        </a:spcBef>
                        <a:spcAft>
                          <a:spcPts val="0"/>
                        </a:spcAft>
                      </a:pPr>
                      <a:r>
                        <a:rPr lang="en-US" sz="2000" dirty="0">
                          <a:effectLst/>
                        </a:rPr>
                        <a:t>0.114</a:t>
                      </a:r>
                      <a:endParaRPr lang="en-US" sz="2000" dirty="0">
                        <a:solidFill>
                          <a:srgbClr val="000000"/>
                        </a:solidFill>
                        <a:effectLst/>
                        <a:latin typeface="Times New Roman" panose="02020603050405020304" pitchFamily="18" charset="0"/>
                        <a:ea typeface="Times New Roman" panose="02020603050405020304" pitchFamily="18" charset="0"/>
                      </a:endParaRPr>
                    </a:p>
                  </a:txBody>
                  <a:tcPr marL="33655" marR="73025" marT="55880" marB="0"/>
                </a:tc>
              </a:tr>
            </a:tbl>
          </a:graphicData>
        </a:graphic>
      </p:graphicFrame>
      <p:sp>
        <p:nvSpPr>
          <p:cNvPr id="6" name="Rectangle 1"/>
          <p:cNvSpPr>
            <a:spLocks noChangeArrowheads="1"/>
          </p:cNvSpPr>
          <p:nvPr/>
        </p:nvSpPr>
        <p:spPr bwMode="auto">
          <a:xfrm>
            <a:off x="323526" y="449957"/>
            <a:ext cx="813690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Agreement of sentiment analysis tools with the manual labeling and with each other</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048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87" y="-171400"/>
            <a:ext cx="7620000" cy="1143000"/>
          </a:xfrm>
        </p:spPr>
        <p:txBody>
          <a:bodyPr/>
          <a:lstStyle/>
          <a:p>
            <a:r>
              <a:rPr lang="en-IN" b="1" dirty="0" smtClean="0"/>
              <a:t>Conclusion</a:t>
            </a:r>
            <a:endParaRPr lang="en-IN" b="1" dirty="0"/>
          </a:p>
        </p:txBody>
      </p:sp>
      <p:sp>
        <p:nvSpPr>
          <p:cNvPr id="6" name="Rectangle 5"/>
          <p:cNvSpPr/>
          <p:nvPr/>
        </p:nvSpPr>
        <p:spPr>
          <a:xfrm>
            <a:off x="179512" y="764704"/>
            <a:ext cx="8116561" cy="5693866"/>
          </a:xfrm>
          <a:prstGeom prst="rect">
            <a:avLst/>
          </a:prstGeom>
        </p:spPr>
        <p:txBody>
          <a:bodyPr wrap="square">
            <a:spAutoFit/>
          </a:bodyPr>
          <a:lstStyle/>
          <a:p>
            <a:pPr marL="285750" indent="-285750">
              <a:buFont typeface="Wingdings" panose="05000000000000000000" pitchFamily="2" charset="2"/>
              <a:buChar char="Ø"/>
            </a:pPr>
            <a:r>
              <a:rPr lang="en-US" sz="2800" dirty="0" smtClean="0"/>
              <a:t>Most </a:t>
            </a:r>
            <a:r>
              <a:rPr lang="en-US" sz="2800" dirty="0"/>
              <a:t>of the comments were marked as ‘nil’ </a:t>
            </a:r>
            <a:r>
              <a:rPr lang="en-US" sz="2800" dirty="0" smtClean="0"/>
              <a:t> indicating </a:t>
            </a:r>
            <a:r>
              <a:rPr lang="en-US" sz="2800" dirty="0"/>
              <a:t>that either software developers rarely show emotions in issue reports or even human evaluators are not substantially sufficient to find sentiments in software developers' comments. </a:t>
            </a:r>
            <a:endParaRPr lang="en-US" sz="2800" dirty="0" smtClean="0"/>
          </a:p>
          <a:p>
            <a:pPr marL="285750" indent="-285750">
              <a:buFont typeface="Wingdings" panose="05000000000000000000" pitchFamily="2" charset="2"/>
              <a:buChar char="Ø"/>
            </a:pPr>
            <a:r>
              <a:rPr lang="en-US" sz="2800" dirty="0"/>
              <a:t>H</a:t>
            </a:r>
            <a:r>
              <a:rPr lang="en-US" sz="2800" dirty="0" smtClean="0"/>
              <a:t>ence an effective machine </a:t>
            </a:r>
            <a:r>
              <a:rPr lang="en-US" sz="2800" dirty="0"/>
              <a:t>learning model may be quite difficult to </a:t>
            </a:r>
            <a:r>
              <a:rPr lang="en-US" sz="2800" dirty="0" smtClean="0"/>
              <a:t>create for </a:t>
            </a:r>
            <a:r>
              <a:rPr lang="en-US" sz="2800" dirty="0"/>
              <a:t>software engineering domain. </a:t>
            </a:r>
            <a:endParaRPr lang="en-US" sz="2800" dirty="0" smtClean="0"/>
          </a:p>
          <a:p>
            <a:pPr marL="285750" indent="-285750">
              <a:buFont typeface="Wingdings" panose="05000000000000000000" pitchFamily="2" charset="2"/>
              <a:buChar char="Ø"/>
            </a:pPr>
            <a:r>
              <a:rPr lang="en-US" sz="2800" dirty="0" smtClean="0"/>
              <a:t>However</a:t>
            </a:r>
            <a:r>
              <a:rPr lang="en-US" sz="2800" dirty="0"/>
              <a:t>, a regular use </a:t>
            </a:r>
            <a:r>
              <a:rPr lang="en-US" sz="2800" dirty="0" smtClean="0"/>
              <a:t>of emoticons </a:t>
            </a:r>
            <a:r>
              <a:rPr lang="en-US" sz="2800" dirty="0"/>
              <a:t>by software developers might help future researchers to mine emotions more accurately and precisely and make appropriate machine learning models that will in turn automate the process of emotion </a:t>
            </a:r>
            <a:r>
              <a:rPr lang="en-US" sz="2800" dirty="0" smtClean="0"/>
              <a:t>mining.</a:t>
            </a:r>
            <a:endParaRPr lang="en-US" sz="2800" dirty="0"/>
          </a:p>
        </p:txBody>
      </p:sp>
    </p:spTree>
    <p:extLst>
      <p:ext uri="{BB962C8B-B14F-4D97-AF65-F5344CB8AC3E}">
        <p14:creationId xmlns:p14="http://schemas.microsoft.com/office/powerpoint/2010/main" val="3861430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7620000" cy="4816699"/>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6000" b="1" dirty="0" smtClean="0"/>
              <a:t>THANK YOU</a:t>
            </a:r>
            <a:endParaRPr lang="en-IN" sz="6000" b="1" dirty="0"/>
          </a:p>
        </p:txBody>
      </p:sp>
      <p:sp>
        <p:nvSpPr>
          <p:cNvPr id="4" name="TextBox 3"/>
          <p:cNvSpPr txBox="1"/>
          <p:nvPr/>
        </p:nvSpPr>
        <p:spPr>
          <a:xfrm>
            <a:off x="4499992" y="47971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9657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32" y="69701"/>
            <a:ext cx="7620000" cy="1143000"/>
          </a:xfrm>
        </p:spPr>
        <p:txBody>
          <a:bodyPr/>
          <a:lstStyle/>
          <a:p>
            <a:r>
              <a:rPr lang="en-IN" b="1" dirty="0" smtClean="0"/>
              <a:t>Objective</a:t>
            </a:r>
            <a:endParaRPr lang="en-IN" b="1" dirty="0"/>
          </a:p>
        </p:txBody>
      </p:sp>
      <p:sp>
        <p:nvSpPr>
          <p:cNvPr id="3" name="Content Placeholder 2"/>
          <p:cNvSpPr>
            <a:spLocks noGrp="1"/>
          </p:cNvSpPr>
          <p:nvPr>
            <p:ph idx="1"/>
          </p:nvPr>
        </p:nvSpPr>
        <p:spPr>
          <a:xfrm>
            <a:off x="447732" y="1052736"/>
            <a:ext cx="7620000" cy="5256584"/>
          </a:xfrm>
        </p:spPr>
        <p:txBody>
          <a:bodyPr>
            <a:noAutofit/>
          </a:bodyPr>
          <a:lstStyle/>
          <a:p>
            <a:pPr>
              <a:buFont typeface="Wingdings" panose="05000000000000000000" pitchFamily="2" charset="2"/>
              <a:buChar char="ü"/>
            </a:pPr>
            <a:r>
              <a:rPr lang="en-IN" sz="2800" dirty="0" smtClean="0"/>
              <a:t>To detect the presence or absence of emotions in the comments of software developers.</a:t>
            </a:r>
          </a:p>
          <a:p>
            <a:pPr>
              <a:buFont typeface="Wingdings" panose="05000000000000000000" pitchFamily="2" charset="2"/>
              <a:buChar char="ü"/>
            </a:pPr>
            <a:r>
              <a:rPr lang="en-IN" sz="2800" dirty="0" smtClean="0"/>
              <a:t>To collect data consisting of comments on issues faced by software developers.</a:t>
            </a:r>
          </a:p>
          <a:p>
            <a:pPr>
              <a:buFont typeface="Wingdings" panose="05000000000000000000" pitchFamily="2" charset="2"/>
              <a:buChar char="ü"/>
            </a:pPr>
            <a:r>
              <a:rPr lang="en-IN" sz="2800" dirty="0" smtClean="0"/>
              <a:t>To obtain an unbiased manual labelling on the extracted comments.</a:t>
            </a:r>
          </a:p>
          <a:p>
            <a:pPr>
              <a:buFont typeface="Wingdings" panose="05000000000000000000" pitchFamily="2" charset="2"/>
              <a:buChar char="ü"/>
            </a:pPr>
            <a:r>
              <a:rPr lang="en-IN" sz="2800" dirty="0"/>
              <a:t> </a:t>
            </a:r>
            <a:r>
              <a:rPr lang="en-IN" sz="2800" dirty="0" smtClean="0"/>
              <a:t>To perform sentiment analysis on extracted comments using existing standard tools.</a:t>
            </a:r>
          </a:p>
          <a:p>
            <a:pPr>
              <a:buFont typeface="Wingdings" panose="05000000000000000000" pitchFamily="2" charset="2"/>
              <a:buChar char="ü"/>
            </a:pPr>
            <a:r>
              <a:rPr lang="en-IN" sz="2800" dirty="0" smtClean="0"/>
              <a:t>Compare the agreement between manual labelling and sentiment analysis tools.</a:t>
            </a:r>
            <a:r>
              <a:rPr lang="en-IN" sz="3000" dirty="0" smtClean="0"/>
              <a:t> </a:t>
            </a:r>
            <a:endParaRPr lang="en-IN" sz="3000" dirty="0"/>
          </a:p>
        </p:txBody>
      </p:sp>
    </p:spTree>
    <p:extLst>
      <p:ext uri="{BB962C8B-B14F-4D97-AF65-F5344CB8AC3E}">
        <p14:creationId xmlns:p14="http://schemas.microsoft.com/office/powerpoint/2010/main" val="3284354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49"/>
            <a:ext cx="7620000" cy="1143000"/>
          </a:xfrm>
        </p:spPr>
        <p:txBody>
          <a:bodyPr/>
          <a:lstStyle/>
          <a:p>
            <a:r>
              <a:rPr lang="en-IN" b="1" dirty="0" smtClean="0"/>
              <a:t>Introduction</a:t>
            </a:r>
            <a:endParaRPr lang="en-IN" b="1" dirty="0"/>
          </a:p>
        </p:txBody>
      </p:sp>
      <p:sp>
        <p:nvSpPr>
          <p:cNvPr id="3" name="Content Placeholder 2"/>
          <p:cNvSpPr>
            <a:spLocks noGrp="1"/>
          </p:cNvSpPr>
          <p:nvPr>
            <p:ph idx="1"/>
          </p:nvPr>
        </p:nvSpPr>
        <p:spPr>
          <a:xfrm>
            <a:off x="453072" y="1157396"/>
            <a:ext cx="7620000" cy="5295939"/>
          </a:xfrm>
        </p:spPr>
        <p:txBody>
          <a:bodyPr>
            <a:noAutofit/>
          </a:bodyPr>
          <a:lstStyle/>
          <a:p>
            <a:r>
              <a:rPr lang="en-US" sz="2800" dirty="0"/>
              <a:t>Data and knowledge are of prime importance in today’s world. </a:t>
            </a:r>
            <a:r>
              <a:rPr lang="en-US" sz="2800" dirty="0" smtClean="0"/>
              <a:t>Data </a:t>
            </a:r>
            <a:r>
              <a:rPr lang="en-US" sz="2800" dirty="0"/>
              <a:t>is available all across the internet, knowledge is what gives you </a:t>
            </a:r>
            <a:r>
              <a:rPr lang="en-US" sz="2800" dirty="0" smtClean="0"/>
              <a:t>lead. </a:t>
            </a:r>
          </a:p>
          <a:p>
            <a:r>
              <a:rPr lang="en-US" sz="2800" dirty="0" smtClean="0"/>
              <a:t>A </a:t>
            </a:r>
            <a:r>
              <a:rPr lang="en-US" sz="2800" dirty="0"/>
              <a:t>better insight of industry, your employees and workers can be gained if one knows what people think. </a:t>
            </a:r>
            <a:endParaRPr lang="en-US" sz="2800" dirty="0" smtClean="0"/>
          </a:p>
          <a:p>
            <a:r>
              <a:rPr lang="en-US" sz="2800" dirty="0" smtClean="0"/>
              <a:t>Study </a:t>
            </a:r>
            <a:r>
              <a:rPr lang="en-US" sz="2800" dirty="0"/>
              <a:t>of sentiments in various domains around us gives us useful information as to what kind of emotions people are experiencing while working. </a:t>
            </a:r>
            <a:endParaRPr lang="en-AU" sz="2800" dirty="0"/>
          </a:p>
        </p:txBody>
      </p:sp>
    </p:spTree>
    <p:extLst>
      <p:ext uri="{BB962C8B-B14F-4D97-AF65-F5344CB8AC3E}">
        <p14:creationId xmlns:p14="http://schemas.microsoft.com/office/powerpoint/2010/main" val="1781281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55" y="-99392"/>
            <a:ext cx="7620000" cy="1143000"/>
          </a:xfrm>
        </p:spPr>
        <p:txBody>
          <a:bodyPr/>
          <a:lstStyle/>
          <a:p>
            <a:r>
              <a:rPr lang="en-IN" b="1" dirty="0" err="1" smtClean="0"/>
              <a:t>Cont</a:t>
            </a:r>
            <a:r>
              <a:rPr lang="en-IN" b="1" dirty="0" smtClean="0"/>
              <a:t>…</a:t>
            </a:r>
            <a:endParaRPr lang="en-IN" b="1" dirty="0"/>
          </a:p>
        </p:txBody>
      </p:sp>
      <p:sp>
        <p:nvSpPr>
          <p:cNvPr id="3" name="Content Placeholder 2"/>
          <p:cNvSpPr>
            <a:spLocks noGrp="1"/>
          </p:cNvSpPr>
          <p:nvPr>
            <p:ph idx="1"/>
          </p:nvPr>
        </p:nvSpPr>
        <p:spPr>
          <a:xfrm>
            <a:off x="450154" y="1069785"/>
            <a:ext cx="7794253" cy="5357192"/>
          </a:xfrm>
        </p:spPr>
        <p:txBody>
          <a:bodyPr>
            <a:noAutofit/>
          </a:bodyPr>
          <a:lstStyle/>
          <a:p>
            <a:r>
              <a:rPr lang="en-US" sz="2800" b="1" i="1" dirty="0"/>
              <a:t>Hello Mikhail </a:t>
            </a:r>
            <a:r>
              <a:rPr lang="en-US" sz="2800" b="1" i="1" dirty="0" err="1"/>
              <a:t>Khludnev</a:t>
            </a:r>
            <a:r>
              <a:rPr lang="en-US" sz="2800" b="1" i="1" dirty="0"/>
              <a:t>, your patch works nicely!  </a:t>
            </a:r>
            <a:r>
              <a:rPr lang="en-US" sz="2800" b="1" i="1" dirty="0" smtClean="0"/>
              <a:t>    </a:t>
            </a:r>
          </a:p>
          <a:p>
            <a:pPr marL="114300" indent="0">
              <a:buNone/>
            </a:pPr>
            <a:r>
              <a:rPr lang="en-US" sz="2800" dirty="0" smtClean="0"/>
              <a:t>This </a:t>
            </a:r>
            <a:r>
              <a:rPr lang="en-US" sz="2800" dirty="0"/>
              <a:t>comment tells us that the author is happy with the work of a colleague </a:t>
            </a:r>
            <a:r>
              <a:rPr lang="en-US" sz="2800" dirty="0" smtClean="0"/>
              <a:t>and </a:t>
            </a:r>
            <a:r>
              <a:rPr lang="en-US" sz="2800" dirty="0"/>
              <a:t>the atmosphere of the forum is positive. </a:t>
            </a:r>
            <a:endParaRPr lang="en-US" sz="800" dirty="0"/>
          </a:p>
          <a:p>
            <a:pPr marL="114300" indent="0">
              <a:buNone/>
            </a:pPr>
            <a:endParaRPr lang="en-US" sz="800" dirty="0" smtClean="0"/>
          </a:p>
          <a:p>
            <a:r>
              <a:rPr lang="en-US" sz="2800" b="1" i="1" dirty="0"/>
              <a:t>What on earth did this comment mean? </a:t>
            </a:r>
            <a:r>
              <a:rPr lang="en-US" sz="2800" b="1" i="1" dirty="0" smtClean="0"/>
              <a:t>Why </a:t>
            </a:r>
            <a:r>
              <a:rPr lang="en-US" sz="2800" b="1" i="1" dirty="0"/>
              <a:t>would a user have to (in the past) manually rewrite their query before searching. </a:t>
            </a:r>
            <a:endParaRPr lang="en-US" sz="2800" b="1" i="1" dirty="0" smtClean="0"/>
          </a:p>
          <a:p>
            <a:pPr marL="114300" indent="0">
              <a:buNone/>
            </a:pPr>
            <a:r>
              <a:rPr lang="en-US" sz="2800" dirty="0" smtClean="0"/>
              <a:t>This </a:t>
            </a:r>
            <a:r>
              <a:rPr lang="en-US" sz="2800" dirty="0"/>
              <a:t>one indicates that the author of this </a:t>
            </a:r>
            <a:r>
              <a:rPr lang="en-US" sz="2800" dirty="0" smtClean="0"/>
              <a:t>comment </a:t>
            </a:r>
            <a:r>
              <a:rPr lang="en-US" sz="2800" dirty="0"/>
              <a:t>is little angry about an arte-fact or a fellow programmer, which creates a sense negativity in the working environment. </a:t>
            </a:r>
            <a:endParaRPr lang="en-US" sz="2800" dirty="0" smtClean="0"/>
          </a:p>
          <a:p>
            <a:endParaRPr lang="en-AU" sz="2400" dirty="0"/>
          </a:p>
          <a:p>
            <a:endParaRPr lang="en-IN" sz="2400" dirty="0"/>
          </a:p>
        </p:txBody>
      </p:sp>
    </p:spTree>
    <p:extLst>
      <p:ext uri="{BB962C8B-B14F-4D97-AF65-F5344CB8AC3E}">
        <p14:creationId xmlns:p14="http://schemas.microsoft.com/office/powerpoint/2010/main" val="3366142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88" y="-99392"/>
            <a:ext cx="7620000" cy="1143000"/>
          </a:xfrm>
        </p:spPr>
        <p:txBody>
          <a:bodyPr/>
          <a:lstStyle/>
          <a:p>
            <a:r>
              <a:rPr lang="en-IN" b="1" dirty="0" smtClean="0"/>
              <a:t>Related Study</a:t>
            </a:r>
            <a:endParaRPr lang="en-IN" b="1" dirty="0"/>
          </a:p>
        </p:txBody>
      </p:sp>
      <p:sp>
        <p:nvSpPr>
          <p:cNvPr id="3" name="Content Placeholder 2"/>
          <p:cNvSpPr>
            <a:spLocks noGrp="1"/>
          </p:cNvSpPr>
          <p:nvPr>
            <p:ph idx="1"/>
          </p:nvPr>
        </p:nvSpPr>
        <p:spPr>
          <a:xfrm>
            <a:off x="251371" y="908720"/>
            <a:ext cx="8064896" cy="5400600"/>
          </a:xfrm>
        </p:spPr>
        <p:txBody>
          <a:bodyPr>
            <a:noAutofit/>
          </a:bodyPr>
          <a:lstStyle/>
          <a:p>
            <a:r>
              <a:rPr lang="en-US" sz="2800" dirty="0"/>
              <a:t>Pang and Lee </a:t>
            </a:r>
            <a:r>
              <a:rPr lang="en-US" sz="2800" dirty="0" smtClean="0"/>
              <a:t>2008, </a:t>
            </a:r>
            <a:r>
              <a:rPr lang="en-US" sz="2800" dirty="0"/>
              <a:t>“Emotion mining tries to identify the presence of human emotions like joy or fear from text, voice and video artefacts produced by humans</a:t>
            </a:r>
            <a:r>
              <a:rPr lang="en-US" sz="2800" dirty="0" smtClean="0"/>
              <a:t>”.</a:t>
            </a:r>
            <a:endParaRPr lang="en-US" sz="2800" dirty="0"/>
          </a:p>
          <a:p>
            <a:r>
              <a:rPr lang="en-US" sz="2800" dirty="0" err="1"/>
              <a:t>Murgia</a:t>
            </a:r>
            <a:r>
              <a:rPr lang="en-US" sz="2800" dirty="0"/>
              <a:t>, </a:t>
            </a:r>
            <a:r>
              <a:rPr lang="en-US" sz="2800" dirty="0" err="1"/>
              <a:t>Tourani</a:t>
            </a:r>
            <a:r>
              <a:rPr lang="en-US" sz="2800" dirty="0"/>
              <a:t>, Adams, &amp; </a:t>
            </a:r>
            <a:r>
              <a:rPr lang="en-US" sz="2800" dirty="0" err="1"/>
              <a:t>Ortu</a:t>
            </a:r>
            <a:r>
              <a:rPr lang="en-US" sz="2800" dirty="0"/>
              <a:t>. </a:t>
            </a:r>
            <a:r>
              <a:rPr lang="en-US" sz="2800" dirty="0" smtClean="0"/>
              <a:t>2014, </a:t>
            </a:r>
            <a:r>
              <a:rPr lang="en-US" sz="2800" dirty="0"/>
              <a:t>showed that </a:t>
            </a:r>
            <a:r>
              <a:rPr lang="en-US" sz="2800" dirty="0" smtClean="0"/>
              <a:t>humans </a:t>
            </a:r>
            <a:r>
              <a:rPr lang="en-US" sz="2800" dirty="0"/>
              <a:t>can show numerous amounts of emotions like sadness, happiness, anger, fear </a:t>
            </a:r>
            <a:r>
              <a:rPr lang="en-US" sz="2800" dirty="0" err="1"/>
              <a:t>etc</a:t>
            </a:r>
            <a:r>
              <a:rPr lang="en-US" sz="2800" dirty="0"/>
              <a:t> in their </a:t>
            </a:r>
            <a:r>
              <a:rPr lang="en-US" sz="2800" dirty="0" smtClean="0"/>
              <a:t>comments.</a:t>
            </a:r>
          </a:p>
          <a:p>
            <a:r>
              <a:rPr lang="en-US" sz="2800" dirty="0" err="1" smtClean="0"/>
              <a:t>Jongeling</a:t>
            </a:r>
            <a:r>
              <a:rPr lang="en-US" sz="2800" dirty="0"/>
              <a:t>, Sarkar, </a:t>
            </a:r>
            <a:r>
              <a:rPr lang="en-US" sz="2800" dirty="0" err="1"/>
              <a:t>Datta</a:t>
            </a:r>
            <a:r>
              <a:rPr lang="en-US" sz="2800" dirty="0"/>
              <a:t>, &amp; </a:t>
            </a:r>
            <a:r>
              <a:rPr lang="en-US" sz="2800" dirty="0" err="1" smtClean="0"/>
              <a:t>Serebrenik</a:t>
            </a:r>
            <a:r>
              <a:rPr lang="en-US" sz="2800" dirty="0" smtClean="0"/>
              <a:t> 2017, tried to </a:t>
            </a:r>
            <a:r>
              <a:rPr lang="en-US" sz="2800" dirty="0"/>
              <a:t>study the agreement between different tools and human </a:t>
            </a:r>
            <a:r>
              <a:rPr lang="en-US" sz="2800" dirty="0" smtClean="0"/>
              <a:t>evaluators.</a:t>
            </a:r>
          </a:p>
          <a:p>
            <a:endParaRPr lang="en-US" dirty="0" smtClean="0"/>
          </a:p>
          <a:p>
            <a:endParaRPr lang="en-IN" dirty="0"/>
          </a:p>
        </p:txBody>
      </p:sp>
    </p:spTree>
    <p:extLst>
      <p:ext uri="{BB962C8B-B14F-4D97-AF65-F5344CB8AC3E}">
        <p14:creationId xmlns:p14="http://schemas.microsoft.com/office/powerpoint/2010/main" val="3642542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7" y="722"/>
            <a:ext cx="7620000" cy="1143000"/>
          </a:xfrm>
        </p:spPr>
        <p:txBody>
          <a:bodyPr/>
          <a:lstStyle/>
          <a:p>
            <a:r>
              <a:rPr lang="en-IN" b="1" dirty="0" smtClean="0"/>
              <a:t>Methodology Used</a:t>
            </a:r>
            <a:endParaRPr lang="en-IN" b="1" dirty="0"/>
          </a:p>
        </p:txBody>
      </p:sp>
      <p:sp>
        <p:nvSpPr>
          <p:cNvPr id="3" name="Content Placeholder 2"/>
          <p:cNvSpPr>
            <a:spLocks noGrp="1"/>
          </p:cNvSpPr>
          <p:nvPr>
            <p:ph idx="1"/>
          </p:nvPr>
        </p:nvSpPr>
        <p:spPr>
          <a:xfrm>
            <a:off x="260047" y="980728"/>
            <a:ext cx="8056369" cy="4800600"/>
          </a:xfrm>
        </p:spPr>
        <p:txBody>
          <a:bodyPr>
            <a:noAutofit/>
          </a:bodyPr>
          <a:lstStyle/>
          <a:p>
            <a:pPr marL="114300" lvl="0" indent="0">
              <a:buNone/>
            </a:pPr>
            <a:r>
              <a:rPr lang="en-IN" sz="3600" b="1" dirty="0" smtClean="0"/>
              <a:t>Data Collection</a:t>
            </a:r>
          </a:p>
          <a:p>
            <a:pPr lvl="0"/>
            <a:r>
              <a:rPr lang="en-US" sz="2800" dirty="0" smtClean="0"/>
              <a:t>Collected data </a:t>
            </a:r>
            <a:r>
              <a:rPr lang="en-US" sz="2800" dirty="0"/>
              <a:t>from the issue reports of MTOMCAT, RAT and LUCENE which are open source Apache JIRA </a:t>
            </a:r>
            <a:r>
              <a:rPr lang="en-US" sz="2800" dirty="0" err="1"/>
              <a:t>softwares</a:t>
            </a:r>
            <a:r>
              <a:rPr lang="en-US" sz="2800" dirty="0"/>
              <a:t>. </a:t>
            </a:r>
            <a:endParaRPr lang="en-IN" sz="2800" b="1" i="1" dirty="0" smtClean="0"/>
          </a:p>
          <a:p>
            <a:r>
              <a:rPr lang="en-US" sz="2800" dirty="0"/>
              <a:t>Python’s </a:t>
            </a:r>
            <a:r>
              <a:rPr lang="en-US" sz="2800" dirty="0" err="1"/>
              <a:t>BeautifulSoup</a:t>
            </a:r>
            <a:r>
              <a:rPr lang="en-US" sz="2800" dirty="0"/>
              <a:t>, </a:t>
            </a:r>
            <a:r>
              <a:rPr lang="en-US" sz="2800" dirty="0" err="1"/>
              <a:t>urllib</a:t>
            </a:r>
            <a:r>
              <a:rPr lang="en-US" sz="2800" dirty="0"/>
              <a:t> and </a:t>
            </a:r>
            <a:r>
              <a:rPr lang="en-US" sz="2800" dirty="0" err="1"/>
              <a:t>openpyxl</a:t>
            </a:r>
            <a:r>
              <a:rPr lang="en-US" sz="2800" dirty="0"/>
              <a:t> libraries were used to scan the whole HTML pages and extract the comments along with their authors, date, time and comment ID. </a:t>
            </a:r>
            <a:endParaRPr lang="en-US" sz="2800" dirty="0" smtClean="0"/>
          </a:p>
          <a:p>
            <a:r>
              <a:rPr lang="en-US" sz="2800" dirty="0"/>
              <a:t>For the purpose of analysis, 500 comments were selected out of a total of 1117. </a:t>
            </a:r>
            <a:endParaRPr lang="en-US" sz="2800" dirty="0" smtClean="0"/>
          </a:p>
          <a:p>
            <a:r>
              <a:rPr lang="en-US" sz="2800" dirty="0"/>
              <a:t>W</a:t>
            </a:r>
            <a:r>
              <a:rPr lang="en-US" sz="2800" dirty="0" smtClean="0"/>
              <a:t>e </a:t>
            </a:r>
            <a:r>
              <a:rPr lang="en-US" sz="2800" dirty="0"/>
              <a:t>choose the comments in groups of 10 to maintain the flow of </a:t>
            </a:r>
            <a:r>
              <a:rPr lang="en-US" sz="2800" dirty="0" smtClean="0"/>
              <a:t>context.</a:t>
            </a:r>
            <a:endParaRPr lang="en-IN" sz="2800" dirty="0"/>
          </a:p>
        </p:txBody>
      </p:sp>
    </p:spTree>
    <p:extLst>
      <p:ext uri="{BB962C8B-B14F-4D97-AF65-F5344CB8AC3E}">
        <p14:creationId xmlns:p14="http://schemas.microsoft.com/office/powerpoint/2010/main" val="790366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65" y="476672"/>
            <a:ext cx="7620000" cy="4944616"/>
          </a:xfrm>
        </p:spPr>
        <p:txBody>
          <a:bodyPr/>
          <a:lstStyle/>
          <a:p>
            <a:pPr marL="114300" indent="0">
              <a:buNone/>
            </a:pPr>
            <a:r>
              <a:rPr lang="en-IN" sz="3600" b="1" dirty="0" smtClean="0"/>
              <a:t>Dataset Description</a:t>
            </a:r>
            <a:endParaRPr lang="en-IN" sz="3600" b="1" dirty="0"/>
          </a:p>
          <a:p>
            <a:pPr marL="0" indent="0">
              <a:buNone/>
            </a:pPr>
            <a:endParaRPr lang="en-IN" dirty="0" smtClean="0"/>
          </a:p>
          <a:p>
            <a:pPr marL="0" indent="0">
              <a:buNone/>
            </a:pPr>
            <a:endParaRPr lang="en-IN" dirty="0"/>
          </a:p>
          <a:p>
            <a:pPr marL="0" indent="0">
              <a:buNone/>
            </a:pPr>
            <a:endParaRPr lang="en-IN" dirty="0"/>
          </a:p>
        </p:txBody>
      </p:sp>
      <p:pic>
        <p:nvPicPr>
          <p:cNvPr id="7" name="Picture 6"/>
          <p:cNvPicPr>
            <a:picLocks noChangeAspect="1"/>
          </p:cNvPicPr>
          <p:nvPr/>
        </p:nvPicPr>
        <p:blipFill rotWithShape="1">
          <a:blip r:embed="rId2"/>
          <a:srcRect l="272" t="27562" r="39682" b="18298"/>
          <a:stretch/>
        </p:blipFill>
        <p:spPr>
          <a:xfrm>
            <a:off x="324665" y="1268760"/>
            <a:ext cx="7812658" cy="4392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4492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01"/>
            <a:ext cx="8208912" cy="6624736"/>
          </a:xfrm>
        </p:spPr>
        <p:txBody>
          <a:bodyPr>
            <a:noAutofit/>
          </a:bodyPr>
          <a:lstStyle/>
          <a:p>
            <a:pPr marL="114300" indent="0">
              <a:buNone/>
            </a:pPr>
            <a:r>
              <a:rPr lang="en-IN" sz="3600" b="1" dirty="0" smtClean="0"/>
              <a:t> </a:t>
            </a:r>
            <a:r>
              <a:rPr lang="en-IN" sz="3600" b="1" dirty="0" smtClean="0">
                <a:solidFill>
                  <a:schemeClr val="tx2"/>
                </a:solidFill>
              </a:rPr>
              <a:t>Emotion Mining</a:t>
            </a:r>
          </a:p>
          <a:p>
            <a:pPr marL="114300" indent="0">
              <a:buNone/>
            </a:pPr>
            <a:endParaRPr lang="en-US" sz="800" dirty="0" smtClean="0"/>
          </a:p>
          <a:p>
            <a:r>
              <a:rPr lang="en-US" sz="2800" dirty="0" smtClean="0"/>
              <a:t>Comments were rated based on Parrott’s framework. </a:t>
            </a:r>
          </a:p>
          <a:p>
            <a:r>
              <a:rPr lang="en-US" sz="2800" dirty="0" smtClean="0"/>
              <a:t>Emotions like joy or love indicated positive emotion whereas sad, fear or anger indicated negative emotion. </a:t>
            </a:r>
            <a:endParaRPr lang="en-US" sz="2800" dirty="0" smtClean="0"/>
          </a:p>
          <a:p>
            <a:r>
              <a:rPr lang="en-US" sz="2800" dirty="0" smtClean="0"/>
              <a:t>C</a:t>
            </a:r>
            <a:r>
              <a:rPr lang="en-US" sz="2800" dirty="0" smtClean="0"/>
              <a:t>omment </a:t>
            </a:r>
            <a:r>
              <a:rPr lang="en-US" sz="2800" dirty="0" smtClean="0"/>
              <a:t>is identified as positive(+1) if 3 or more evaluators have labelled it with positive emotion and no evaluator has labelled it with negative emotion. </a:t>
            </a:r>
          </a:p>
          <a:p>
            <a:r>
              <a:rPr lang="en-US" sz="2800" dirty="0" smtClean="0"/>
              <a:t>Comment is marked neutral if 3 or more evaluators have shown neither positive nor negative sentiment.</a:t>
            </a:r>
          </a:p>
          <a:p>
            <a:r>
              <a:rPr lang="en-US" sz="2800" dirty="0" smtClean="0"/>
              <a:t>Comments were labelled contradictory  if they were labelled joy by one rater and fear by another. </a:t>
            </a:r>
          </a:p>
          <a:p>
            <a:r>
              <a:rPr lang="en-US" sz="2800" dirty="0" smtClean="0"/>
              <a:t>At last we were left with 386 comments out of 500 in our dataset.</a:t>
            </a:r>
          </a:p>
        </p:txBody>
      </p:sp>
    </p:spTree>
    <p:extLst>
      <p:ext uri="{BB962C8B-B14F-4D97-AF65-F5344CB8AC3E}">
        <p14:creationId xmlns:p14="http://schemas.microsoft.com/office/powerpoint/2010/main" val="2057155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88640"/>
            <a:ext cx="3953005" cy="646331"/>
          </a:xfrm>
          <a:prstGeom prst="rect">
            <a:avLst/>
          </a:prstGeom>
        </p:spPr>
        <p:txBody>
          <a:bodyPr wrap="none">
            <a:spAutoFit/>
          </a:bodyPr>
          <a:lstStyle/>
          <a:p>
            <a:pPr marL="114300" indent="0">
              <a:buNone/>
            </a:pPr>
            <a:r>
              <a:rPr lang="en-IN" sz="3600" b="1" dirty="0">
                <a:solidFill>
                  <a:schemeClr val="tx2"/>
                </a:solidFill>
              </a:rPr>
              <a:t>S</a:t>
            </a:r>
            <a:r>
              <a:rPr lang="en-IN" sz="3600" b="1" dirty="0" smtClean="0">
                <a:solidFill>
                  <a:schemeClr val="tx2"/>
                </a:solidFill>
              </a:rPr>
              <a:t>entiment Analysis</a:t>
            </a:r>
            <a:endParaRPr lang="en-IN" sz="3600" b="1" dirty="0">
              <a:solidFill>
                <a:schemeClr val="tx2"/>
              </a:solidFill>
            </a:endParaRPr>
          </a:p>
        </p:txBody>
      </p:sp>
      <p:sp>
        <p:nvSpPr>
          <p:cNvPr id="6" name="Content Placeholder 2"/>
          <p:cNvSpPr>
            <a:spLocks noGrp="1"/>
          </p:cNvSpPr>
          <p:nvPr>
            <p:ph idx="1"/>
          </p:nvPr>
        </p:nvSpPr>
        <p:spPr>
          <a:xfrm>
            <a:off x="179512" y="711860"/>
            <a:ext cx="8136904" cy="5957500"/>
          </a:xfrm>
        </p:spPr>
        <p:txBody>
          <a:bodyPr>
            <a:noAutofit/>
          </a:bodyPr>
          <a:lstStyle/>
          <a:p>
            <a:pPr marL="114300" indent="0">
              <a:buNone/>
            </a:pPr>
            <a:endParaRPr lang="en-US" sz="800" dirty="0" smtClean="0"/>
          </a:p>
          <a:p>
            <a:r>
              <a:rPr lang="en-US" sz="2800" b="1" i="1" u="sng" dirty="0" err="1" smtClean="0"/>
              <a:t>SentiStrength</a:t>
            </a:r>
            <a:r>
              <a:rPr lang="en-US" sz="2800" dirty="0"/>
              <a:t>, calculates polarity by assigning a positive integer p between 1 and 5 and a negative integer n between -1 and -5. A text was rated as positive if p + n &gt; 0, negative when p + n &lt; 0 and neutral when p + n = 0 and p &lt; </a:t>
            </a:r>
            <a:r>
              <a:rPr lang="en-US" sz="2800" dirty="0" smtClean="0"/>
              <a:t>4. </a:t>
            </a:r>
          </a:p>
          <a:p>
            <a:r>
              <a:rPr lang="en-US" sz="2800" b="1" i="1" u="sng" dirty="0" smtClean="0"/>
              <a:t>NLTK </a:t>
            </a:r>
            <a:r>
              <a:rPr lang="en-US" sz="2800" b="1" i="1" u="sng" dirty="0"/>
              <a:t>API </a:t>
            </a:r>
            <a:r>
              <a:rPr lang="en-US" sz="2800" dirty="0"/>
              <a:t>at text-processing.com2 was called using the textual comments as parameters. The API call returned the probabilities of a sentence being negative, positive and neutral. If the probability of comment being neutral is more than 0.5, then it is marked neutral. Else, whichever other probability is greater, comment was marked having that </a:t>
            </a:r>
            <a:r>
              <a:rPr lang="en-US" sz="2800" dirty="0" smtClean="0"/>
              <a:t>sentiment. </a:t>
            </a:r>
          </a:p>
        </p:txBody>
      </p:sp>
    </p:spTree>
    <p:extLst>
      <p:ext uri="{BB962C8B-B14F-4D97-AF65-F5344CB8AC3E}">
        <p14:creationId xmlns:p14="http://schemas.microsoft.com/office/powerpoint/2010/main" val="3463030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3475</TotalTime>
  <Words>1096</Words>
  <Application>Microsoft Office PowerPoint</Application>
  <PresentationFormat>On-screen Show (4:3)</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Times New Roman</vt:lpstr>
      <vt:lpstr>Wingdings</vt:lpstr>
      <vt:lpstr>Adjacency</vt:lpstr>
      <vt:lpstr>Emotion Mining and Sentiment Analysis in Software Engineering Domain </vt:lpstr>
      <vt:lpstr>Objective</vt:lpstr>
      <vt:lpstr>Introduction</vt:lpstr>
      <vt:lpstr>Cont…</vt:lpstr>
      <vt:lpstr>Related Study</vt:lpstr>
      <vt:lpstr>Methodology Used</vt:lpstr>
      <vt:lpstr>PowerPoint Presentation</vt:lpstr>
      <vt:lpstr>PowerPoint Presentation</vt:lpstr>
      <vt:lpstr>PowerPoint Presentation</vt:lpstr>
      <vt:lpstr>Cont…</vt:lpstr>
      <vt:lpstr>PowerPoint Presentation</vt:lpstr>
      <vt:lpstr>Results</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rehal</dc:creator>
  <cp:lastModifiedBy>lenovo</cp:lastModifiedBy>
  <cp:revision>58</cp:revision>
  <dcterms:created xsi:type="dcterms:W3CDTF">2018-03-02T08:04:00Z</dcterms:created>
  <dcterms:modified xsi:type="dcterms:W3CDTF">2018-03-30T08:30:11Z</dcterms:modified>
</cp:coreProperties>
</file>