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B605-7B0E-43E9-9AFA-FD117E9EB20B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ED3E-A891-4F0C-AB05-193569672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3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B605-7B0E-43E9-9AFA-FD117E9EB20B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ED3E-A891-4F0C-AB05-193569672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9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B605-7B0E-43E9-9AFA-FD117E9EB20B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ED3E-A891-4F0C-AB05-193569672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B605-7B0E-43E9-9AFA-FD117E9EB20B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ED3E-A891-4F0C-AB05-193569672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B605-7B0E-43E9-9AFA-FD117E9EB20B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ED3E-A891-4F0C-AB05-193569672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4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B605-7B0E-43E9-9AFA-FD117E9EB20B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ED3E-A891-4F0C-AB05-193569672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7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B605-7B0E-43E9-9AFA-FD117E9EB20B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ED3E-A891-4F0C-AB05-193569672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6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B605-7B0E-43E9-9AFA-FD117E9EB20B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ED3E-A891-4F0C-AB05-193569672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5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B605-7B0E-43E9-9AFA-FD117E9EB20B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ED3E-A891-4F0C-AB05-193569672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1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B605-7B0E-43E9-9AFA-FD117E9EB20B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ED3E-A891-4F0C-AB05-193569672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51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B605-7B0E-43E9-9AFA-FD117E9EB20B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ED3E-A891-4F0C-AB05-193569672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5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B605-7B0E-43E9-9AFA-FD117E9EB20B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ED3E-A891-4F0C-AB05-193569672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3"/>
          <p:cNvSpPr/>
          <p:nvPr/>
        </p:nvSpPr>
        <p:spPr>
          <a:xfrm>
            <a:off x="1921306" y="941197"/>
            <a:ext cx="4418393" cy="91673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418393" y="0"/>
                </a:moveTo>
                <a:lnTo>
                  <a:pt x="4418393" y="458368"/>
                </a:lnTo>
                <a:lnTo>
                  <a:pt x="0" y="458368"/>
                </a:lnTo>
                <a:lnTo>
                  <a:pt x="0" y="916736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oup 2"/>
          <p:cNvGrpSpPr/>
          <p:nvPr/>
        </p:nvGrpSpPr>
        <p:grpSpPr>
          <a:xfrm>
            <a:off x="1459465" y="1854676"/>
            <a:ext cx="947914" cy="631942"/>
            <a:chOff x="241870" y="2063680"/>
            <a:chExt cx="947914" cy="631942"/>
          </a:xfrm>
          <a:scene3d>
            <a:camera prst="orthographicFront"/>
            <a:lightRig rig="fla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241870" y="2063680"/>
              <a:ext cx="947914" cy="63194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7" name="Rounded Rectangle 5"/>
            <p:cNvSpPr/>
            <p:nvPr/>
          </p:nvSpPr>
          <p:spPr>
            <a:xfrm>
              <a:off x="248262" y="2085446"/>
              <a:ext cx="910896" cy="5949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b="1" kern="1200" cap="none" spc="0" dirty="0">
                  <a:ln w="12700" cmpd="sng">
                    <a:prstDash val="solid"/>
                  </a:ln>
                  <a:effectLst/>
                </a:rPr>
                <a:t>Category Analysis</a:t>
              </a:r>
            </a:p>
          </p:txBody>
        </p:sp>
      </p:grpSp>
      <p:sp>
        <p:nvSpPr>
          <p:cNvPr id="4" name="Straight Connector 6"/>
          <p:cNvSpPr/>
          <p:nvPr/>
        </p:nvSpPr>
        <p:spPr>
          <a:xfrm>
            <a:off x="1855214" y="2489876"/>
            <a:ext cx="91440" cy="62542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6091" y="0"/>
                </a:moveTo>
                <a:lnTo>
                  <a:pt x="66091" y="312712"/>
                </a:lnTo>
                <a:lnTo>
                  <a:pt x="45720" y="312712"/>
                </a:lnTo>
                <a:lnTo>
                  <a:pt x="45720" y="625425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4"/>
          <p:cNvGrpSpPr/>
          <p:nvPr/>
        </p:nvGrpSpPr>
        <p:grpSpPr>
          <a:xfrm>
            <a:off x="1213752" y="2802588"/>
            <a:ext cx="1123959" cy="3105039"/>
            <a:chOff x="209382" y="3324305"/>
            <a:chExt cx="947914" cy="2801503"/>
          </a:xfrm>
          <a:scene3d>
            <a:camera prst="orthographicFront"/>
            <a:lightRig rig="flat" dir="t"/>
          </a:scene3d>
        </p:grpSpPr>
        <p:sp>
          <p:nvSpPr>
            <p:cNvPr id="54" name="Rounded Rectangle 53"/>
            <p:cNvSpPr/>
            <p:nvPr/>
          </p:nvSpPr>
          <p:spPr>
            <a:xfrm>
              <a:off x="209382" y="3324305"/>
              <a:ext cx="947914" cy="2801503"/>
            </a:xfrm>
            <a:prstGeom prst="roundRect">
              <a:avLst>
                <a:gd name="adj" fmla="val 10000"/>
              </a:avLst>
            </a:prstGeom>
            <a:blipFill rotWithShape="0">
              <a:blip r:embed="rId2"/>
              <a:tile tx="0" ty="0" sx="100000" sy="100000" flip="none" algn="tl"/>
            </a:blip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5" name="Rounded Rectangle 8"/>
            <p:cNvSpPr/>
            <p:nvPr/>
          </p:nvSpPr>
          <p:spPr>
            <a:xfrm>
              <a:off x="237145" y="3352068"/>
              <a:ext cx="892388" cy="27459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Analysing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Sales trend of each category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Types of products in each category.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Product category with maximum profit.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Sales performance of products of each category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900" b="1" kern="1200" cap="none" spc="0" dirty="0">
                <a:ln w="12700" cmpd="sng">
                  <a:prstDash val="solid"/>
                </a:ln>
                <a:effectLst/>
              </a:endParaRPr>
            </a:p>
          </p:txBody>
        </p:sp>
      </p:grpSp>
      <p:sp>
        <p:nvSpPr>
          <p:cNvPr id="6" name="Straight Connector 9"/>
          <p:cNvSpPr/>
          <p:nvPr/>
        </p:nvSpPr>
        <p:spPr>
          <a:xfrm>
            <a:off x="3118316" y="941197"/>
            <a:ext cx="3221383" cy="9152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21383" y="0"/>
                </a:moveTo>
                <a:lnTo>
                  <a:pt x="3221383" y="457636"/>
                </a:lnTo>
                <a:lnTo>
                  <a:pt x="0" y="457636"/>
                </a:lnTo>
                <a:lnTo>
                  <a:pt x="0" y="91527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/>
          <p:cNvGrpSpPr/>
          <p:nvPr/>
        </p:nvGrpSpPr>
        <p:grpSpPr>
          <a:xfrm>
            <a:off x="2644358" y="1856470"/>
            <a:ext cx="947914" cy="631942"/>
            <a:chOff x="1426763" y="2065474"/>
            <a:chExt cx="947914" cy="631942"/>
          </a:xfrm>
          <a:scene3d>
            <a:camera prst="orthographicFront"/>
            <a:lightRig rig="flat" dir="t"/>
          </a:scene3d>
        </p:grpSpPr>
        <p:sp>
          <p:nvSpPr>
            <p:cNvPr id="52" name="Rounded Rectangle 51"/>
            <p:cNvSpPr/>
            <p:nvPr/>
          </p:nvSpPr>
          <p:spPr>
            <a:xfrm>
              <a:off x="1426763" y="2065474"/>
              <a:ext cx="947914" cy="63194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ounded Rectangle 11"/>
            <p:cNvSpPr/>
            <p:nvPr/>
          </p:nvSpPr>
          <p:spPr>
            <a:xfrm>
              <a:off x="1445272" y="2083983"/>
              <a:ext cx="910896" cy="5949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b="1" kern="1200" cap="none" spc="0" dirty="0">
                  <a:ln w="12700" cmpd="sng">
                    <a:prstDash val="solid"/>
                  </a:ln>
                  <a:effectLst/>
                </a:rPr>
                <a:t>Customer Analysis</a:t>
              </a:r>
            </a:p>
          </p:txBody>
        </p:sp>
      </p:grpSp>
      <p:sp>
        <p:nvSpPr>
          <p:cNvPr id="8" name="Straight Connector 12"/>
          <p:cNvSpPr/>
          <p:nvPr/>
        </p:nvSpPr>
        <p:spPr>
          <a:xfrm>
            <a:off x="3072596" y="2488413"/>
            <a:ext cx="91440" cy="74525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72625"/>
                </a:lnTo>
                <a:lnTo>
                  <a:pt x="65755" y="372625"/>
                </a:lnTo>
                <a:lnTo>
                  <a:pt x="65755" y="745251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2527063" y="2876009"/>
            <a:ext cx="1211134" cy="3417851"/>
            <a:chOff x="1311524" y="3183322"/>
            <a:chExt cx="1147751" cy="2478379"/>
          </a:xfrm>
          <a:scene3d>
            <a:camera prst="orthographicFront"/>
            <a:lightRig rig="flat" dir="t"/>
          </a:scene3d>
        </p:grpSpPr>
        <p:sp>
          <p:nvSpPr>
            <p:cNvPr id="50" name="Rounded Rectangle 49"/>
            <p:cNvSpPr/>
            <p:nvPr/>
          </p:nvSpPr>
          <p:spPr>
            <a:xfrm>
              <a:off x="1311524" y="3183322"/>
              <a:ext cx="1144056" cy="2252541"/>
            </a:xfrm>
            <a:prstGeom prst="roundRect">
              <a:avLst>
                <a:gd name="adj" fmla="val 10000"/>
              </a:avLst>
            </a:prstGeom>
            <a:blipFill rotWithShape="0">
              <a:blip r:embed="rId2"/>
              <a:tile tx="0" ty="0" sx="100000" sy="100000" flip="none" algn="tl"/>
            </a:blip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1" name="Rounded Rectangle 14"/>
            <p:cNvSpPr/>
            <p:nvPr/>
          </p:nvSpPr>
          <p:spPr>
            <a:xfrm>
              <a:off x="1382235" y="3476176"/>
              <a:ext cx="1077040" cy="21855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 </a:t>
              </a:r>
              <a:r>
                <a:rPr lang="en-IN" sz="1200" b="1" kern="1200" cap="none" spc="0" dirty="0" smtClean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Analysing</a:t>
              </a:r>
              <a:endParaRPr lang="en-IN" sz="1200" b="1" kern="1200" cap="none" spc="0" dirty="0">
                <a:ln w="12700" cmpd="sng">
                  <a:prstDash val="solid"/>
                </a:ln>
                <a:effectLst/>
                <a:sym typeface="Wingdings" panose="05000000000000000000" pitchFamily="2" charset="2"/>
              </a:endParaRP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C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</a:rPr>
                <a:t>ustomer     behaviour based on products ordered.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Average purchase per customer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Location of customer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Number of orders per Sales person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Customer order frequency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000" b="0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900" b="0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900" b="0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900" b="0" kern="1200" cap="none" spc="0" dirty="0">
                  <a:ln w="12700" cmpd="sng">
                    <a:prstDash val="solid"/>
                  </a:ln>
                  <a:effectLst/>
                </a:rPr>
                <a:t> </a:t>
              </a:r>
            </a:p>
          </p:txBody>
        </p:sp>
      </p:grpSp>
      <p:sp>
        <p:nvSpPr>
          <p:cNvPr id="10" name="Straight Connector 15"/>
          <p:cNvSpPr/>
          <p:nvPr/>
        </p:nvSpPr>
        <p:spPr>
          <a:xfrm>
            <a:off x="4580914" y="941197"/>
            <a:ext cx="1758784" cy="9152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58784" y="0"/>
                </a:moveTo>
                <a:lnTo>
                  <a:pt x="1758784" y="457636"/>
                </a:lnTo>
                <a:lnTo>
                  <a:pt x="0" y="457636"/>
                </a:lnTo>
                <a:lnTo>
                  <a:pt x="0" y="915273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/>
          <p:cNvGrpSpPr/>
          <p:nvPr/>
        </p:nvGrpSpPr>
        <p:grpSpPr>
          <a:xfrm>
            <a:off x="4117597" y="1847216"/>
            <a:ext cx="947914" cy="631942"/>
            <a:chOff x="2900002" y="2056220"/>
            <a:chExt cx="947914" cy="631942"/>
          </a:xfrm>
          <a:scene3d>
            <a:camera prst="orthographicFront"/>
            <a:lightRig rig="flat" dir="t"/>
          </a:scene3d>
        </p:grpSpPr>
        <p:sp>
          <p:nvSpPr>
            <p:cNvPr id="48" name="Rounded Rectangle 47"/>
            <p:cNvSpPr/>
            <p:nvPr/>
          </p:nvSpPr>
          <p:spPr>
            <a:xfrm>
              <a:off x="2900002" y="2056220"/>
              <a:ext cx="947914" cy="63194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9" name="Rounded Rectangle 17"/>
            <p:cNvSpPr/>
            <p:nvPr/>
          </p:nvSpPr>
          <p:spPr>
            <a:xfrm>
              <a:off x="2907871" y="2083983"/>
              <a:ext cx="910896" cy="5949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b="1" kern="1200" cap="none" spc="0" dirty="0">
                  <a:ln w="12700" cmpd="sng">
                    <a:prstDash val="solid"/>
                  </a:ln>
                  <a:effectLst/>
                </a:rPr>
                <a:t>Order Analysis</a:t>
              </a:r>
            </a:p>
          </p:txBody>
        </p:sp>
      </p:grpSp>
      <p:sp>
        <p:nvSpPr>
          <p:cNvPr id="12" name="Straight Connector 18"/>
          <p:cNvSpPr/>
          <p:nvPr/>
        </p:nvSpPr>
        <p:spPr>
          <a:xfrm>
            <a:off x="4508042" y="2488413"/>
            <a:ext cx="91440" cy="66962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72872" y="0"/>
                </a:moveTo>
                <a:lnTo>
                  <a:pt x="72872" y="334810"/>
                </a:lnTo>
                <a:lnTo>
                  <a:pt x="45720" y="334810"/>
                </a:lnTo>
                <a:lnTo>
                  <a:pt x="45720" y="669620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3947879" y="2861037"/>
            <a:ext cx="1212391" cy="3120468"/>
            <a:chOff x="2730284" y="3113562"/>
            <a:chExt cx="1212391" cy="2663210"/>
          </a:xfrm>
          <a:scene3d>
            <a:camera prst="orthographicFront"/>
            <a:lightRig rig="flat" dir="t"/>
          </a:scene3d>
        </p:grpSpPr>
        <p:sp>
          <p:nvSpPr>
            <p:cNvPr id="46" name="Rounded Rectangle 45"/>
            <p:cNvSpPr/>
            <p:nvPr/>
          </p:nvSpPr>
          <p:spPr>
            <a:xfrm>
              <a:off x="2730284" y="3113562"/>
              <a:ext cx="1212391" cy="2445245"/>
            </a:xfrm>
            <a:prstGeom prst="roundRect">
              <a:avLst>
                <a:gd name="adj" fmla="val 10000"/>
              </a:avLst>
            </a:prstGeom>
            <a:blipFill rotWithShape="0">
              <a:blip r:embed="rId2"/>
              <a:tile tx="0" ty="0" sx="100000" sy="100000" flip="none" algn="tl"/>
            </a:blip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ounded Rectangle 20"/>
            <p:cNvSpPr/>
            <p:nvPr/>
          </p:nvSpPr>
          <p:spPr>
            <a:xfrm>
              <a:off x="2765481" y="3402547"/>
              <a:ext cx="1141371" cy="23742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900" b="1" kern="1200" cap="none" spc="0" dirty="0">
                <a:ln w="12700" cmpd="sng">
                  <a:prstDash val="solid"/>
                </a:ln>
                <a:effectLst/>
                <a:sym typeface="Wingdings" panose="05000000000000000000" pitchFamily="2" charset="2"/>
              </a:endParaRPr>
            </a:p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900" b="1" kern="1200" cap="none" spc="0" dirty="0">
                <a:ln w="12700" cmpd="sng">
                  <a:prstDash val="solid"/>
                </a:ln>
                <a:effectLst/>
                <a:sym typeface="Wingdings" panose="05000000000000000000" pitchFamily="2" charset="2"/>
              </a:endParaRPr>
            </a:p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Analysing </a:t>
              </a:r>
            </a:p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The average cost per order.</a:t>
              </a:r>
            </a:p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 Orders giving maximum Profitability.</a:t>
              </a:r>
            </a:p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Orders trend on timely basis (weekly, monthly)</a:t>
              </a:r>
            </a:p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Average time taken per order</a:t>
              </a:r>
              <a:r>
                <a:rPr lang="en-IN" sz="10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.</a:t>
              </a:r>
            </a:p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900" b="0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800" b="0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800" b="0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800" b="0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800" b="0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800" b="0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800" b="0" kern="1200" cap="none" spc="0" dirty="0">
                <a:ln w="12700" cmpd="sng">
                  <a:prstDash val="solid"/>
                </a:ln>
                <a:effectLst/>
              </a:endParaRPr>
            </a:p>
          </p:txBody>
        </p:sp>
      </p:grpSp>
      <p:sp>
        <p:nvSpPr>
          <p:cNvPr id="14" name="Straight Connector 21"/>
          <p:cNvSpPr/>
          <p:nvPr/>
        </p:nvSpPr>
        <p:spPr>
          <a:xfrm>
            <a:off x="5926415" y="941197"/>
            <a:ext cx="413283" cy="92479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13283" y="0"/>
                </a:moveTo>
                <a:lnTo>
                  <a:pt x="413283" y="462399"/>
                </a:lnTo>
                <a:lnTo>
                  <a:pt x="0" y="462399"/>
                </a:lnTo>
                <a:lnTo>
                  <a:pt x="0" y="92479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/>
          <p:cNvGrpSpPr/>
          <p:nvPr/>
        </p:nvGrpSpPr>
        <p:grpSpPr>
          <a:xfrm>
            <a:off x="5452458" y="1865995"/>
            <a:ext cx="947914" cy="631942"/>
            <a:chOff x="4234863" y="2074999"/>
            <a:chExt cx="947914" cy="631942"/>
          </a:xfrm>
          <a:scene3d>
            <a:camera prst="orthographicFront"/>
            <a:lightRig rig="flat" dir="t"/>
          </a:scene3d>
        </p:grpSpPr>
        <p:sp>
          <p:nvSpPr>
            <p:cNvPr id="44" name="Rounded Rectangle 43"/>
            <p:cNvSpPr/>
            <p:nvPr/>
          </p:nvSpPr>
          <p:spPr>
            <a:xfrm>
              <a:off x="4234863" y="2074999"/>
              <a:ext cx="947914" cy="63194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5" name="Rounded Rectangle 23"/>
            <p:cNvSpPr/>
            <p:nvPr/>
          </p:nvSpPr>
          <p:spPr>
            <a:xfrm>
              <a:off x="4253372" y="2093508"/>
              <a:ext cx="910896" cy="5949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b="1" kern="1200" cap="none" spc="0" dirty="0">
                  <a:ln w="12700" cmpd="sng">
                    <a:prstDash val="solid"/>
                  </a:ln>
                  <a:effectLst/>
                </a:rPr>
                <a:t>Employee Analysis</a:t>
              </a:r>
            </a:p>
          </p:txBody>
        </p:sp>
      </p:grpSp>
      <p:sp>
        <p:nvSpPr>
          <p:cNvPr id="16" name="Straight Connector 24"/>
          <p:cNvSpPr/>
          <p:nvPr/>
        </p:nvSpPr>
        <p:spPr>
          <a:xfrm>
            <a:off x="5876527" y="2497938"/>
            <a:ext cx="91440" cy="97873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9887" y="0"/>
                </a:moveTo>
                <a:lnTo>
                  <a:pt x="49887" y="489366"/>
                </a:lnTo>
                <a:lnTo>
                  <a:pt x="45720" y="489366"/>
                </a:lnTo>
                <a:lnTo>
                  <a:pt x="45720" y="978733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5370642" y="2819367"/>
            <a:ext cx="1176560" cy="2906750"/>
            <a:chOff x="4116371" y="3685675"/>
            <a:chExt cx="1176560" cy="2058142"/>
          </a:xfrm>
          <a:scene3d>
            <a:camera prst="orthographicFront"/>
            <a:lightRig rig="flat" dir="t"/>
          </a:scene3d>
        </p:grpSpPr>
        <p:sp>
          <p:nvSpPr>
            <p:cNvPr id="42" name="Rounded Rectangle 41"/>
            <p:cNvSpPr/>
            <p:nvPr/>
          </p:nvSpPr>
          <p:spPr>
            <a:xfrm>
              <a:off x="4116371" y="3685675"/>
              <a:ext cx="1176560" cy="2058142"/>
            </a:xfrm>
            <a:prstGeom prst="roundRect">
              <a:avLst>
                <a:gd name="adj" fmla="val 10000"/>
              </a:avLst>
            </a:prstGeom>
            <a:blipFill rotWithShape="0">
              <a:blip r:embed="rId2"/>
              <a:tile tx="0" ty="0" sx="100000" sy="100000" flip="none" algn="tl"/>
            </a:blip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3" name="Rounded Rectangle 26"/>
            <p:cNvSpPr/>
            <p:nvPr/>
          </p:nvSpPr>
          <p:spPr>
            <a:xfrm>
              <a:off x="4150831" y="3720135"/>
              <a:ext cx="1107640" cy="19892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Analysing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Employees having maximum sales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Performance of employees from sales.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Employee's diversity including Gender, Age, Region etc.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100" b="1" kern="1200" cap="none" spc="0" dirty="0">
                <a:ln w="12700" cmpd="sng">
                  <a:prstDash val="solid"/>
                </a:ln>
                <a:effectLst/>
              </a:endParaRPr>
            </a:p>
          </p:txBody>
        </p:sp>
      </p:grpSp>
      <p:sp>
        <p:nvSpPr>
          <p:cNvPr id="18" name="Straight Connector 27"/>
          <p:cNvSpPr/>
          <p:nvPr/>
        </p:nvSpPr>
        <p:spPr>
          <a:xfrm>
            <a:off x="6339699" y="941197"/>
            <a:ext cx="1016195" cy="96289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81449"/>
                </a:lnTo>
                <a:lnTo>
                  <a:pt x="1016195" y="481449"/>
                </a:lnTo>
                <a:lnTo>
                  <a:pt x="1016195" y="96289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6881937" y="1904095"/>
            <a:ext cx="947914" cy="631942"/>
            <a:chOff x="5664342" y="2113099"/>
            <a:chExt cx="947914" cy="631942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5664342" y="2113099"/>
              <a:ext cx="947914" cy="63194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29"/>
            <p:cNvSpPr/>
            <p:nvPr/>
          </p:nvSpPr>
          <p:spPr>
            <a:xfrm>
              <a:off x="5682851" y="2131608"/>
              <a:ext cx="910896" cy="5949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b="1" kern="1200" cap="none" spc="0" dirty="0">
                  <a:ln w="12700" cmpd="sng">
                    <a:prstDash val="solid"/>
                  </a:ln>
                  <a:effectLst/>
                </a:rPr>
                <a:t>Product Analysis</a:t>
              </a:r>
            </a:p>
          </p:txBody>
        </p:sp>
      </p:grpSp>
      <p:sp>
        <p:nvSpPr>
          <p:cNvPr id="20" name="Straight Connector 30"/>
          <p:cNvSpPr/>
          <p:nvPr/>
        </p:nvSpPr>
        <p:spPr>
          <a:xfrm>
            <a:off x="7355894" y="2536038"/>
            <a:ext cx="99537" cy="8472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23606"/>
                </a:lnTo>
                <a:lnTo>
                  <a:pt x="99537" y="423606"/>
                </a:lnTo>
                <a:lnTo>
                  <a:pt x="99537" y="847213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6815956" y="2292440"/>
            <a:ext cx="1304149" cy="3812146"/>
            <a:chOff x="5598361" y="2501444"/>
            <a:chExt cx="1304149" cy="3465258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5598361" y="3011592"/>
              <a:ext cx="1304149" cy="2412643"/>
            </a:xfrm>
            <a:prstGeom prst="roundRect">
              <a:avLst>
                <a:gd name="adj" fmla="val 10000"/>
              </a:avLst>
            </a:prstGeom>
            <a:blipFill rotWithShape="0">
              <a:blip r:embed="rId2"/>
              <a:tile tx="0" ty="0" sx="100000" sy="100000" flip="none" algn="tl"/>
            </a:blip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9" name="Rounded Rectangle 32"/>
            <p:cNvSpPr/>
            <p:nvPr/>
          </p:nvSpPr>
          <p:spPr>
            <a:xfrm>
              <a:off x="5623959" y="2501444"/>
              <a:ext cx="1227755" cy="346525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700" b="1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700" b="1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700" b="1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900" b="1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900" b="1" kern="1200" cap="none" spc="0" dirty="0">
                <a:ln w="12700" cmpd="sng">
                  <a:prstDash val="solid"/>
                </a:ln>
                <a:effectLst/>
                <a:sym typeface="Wingdings" panose="05000000000000000000" pitchFamily="2" charset="2"/>
              </a:endParaRP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900" b="1" kern="1200" cap="none" spc="0" dirty="0">
                <a:ln w="12700" cmpd="sng">
                  <a:prstDash val="solid"/>
                </a:ln>
                <a:effectLst/>
                <a:sym typeface="Wingdings" panose="05000000000000000000" pitchFamily="2" charset="2"/>
              </a:endParaRP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Analysing</a:t>
              </a: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Profitability of products.</a:t>
              </a: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Average cost per product</a:t>
              </a: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Sales trend of products</a:t>
              </a: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Customer's feedback on products</a:t>
              </a: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Best performing products.</a:t>
              </a: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900" b="0" kern="1200" cap="none" spc="0" dirty="0">
                <a:ln w="12700" cmpd="sng">
                  <a:prstDash val="solid"/>
                </a:ln>
                <a:effectLst/>
                <a:sym typeface="Wingdings" panose="05000000000000000000" pitchFamily="2" charset="2"/>
              </a:endParaRP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900" b="0" kern="1200" cap="none" spc="0" dirty="0">
                <a:ln w="12700" cmpd="sng">
                  <a:prstDash val="solid"/>
                </a:ln>
                <a:effectLst/>
                <a:sym typeface="Wingdings" panose="05000000000000000000" pitchFamily="2" charset="2"/>
              </a:endParaRPr>
            </a:p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900" b="0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700" b="1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700" b="1" kern="1200" cap="none" spc="0" dirty="0">
                <a:ln w="12700" cmpd="sng">
                  <a:prstDash val="solid"/>
                </a:ln>
                <a:effectLst/>
              </a:endParaRPr>
            </a:p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700" b="1" kern="1200" cap="none" spc="0" dirty="0">
                <a:ln w="12700" cmpd="sng">
                  <a:prstDash val="solid"/>
                </a:ln>
                <a:effectLst/>
              </a:endParaRPr>
            </a:p>
          </p:txBody>
        </p:sp>
      </p:grpSp>
      <p:sp>
        <p:nvSpPr>
          <p:cNvPr id="22" name="Straight Connector 33"/>
          <p:cNvSpPr/>
          <p:nvPr/>
        </p:nvSpPr>
        <p:spPr>
          <a:xfrm>
            <a:off x="6339699" y="941197"/>
            <a:ext cx="2489434" cy="9533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6686"/>
                </a:lnTo>
                <a:lnTo>
                  <a:pt x="2489434" y="476686"/>
                </a:lnTo>
                <a:lnTo>
                  <a:pt x="2489434" y="953372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8355176" y="1894570"/>
            <a:ext cx="947914" cy="631942"/>
            <a:chOff x="7137581" y="2103574"/>
            <a:chExt cx="947914" cy="631942"/>
          </a:xfrm>
          <a:scene3d>
            <a:camera prst="orthographicFront"/>
            <a:lightRig rig="fla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7137581" y="2103574"/>
              <a:ext cx="947914" cy="63194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7" name="Rounded Rectangle 35"/>
            <p:cNvSpPr/>
            <p:nvPr/>
          </p:nvSpPr>
          <p:spPr>
            <a:xfrm>
              <a:off x="7156090" y="2122083"/>
              <a:ext cx="910896" cy="5949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b="1" kern="1200" cap="none" spc="0" dirty="0">
                  <a:ln w="12700" cmpd="sng">
                    <a:prstDash val="solid"/>
                  </a:ln>
                  <a:effectLst/>
                </a:rPr>
                <a:t>Supplier Analysis</a:t>
              </a:r>
            </a:p>
          </p:txBody>
        </p:sp>
      </p:grpSp>
      <p:sp>
        <p:nvSpPr>
          <p:cNvPr id="24" name="Straight Connector 36"/>
          <p:cNvSpPr/>
          <p:nvPr/>
        </p:nvSpPr>
        <p:spPr>
          <a:xfrm>
            <a:off x="8783413" y="2526513"/>
            <a:ext cx="91440" cy="10313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15697"/>
                </a:lnTo>
                <a:lnTo>
                  <a:pt x="97018" y="515697"/>
                </a:lnTo>
                <a:lnTo>
                  <a:pt x="97018" y="1031395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/>
          <p:cNvGrpSpPr/>
          <p:nvPr/>
        </p:nvGrpSpPr>
        <p:grpSpPr>
          <a:xfrm>
            <a:off x="8331544" y="2469903"/>
            <a:ext cx="1073579" cy="3418951"/>
            <a:chOff x="7120468" y="3217765"/>
            <a:chExt cx="1073579" cy="2594517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7120468" y="3509619"/>
              <a:ext cx="1073579" cy="2062136"/>
            </a:xfrm>
            <a:prstGeom prst="roundRect">
              <a:avLst>
                <a:gd name="adj" fmla="val 10000"/>
              </a:avLst>
            </a:prstGeom>
            <a:blipFill rotWithShape="0">
              <a:blip r:embed="rId2"/>
              <a:tile tx="0" ty="0" sx="100000" sy="100000" flip="none" algn="tl"/>
            </a:blip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38"/>
            <p:cNvSpPr/>
            <p:nvPr/>
          </p:nvSpPr>
          <p:spPr>
            <a:xfrm>
              <a:off x="7157491" y="3217765"/>
              <a:ext cx="1010691" cy="259451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Analysing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 Top suppliers by orders.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Average and maximum orders per supplier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Suppliers having maximum potential growth</a:t>
              </a:r>
              <a:endParaRPr lang="en-IN" sz="1200" b="1" kern="1200" cap="none" spc="0" dirty="0">
                <a:ln w="12700" cmpd="sng">
                  <a:prstDash val="solid"/>
                </a:ln>
                <a:effectLst/>
              </a:endParaRPr>
            </a:p>
          </p:txBody>
        </p:sp>
      </p:grpSp>
      <p:sp>
        <p:nvSpPr>
          <p:cNvPr id="26" name="Straight Connector 39"/>
          <p:cNvSpPr/>
          <p:nvPr/>
        </p:nvSpPr>
        <p:spPr>
          <a:xfrm>
            <a:off x="6339699" y="941197"/>
            <a:ext cx="3837119" cy="9262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63130"/>
                </a:lnTo>
                <a:lnTo>
                  <a:pt x="3837119" y="463130"/>
                </a:lnTo>
                <a:lnTo>
                  <a:pt x="3837119" y="926260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/>
          <p:cNvGrpSpPr/>
          <p:nvPr/>
        </p:nvGrpSpPr>
        <p:grpSpPr>
          <a:xfrm>
            <a:off x="9702861" y="1867458"/>
            <a:ext cx="947914" cy="631942"/>
            <a:chOff x="8485266" y="2076462"/>
            <a:chExt cx="947914" cy="631942"/>
          </a:xfrm>
          <a:scene3d>
            <a:camera prst="orthographicFront"/>
            <a:lightRig rig="flat" dir="t"/>
          </a:scene3d>
        </p:grpSpPr>
        <p:sp>
          <p:nvSpPr>
            <p:cNvPr id="32" name="Rounded Rectangle 31"/>
            <p:cNvSpPr/>
            <p:nvPr/>
          </p:nvSpPr>
          <p:spPr>
            <a:xfrm>
              <a:off x="8485266" y="2076462"/>
              <a:ext cx="947914" cy="63194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3" name="Rounded Rectangle 41"/>
            <p:cNvSpPr/>
            <p:nvPr/>
          </p:nvSpPr>
          <p:spPr>
            <a:xfrm>
              <a:off x="8503775" y="2094971"/>
              <a:ext cx="910896" cy="5949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400" b="1" kern="1200" cap="none" spc="0" dirty="0">
                  <a:ln w="12700" cmpd="sng">
                    <a:prstDash val="solid"/>
                  </a:ln>
                  <a:effectLst/>
                </a:rPr>
                <a:t>Shipper Analysis</a:t>
              </a:r>
            </a:p>
          </p:txBody>
        </p:sp>
      </p:grpSp>
      <p:sp>
        <p:nvSpPr>
          <p:cNvPr id="28" name="Straight Connector 42"/>
          <p:cNvSpPr/>
          <p:nvPr/>
        </p:nvSpPr>
        <p:spPr>
          <a:xfrm>
            <a:off x="10131098" y="2499401"/>
            <a:ext cx="91440" cy="75321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76607"/>
                </a:lnTo>
                <a:lnTo>
                  <a:pt x="88351" y="376607"/>
                </a:lnTo>
                <a:lnTo>
                  <a:pt x="88351" y="753215"/>
                </a:lnTo>
              </a:path>
            </a:pathLst>
          </a:custGeom>
          <a:noFill/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28"/>
          <p:cNvGrpSpPr/>
          <p:nvPr/>
        </p:nvGrpSpPr>
        <p:grpSpPr>
          <a:xfrm>
            <a:off x="9662394" y="2536037"/>
            <a:ext cx="1091144" cy="2985334"/>
            <a:chOff x="8444799" y="2745041"/>
            <a:chExt cx="1091144" cy="2985334"/>
          </a:xfrm>
          <a:scene3d>
            <a:camera prst="orthographicFront"/>
            <a:lightRig rig="fla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8444799" y="3070041"/>
              <a:ext cx="1091144" cy="2496574"/>
            </a:xfrm>
            <a:prstGeom prst="roundRect">
              <a:avLst>
                <a:gd name="adj" fmla="val 10000"/>
              </a:avLst>
            </a:prstGeom>
            <a:blipFill rotWithShape="0">
              <a:blip r:embed="rId2"/>
              <a:tile tx="0" ty="0" sx="100000" sy="100000" flip="none" algn="tl"/>
            </a:blip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Rounded Rectangle 44"/>
            <p:cNvSpPr/>
            <p:nvPr/>
          </p:nvSpPr>
          <p:spPr>
            <a:xfrm>
              <a:off x="8488242" y="2745041"/>
              <a:ext cx="1027226" cy="298533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Analysing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 Average shipping time from shipping date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Shipping efficiency</a:t>
              </a:r>
            </a:p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00" b="1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 </a:t>
              </a:r>
              <a:r>
                <a:rPr lang="en-IN" sz="1200" b="0" kern="1200" cap="none" spc="0" dirty="0">
                  <a:ln w="12700" cmpd="sng">
                    <a:prstDash val="solid"/>
                  </a:ln>
                  <a:effectLst/>
                  <a:sym typeface="Wingdings" panose="05000000000000000000" pitchFamily="2" charset="2"/>
                </a:rPr>
                <a:t>Average shipping cost per order</a:t>
              </a:r>
              <a:endParaRPr lang="en-IN" sz="1200" b="1" kern="1200" cap="none" spc="0" dirty="0">
                <a:ln w="12700" cmpd="sng">
                  <a:prstDash val="solid"/>
                </a:ln>
                <a:effectLst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5470967" y="170778"/>
            <a:ext cx="1884927" cy="76089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NORTHWIND TRADERS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SALES ANALYSIS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7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198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2023-09-18T17:57:53Z</dcterms:created>
  <dcterms:modified xsi:type="dcterms:W3CDTF">2023-09-18T18:03:54Z</dcterms:modified>
</cp:coreProperties>
</file>