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64221"/>
            <a:ext cx="12192000" cy="399415"/>
          </a:xfrm>
          <a:custGeom>
            <a:avLst/>
            <a:gdLst/>
            <a:ahLst/>
            <a:cxnLst/>
            <a:rect l="l" t="t" r="r" b="b"/>
            <a:pathLst>
              <a:path w="12192000" h="399415">
                <a:moveTo>
                  <a:pt x="12192000" y="0"/>
                </a:moveTo>
                <a:lnTo>
                  <a:pt x="0" y="0"/>
                </a:lnTo>
                <a:lnTo>
                  <a:pt x="0" y="399288"/>
                </a:lnTo>
                <a:lnTo>
                  <a:pt x="12192000" y="3992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2476" y="18313"/>
            <a:ext cx="1219822" cy="83944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505711" y="0"/>
            <a:ext cx="10686415" cy="1051560"/>
          </a:xfrm>
          <a:custGeom>
            <a:avLst/>
            <a:gdLst/>
            <a:ahLst/>
            <a:cxnLst/>
            <a:rect l="l" t="t" r="r" b="b"/>
            <a:pathLst>
              <a:path w="10686415" h="1051560">
                <a:moveTo>
                  <a:pt x="10686288" y="0"/>
                </a:moveTo>
                <a:lnTo>
                  <a:pt x="0" y="0"/>
                </a:lnTo>
                <a:lnTo>
                  <a:pt x="0" y="1051560"/>
                </a:lnTo>
                <a:lnTo>
                  <a:pt x="10686288" y="1051560"/>
                </a:lnTo>
                <a:lnTo>
                  <a:pt x="1068628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04036" y="-19989"/>
            <a:ext cx="9896474" cy="8142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0825" y="1457325"/>
            <a:ext cx="10454640" cy="432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image" Target="../media/image7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8.png"/><Relationship Id="rId4" Type="http://schemas.openxmlformats.org/officeDocument/2006/relationships/image" Target="../media/image9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70305" y="3042626"/>
            <a:ext cx="1835150" cy="2058035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100"/>
              </a:spcBef>
            </a:pPr>
            <a:r>
              <a:rPr dirty="0" sz="2000" b="1">
                <a:latin typeface="Calibri"/>
                <a:cs typeface="Calibri"/>
              </a:rPr>
              <a:t>DIVESH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PANDEY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94"/>
              </a:spcBef>
            </a:pPr>
            <a:r>
              <a:rPr dirty="0" sz="2000" spc="-10">
                <a:latin typeface="Calibri"/>
                <a:cs typeface="Calibri"/>
              </a:rPr>
              <a:t>(23SCSE1180268)</a:t>
            </a:r>
            <a:endParaRPr sz="2000">
              <a:latin typeface="Calibri"/>
              <a:cs typeface="Calibri"/>
            </a:endParaRPr>
          </a:p>
          <a:p>
            <a:pPr algn="ctr" marL="375285" marR="367030">
              <a:lnSpc>
                <a:spcPct val="100000"/>
              </a:lnSpc>
              <a:spcBef>
                <a:spcPts val="1010"/>
              </a:spcBef>
            </a:pPr>
            <a:r>
              <a:rPr dirty="0" sz="2000" b="1">
                <a:latin typeface="Calibri"/>
                <a:cs typeface="Calibri"/>
              </a:rPr>
              <a:t>Md.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 spc="-35" b="1">
                <a:latin typeface="Calibri"/>
                <a:cs typeface="Calibri"/>
              </a:rPr>
              <a:t>AATIF </a:t>
            </a:r>
            <a:r>
              <a:rPr dirty="0" sz="2000" spc="-10" b="1">
                <a:latin typeface="Calibri"/>
                <a:cs typeface="Calibri"/>
              </a:rPr>
              <a:t>HASSAN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94"/>
              </a:spcBef>
            </a:pPr>
            <a:r>
              <a:rPr dirty="0" sz="2000" spc="-10">
                <a:latin typeface="Calibri"/>
                <a:cs typeface="Calibri"/>
              </a:rPr>
              <a:t>(23SCSE1180120)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828280" y="2930099"/>
            <a:ext cx="2935605" cy="1479550"/>
          </a:xfrm>
          <a:prstGeom prst="rect">
            <a:avLst/>
          </a:prstGeom>
        </p:spPr>
        <p:txBody>
          <a:bodyPr wrap="square" lIns="0" tIns="255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10"/>
              </a:spcBef>
            </a:pPr>
            <a:r>
              <a:rPr dirty="0" u="sng" sz="2800" spc="9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Project</a:t>
            </a:r>
            <a:r>
              <a:rPr dirty="0" sz="2800" spc="-60">
                <a:latin typeface="Tahoma"/>
                <a:cs typeface="Tahoma"/>
              </a:rPr>
              <a:t> 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Incharge</a:t>
            </a:r>
            <a:r>
              <a:rPr dirty="0" u="sng" sz="2800" spc="-1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2800" spc="1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:</a:t>
            </a:r>
            <a:endParaRPr sz="2800">
              <a:latin typeface="Tahoma"/>
              <a:cs typeface="Tahoma"/>
            </a:endParaRPr>
          </a:p>
          <a:p>
            <a:pPr marL="263525" marR="958850">
              <a:lnSpc>
                <a:spcPct val="100000"/>
              </a:lnSpc>
              <a:spcBef>
                <a:spcPts val="1375"/>
              </a:spcBef>
            </a:pPr>
            <a:r>
              <a:rPr dirty="0" u="sng" sz="200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MISS</a:t>
            </a:r>
            <a:r>
              <a:rPr dirty="0" u="sng" sz="2000" spc="-35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sng" sz="2000" spc="-1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RUCHI</a:t>
            </a:r>
            <a:r>
              <a:rPr dirty="0" sz="2000" spc="-10">
                <a:latin typeface="Arial Black"/>
                <a:cs typeface="Arial Black"/>
              </a:rPr>
              <a:t> </a:t>
            </a:r>
            <a:r>
              <a:rPr dirty="0" u="sng" sz="2000" spc="-1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SHARMA</a:t>
            </a:r>
            <a:endParaRPr sz="2000">
              <a:latin typeface="Arial Black"/>
              <a:cs typeface="Arial Black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29222" y="0"/>
            <a:ext cx="11933555" cy="948055"/>
            <a:chOff x="129222" y="0"/>
            <a:chExt cx="11933555" cy="94805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222" y="24472"/>
              <a:ext cx="1024610" cy="839762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376298" y="0"/>
              <a:ext cx="10686415" cy="948055"/>
            </a:xfrm>
            <a:custGeom>
              <a:avLst/>
              <a:gdLst/>
              <a:ahLst/>
              <a:cxnLst/>
              <a:rect l="l" t="t" r="r" b="b"/>
              <a:pathLst>
                <a:path w="10686415" h="948055">
                  <a:moveTo>
                    <a:pt x="10686288" y="0"/>
                  </a:moveTo>
                  <a:lnTo>
                    <a:pt x="0" y="0"/>
                  </a:lnTo>
                  <a:lnTo>
                    <a:pt x="0" y="948054"/>
                  </a:lnTo>
                  <a:lnTo>
                    <a:pt x="10686288" y="948054"/>
                  </a:lnTo>
                  <a:lnTo>
                    <a:pt x="1068628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553714" y="20348"/>
            <a:ext cx="6511925" cy="386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00"/>
              </a:lnSpc>
            </a:pPr>
            <a:r>
              <a:rPr dirty="0" sz="2750" b="1">
                <a:solidFill>
                  <a:srgbClr val="FFFFFF"/>
                </a:solidFill>
                <a:latin typeface="Times New Roman"/>
                <a:cs typeface="Times New Roman"/>
              </a:rPr>
              <a:t>School</a:t>
            </a:r>
            <a:r>
              <a:rPr dirty="0" sz="2750" spc="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50" b="1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2750" spc="-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50" b="1">
                <a:solidFill>
                  <a:srgbClr val="FFFFFF"/>
                </a:solidFill>
                <a:latin typeface="Times New Roman"/>
                <a:cs typeface="Times New Roman"/>
              </a:rPr>
              <a:t>computer</a:t>
            </a:r>
            <a:r>
              <a:rPr dirty="0" sz="2750" spc="10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50" b="1">
                <a:solidFill>
                  <a:srgbClr val="FFFFFF"/>
                </a:solidFill>
                <a:latin typeface="Times New Roman"/>
                <a:cs typeface="Times New Roman"/>
              </a:rPr>
              <a:t>science</a:t>
            </a:r>
            <a:r>
              <a:rPr dirty="0" sz="2750" spc="4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50" b="1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2750" spc="-10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50" spc="-10" b="1">
                <a:solidFill>
                  <a:srgbClr val="FFFFFF"/>
                </a:solidFill>
                <a:latin typeface="Times New Roman"/>
                <a:cs typeface="Times New Roman"/>
              </a:rPr>
              <a:t>engineering</a:t>
            </a:r>
            <a:endParaRPr sz="2750">
              <a:latin typeface="Times New Roman"/>
              <a:cs typeface="Times New Roman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0" y="0"/>
            <a:ext cx="12192000" cy="1049020"/>
            <a:chOff x="0" y="0"/>
            <a:chExt cx="12192000" cy="1049020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288"/>
              <a:ext cx="1505711" cy="1030223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505711" y="0"/>
              <a:ext cx="10686415" cy="942340"/>
            </a:xfrm>
            <a:custGeom>
              <a:avLst/>
              <a:gdLst/>
              <a:ahLst/>
              <a:cxnLst/>
              <a:rect l="l" t="t" r="r" b="b"/>
              <a:pathLst>
                <a:path w="10686415" h="942340">
                  <a:moveTo>
                    <a:pt x="10686288" y="0"/>
                  </a:moveTo>
                  <a:lnTo>
                    <a:pt x="0" y="0"/>
                  </a:lnTo>
                  <a:lnTo>
                    <a:pt x="0" y="941832"/>
                  </a:lnTo>
                  <a:lnTo>
                    <a:pt x="10686288" y="941832"/>
                  </a:lnTo>
                  <a:lnTo>
                    <a:pt x="1068628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0" y="6364220"/>
            <a:ext cx="12192000" cy="466725"/>
          </a:xfrm>
          <a:custGeom>
            <a:avLst/>
            <a:gdLst/>
            <a:ahLst/>
            <a:cxnLst/>
            <a:rect l="l" t="t" r="r" b="b"/>
            <a:pathLst>
              <a:path w="12192000" h="466725">
                <a:moveTo>
                  <a:pt x="12192000" y="0"/>
                </a:moveTo>
                <a:lnTo>
                  <a:pt x="0" y="0"/>
                </a:lnTo>
                <a:lnTo>
                  <a:pt x="0" y="466343"/>
                </a:lnTo>
                <a:lnTo>
                  <a:pt x="12192000" y="466343"/>
                </a:lnTo>
                <a:lnTo>
                  <a:pt x="1219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180714" y="63246"/>
            <a:ext cx="63976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600" spc="-31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Online</a:t>
            </a:r>
            <a:r>
              <a:rPr dirty="0" u="heavy" sz="3600" spc="-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dirty="0" u="heavy" sz="3600" spc="-3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Banking</a:t>
            </a:r>
            <a:r>
              <a:rPr dirty="0" u="heavy" sz="3600" spc="-8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dirty="0" u="heavy" sz="3600" spc="-42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M</a:t>
            </a:r>
            <a:r>
              <a:rPr dirty="0" u="heavy" sz="3600" spc="-409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a</a:t>
            </a:r>
            <a:r>
              <a:rPr dirty="0" u="heavy" sz="3600" spc="-42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n</a:t>
            </a:r>
            <a:r>
              <a:rPr dirty="0" u="heavy" sz="3600" spc="-41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a</a:t>
            </a:r>
            <a:r>
              <a:rPr dirty="0" u="heavy" sz="3600" spc="-37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g</a:t>
            </a:r>
            <a:r>
              <a:rPr dirty="0" u="heavy" sz="3600" spc="-36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e</a:t>
            </a:r>
            <a:r>
              <a:rPr dirty="0" u="heavy" sz="3600" spc="-58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m</a:t>
            </a:r>
            <a:r>
              <a:rPr dirty="0" u="heavy" sz="3600" spc="-35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e</a:t>
            </a:r>
            <a:r>
              <a:rPr dirty="0" u="heavy" sz="3600" spc="-4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n</a:t>
            </a:r>
            <a:r>
              <a:rPr dirty="0" u="heavy" sz="3600" spc="-2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t</a:t>
            </a:r>
            <a:r>
              <a:rPr dirty="0" u="heavy" sz="3600" spc="-28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dirty="0" u="heavy" sz="3600" spc="-45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System</a:t>
            </a:r>
            <a:endParaRPr sz="3600">
              <a:latin typeface="Cambria"/>
              <a:cs typeface="Cambria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0" y="0"/>
            <a:ext cx="1506220" cy="1009015"/>
            <a:chOff x="0" y="0"/>
            <a:chExt cx="1506220" cy="1009015"/>
          </a:xfrm>
        </p:grpSpPr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505711" cy="1008888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505711" cy="941832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3188335" y="3902430"/>
            <a:ext cx="1834514" cy="175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41700"/>
              </a:lnSpc>
              <a:spcBef>
                <a:spcPts val="95"/>
              </a:spcBef>
            </a:pPr>
            <a:r>
              <a:rPr dirty="0" sz="2000" spc="-10" b="1">
                <a:latin typeface="Calibri"/>
                <a:cs typeface="Calibri"/>
              </a:rPr>
              <a:t>SHIVAM</a:t>
            </a:r>
            <a:r>
              <a:rPr dirty="0" sz="2000" spc="-100" b="1">
                <a:latin typeface="Calibri"/>
                <a:cs typeface="Calibri"/>
              </a:rPr>
              <a:t> </a:t>
            </a:r>
            <a:r>
              <a:rPr dirty="0" sz="2000" spc="-25" b="1">
                <a:latin typeface="Calibri"/>
                <a:cs typeface="Calibri"/>
              </a:rPr>
              <a:t>JHA </a:t>
            </a:r>
            <a:r>
              <a:rPr dirty="0" sz="2000" spc="-10">
                <a:latin typeface="Calibri"/>
                <a:cs typeface="Calibri"/>
              </a:rPr>
              <a:t>(23SCSE1180272) </a:t>
            </a:r>
            <a:r>
              <a:rPr dirty="0" sz="2000" spc="-10" b="1">
                <a:latin typeface="Calibri"/>
                <a:cs typeface="Calibri"/>
              </a:rPr>
              <a:t>KESHAV</a:t>
            </a:r>
            <a:r>
              <a:rPr dirty="0" sz="2000" spc="-90" b="1">
                <a:latin typeface="Calibri"/>
                <a:cs typeface="Calibri"/>
              </a:rPr>
              <a:t> </a:t>
            </a:r>
            <a:r>
              <a:rPr dirty="0" sz="2000" spc="-25" b="1">
                <a:latin typeface="Calibri"/>
                <a:cs typeface="Calibri"/>
              </a:rPr>
              <a:t>JHA </a:t>
            </a:r>
            <a:r>
              <a:rPr dirty="0" sz="2000" spc="-10">
                <a:latin typeface="Calibri"/>
                <a:cs typeface="Calibri"/>
              </a:rPr>
              <a:t>(23SCSE11550)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995297" y="1644218"/>
            <a:ext cx="8123555" cy="9074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3470"/>
              </a:lnSpc>
              <a:spcBef>
                <a:spcPts val="105"/>
              </a:spcBef>
            </a:pPr>
            <a:r>
              <a:rPr dirty="0" sz="2950">
                <a:latin typeface="Arial Black"/>
                <a:cs typeface="Arial Black"/>
              </a:rPr>
              <a:t>“</a:t>
            </a:r>
            <a:r>
              <a:rPr dirty="0" sz="2950" spc="-114">
                <a:latin typeface="Arial Black"/>
                <a:cs typeface="Arial Black"/>
              </a:rPr>
              <a:t> </a:t>
            </a:r>
            <a:r>
              <a:rPr dirty="0" sz="2950" spc="-110">
                <a:latin typeface="Arial Black"/>
                <a:cs typeface="Arial Black"/>
              </a:rPr>
              <a:t>Developing</a:t>
            </a:r>
            <a:r>
              <a:rPr dirty="0" sz="2950" spc="-155">
                <a:latin typeface="Arial Black"/>
                <a:cs typeface="Arial Black"/>
              </a:rPr>
              <a:t> </a:t>
            </a:r>
            <a:r>
              <a:rPr dirty="0" sz="2950" spc="-85">
                <a:latin typeface="Arial Black"/>
                <a:cs typeface="Arial Black"/>
              </a:rPr>
              <a:t>secure</a:t>
            </a:r>
            <a:r>
              <a:rPr dirty="0" sz="2950" spc="-150">
                <a:latin typeface="Arial Black"/>
                <a:cs typeface="Arial Black"/>
              </a:rPr>
              <a:t> </a:t>
            </a:r>
            <a:r>
              <a:rPr dirty="0" sz="2950" spc="-80">
                <a:latin typeface="Arial Black"/>
                <a:cs typeface="Arial Black"/>
              </a:rPr>
              <a:t>and</a:t>
            </a:r>
            <a:r>
              <a:rPr dirty="0" sz="2950" spc="-165">
                <a:latin typeface="Arial Black"/>
                <a:cs typeface="Arial Black"/>
              </a:rPr>
              <a:t> </a:t>
            </a:r>
            <a:r>
              <a:rPr dirty="0" sz="2950" spc="-80">
                <a:latin typeface="Arial Black"/>
                <a:cs typeface="Arial Black"/>
              </a:rPr>
              <a:t>efficient</a:t>
            </a:r>
            <a:r>
              <a:rPr dirty="0" sz="2950" spc="-130">
                <a:latin typeface="Arial Black"/>
                <a:cs typeface="Arial Black"/>
              </a:rPr>
              <a:t> </a:t>
            </a:r>
            <a:r>
              <a:rPr dirty="0" sz="2950" spc="-25">
                <a:latin typeface="Arial Black"/>
                <a:cs typeface="Arial Black"/>
              </a:rPr>
              <a:t>banking</a:t>
            </a:r>
            <a:endParaRPr sz="2950">
              <a:latin typeface="Arial Black"/>
              <a:cs typeface="Arial Black"/>
            </a:endParaRPr>
          </a:p>
          <a:p>
            <a:pPr algn="ctr" marL="13970">
              <a:lnSpc>
                <a:spcPts val="3470"/>
              </a:lnSpc>
            </a:pPr>
            <a:r>
              <a:rPr dirty="0" sz="2950" spc="-10">
                <a:latin typeface="Arial Black"/>
                <a:cs typeface="Arial Black"/>
              </a:rPr>
              <a:t>solutions”</a:t>
            </a:r>
            <a:endParaRPr sz="29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6364221"/>
            <a:ext cx="12192000" cy="399415"/>
          </a:xfrm>
          <a:custGeom>
            <a:avLst/>
            <a:gdLst/>
            <a:ahLst/>
            <a:cxnLst/>
            <a:rect l="l" t="t" r="r" b="b"/>
            <a:pathLst>
              <a:path w="12192000" h="399415">
                <a:moveTo>
                  <a:pt x="12192000" y="0"/>
                </a:moveTo>
                <a:lnTo>
                  <a:pt x="0" y="0"/>
                </a:lnTo>
                <a:lnTo>
                  <a:pt x="0" y="399288"/>
                </a:lnTo>
                <a:lnTo>
                  <a:pt x="12192000" y="3992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72185" y="0"/>
            <a:ext cx="10686415" cy="914400"/>
          </a:xfrm>
          <a:custGeom>
            <a:avLst/>
            <a:gdLst/>
            <a:ahLst/>
            <a:cxnLst/>
            <a:rect l="l" t="t" r="r" b="b"/>
            <a:pathLst>
              <a:path w="10686415" h="914400">
                <a:moveTo>
                  <a:pt x="10686288" y="0"/>
                </a:moveTo>
                <a:lnTo>
                  <a:pt x="0" y="0"/>
                </a:lnTo>
                <a:lnTo>
                  <a:pt x="0" y="914400"/>
                </a:lnTo>
                <a:lnTo>
                  <a:pt x="10686288" y="914400"/>
                </a:lnTo>
                <a:lnTo>
                  <a:pt x="1068628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593465">
              <a:lnSpc>
                <a:spcPct val="100000"/>
              </a:lnSpc>
              <a:spcBef>
                <a:spcPts val="95"/>
              </a:spcBef>
            </a:pPr>
            <a:r>
              <a:rPr dirty="0" spc="-360"/>
              <a:t>OUTPUT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228714" y="12"/>
            <a:ext cx="6478905" cy="768985"/>
            <a:chOff x="228714" y="12"/>
            <a:chExt cx="6478905" cy="768985"/>
          </a:xfrm>
        </p:grpSpPr>
        <p:sp>
          <p:nvSpPr>
            <p:cNvPr id="6" name="object 6" descr=""/>
            <p:cNvSpPr/>
            <p:nvPr/>
          </p:nvSpPr>
          <p:spPr>
            <a:xfrm>
              <a:off x="4896739" y="508889"/>
              <a:ext cx="1811020" cy="73660"/>
            </a:xfrm>
            <a:custGeom>
              <a:avLst/>
              <a:gdLst/>
              <a:ahLst/>
              <a:cxnLst/>
              <a:rect l="l" t="t" r="r" b="b"/>
              <a:pathLst>
                <a:path w="1811020" h="73659">
                  <a:moveTo>
                    <a:pt x="1810512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1810512" y="73151"/>
                  </a:lnTo>
                  <a:lnTo>
                    <a:pt x="18105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714" y="12"/>
              <a:ext cx="1086396" cy="768845"/>
            </a:xfrm>
            <a:prstGeom prst="rect">
              <a:avLst/>
            </a:prstGeom>
          </p:spPr>
        </p:pic>
      </p:grp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5692" y="1280528"/>
            <a:ext cx="104394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77594" y="0"/>
            <a:ext cx="10686415" cy="842010"/>
            <a:chOff x="1077594" y="0"/>
            <a:chExt cx="10686415" cy="842010"/>
          </a:xfrm>
        </p:grpSpPr>
        <p:sp>
          <p:nvSpPr>
            <p:cNvPr id="3" name="object 3" descr=""/>
            <p:cNvSpPr/>
            <p:nvPr/>
          </p:nvSpPr>
          <p:spPr>
            <a:xfrm>
              <a:off x="1077594" y="0"/>
              <a:ext cx="10686415" cy="842010"/>
            </a:xfrm>
            <a:custGeom>
              <a:avLst/>
              <a:gdLst/>
              <a:ahLst/>
              <a:cxnLst/>
              <a:rect l="l" t="t" r="r" b="b"/>
              <a:pathLst>
                <a:path w="10686415" h="842010">
                  <a:moveTo>
                    <a:pt x="10686288" y="0"/>
                  </a:moveTo>
                  <a:lnTo>
                    <a:pt x="0" y="0"/>
                  </a:lnTo>
                  <a:lnTo>
                    <a:pt x="0" y="841628"/>
                  </a:lnTo>
                  <a:lnTo>
                    <a:pt x="10686288" y="841628"/>
                  </a:lnTo>
                  <a:lnTo>
                    <a:pt x="1068628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3601338" y="560197"/>
              <a:ext cx="4813300" cy="73660"/>
            </a:xfrm>
            <a:custGeom>
              <a:avLst/>
              <a:gdLst/>
              <a:ahLst/>
              <a:cxnLst/>
              <a:rect l="l" t="t" r="r" b="b"/>
              <a:pathLst>
                <a:path w="4813300" h="73659">
                  <a:moveTo>
                    <a:pt x="4812792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4812792" y="73151"/>
                  </a:lnTo>
                  <a:lnTo>
                    <a:pt x="48127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89146" y="33604"/>
            <a:ext cx="486918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90"/>
              <a:t>TE</a:t>
            </a:r>
            <a:r>
              <a:rPr dirty="0" spc="-495"/>
              <a:t>CH</a:t>
            </a:r>
            <a:r>
              <a:rPr dirty="0" spc="-484"/>
              <a:t>N</a:t>
            </a:r>
            <a:r>
              <a:rPr dirty="0" spc="-560"/>
              <a:t>O</a:t>
            </a:r>
            <a:r>
              <a:rPr dirty="0" spc="-509"/>
              <a:t>LO</a:t>
            </a:r>
            <a:r>
              <a:rPr dirty="0" spc="-580"/>
              <a:t>G</a:t>
            </a:r>
            <a:r>
              <a:rPr dirty="0" spc="-15"/>
              <a:t>Y</a:t>
            </a:r>
            <a:r>
              <a:rPr dirty="0" spc="-245"/>
              <a:t> </a:t>
            </a:r>
            <a:r>
              <a:rPr dirty="0" spc="-170"/>
              <a:t>STACK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714" y="12"/>
            <a:ext cx="1086396" cy="768845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Frontend:</a:t>
            </a:r>
          </a:p>
          <a:p>
            <a:pPr marL="850900">
              <a:lnSpc>
                <a:spcPct val="100000"/>
              </a:lnSpc>
            </a:pPr>
            <a:r>
              <a:rPr dirty="0" u="none" b="0">
                <a:latin typeface="Arial MT"/>
                <a:cs typeface="Arial MT"/>
              </a:rPr>
              <a:t>JavaFX</a:t>
            </a:r>
            <a:r>
              <a:rPr dirty="0" u="none" spc="-65" b="0">
                <a:latin typeface="Arial MT"/>
                <a:cs typeface="Arial MT"/>
              </a:rPr>
              <a:t> </a:t>
            </a:r>
            <a:r>
              <a:rPr dirty="0" u="none" b="0">
                <a:latin typeface="Arial MT"/>
                <a:cs typeface="Arial MT"/>
              </a:rPr>
              <a:t>or</a:t>
            </a:r>
            <a:r>
              <a:rPr dirty="0" u="none" spc="-40" b="0">
                <a:latin typeface="Arial MT"/>
                <a:cs typeface="Arial MT"/>
              </a:rPr>
              <a:t> </a:t>
            </a:r>
            <a:r>
              <a:rPr dirty="0" u="none" b="0">
                <a:latin typeface="Arial MT"/>
                <a:cs typeface="Arial MT"/>
              </a:rPr>
              <a:t>Java</a:t>
            </a:r>
            <a:r>
              <a:rPr dirty="0" u="none" spc="-55" b="0">
                <a:latin typeface="Arial MT"/>
                <a:cs typeface="Arial MT"/>
              </a:rPr>
              <a:t> </a:t>
            </a:r>
            <a:r>
              <a:rPr dirty="0" u="none" b="0">
                <a:latin typeface="Arial MT"/>
                <a:cs typeface="Arial MT"/>
              </a:rPr>
              <a:t>Swing</a:t>
            </a:r>
            <a:r>
              <a:rPr dirty="0" u="none" spc="-20" b="0">
                <a:latin typeface="Arial MT"/>
                <a:cs typeface="Arial MT"/>
              </a:rPr>
              <a:t> </a:t>
            </a:r>
            <a:r>
              <a:rPr dirty="0" u="none" b="0">
                <a:latin typeface="Arial MT"/>
                <a:cs typeface="Arial MT"/>
              </a:rPr>
              <a:t>for</a:t>
            </a:r>
            <a:r>
              <a:rPr dirty="0" u="none" spc="-65" b="0">
                <a:latin typeface="Arial MT"/>
                <a:cs typeface="Arial MT"/>
              </a:rPr>
              <a:t> </a:t>
            </a:r>
            <a:r>
              <a:rPr dirty="0" u="none" b="0">
                <a:latin typeface="Arial MT"/>
                <a:cs typeface="Arial MT"/>
              </a:rPr>
              <a:t>desktop</a:t>
            </a:r>
            <a:r>
              <a:rPr dirty="0" u="none" spc="-75" b="0">
                <a:latin typeface="Arial MT"/>
                <a:cs typeface="Arial MT"/>
              </a:rPr>
              <a:t> </a:t>
            </a:r>
            <a:r>
              <a:rPr dirty="0" u="none" b="0">
                <a:latin typeface="Arial MT"/>
                <a:cs typeface="Arial MT"/>
              </a:rPr>
              <a:t>applications;</a:t>
            </a:r>
            <a:r>
              <a:rPr dirty="0" u="none" spc="-90" b="0">
                <a:latin typeface="Arial MT"/>
                <a:cs typeface="Arial MT"/>
              </a:rPr>
              <a:t> </a:t>
            </a:r>
            <a:r>
              <a:rPr dirty="0" u="none" b="0">
                <a:latin typeface="Arial MT"/>
                <a:cs typeface="Arial MT"/>
              </a:rPr>
              <a:t>JSP/Servlets</a:t>
            </a:r>
            <a:r>
              <a:rPr dirty="0" u="none" spc="-30" b="0">
                <a:latin typeface="Arial MT"/>
                <a:cs typeface="Arial MT"/>
              </a:rPr>
              <a:t> </a:t>
            </a:r>
            <a:r>
              <a:rPr dirty="0" u="none" b="0">
                <a:latin typeface="Arial MT"/>
                <a:cs typeface="Arial MT"/>
              </a:rPr>
              <a:t>for</a:t>
            </a:r>
            <a:r>
              <a:rPr dirty="0" u="none" spc="-70" b="0">
                <a:latin typeface="Arial MT"/>
                <a:cs typeface="Arial MT"/>
              </a:rPr>
              <a:t> </a:t>
            </a:r>
            <a:r>
              <a:rPr dirty="0" u="none" spc="-10" b="0">
                <a:latin typeface="Arial MT"/>
                <a:cs typeface="Arial MT"/>
              </a:rPr>
              <a:t>web-</a:t>
            </a:r>
            <a:r>
              <a:rPr dirty="0" u="none" b="0">
                <a:latin typeface="Arial MT"/>
                <a:cs typeface="Arial MT"/>
              </a:rPr>
              <a:t>based</a:t>
            </a:r>
            <a:r>
              <a:rPr dirty="0" u="none" spc="-50" b="0">
                <a:latin typeface="Arial MT"/>
                <a:cs typeface="Arial MT"/>
              </a:rPr>
              <a:t> </a:t>
            </a:r>
            <a:r>
              <a:rPr dirty="0" u="none" spc="-10" b="0">
                <a:latin typeface="Arial MT"/>
                <a:cs typeface="Arial MT"/>
              </a:rPr>
              <a:t>systems.</a:t>
            </a:r>
          </a:p>
          <a:p>
            <a:pPr>
              <a:lnSpc>
                <a:spcPct val="100000"/>
              </a:lnSpc>
              <a:spcBef>
                <a:spcPts val="160"/>
              </a:spcBef>
            </a:pPr>
          </a:p>
          <a:p>
            <a:pPr marL="12700">
              <a:lnSpc>
                <a:spcPct val="100000"/>
              </a:lnSpc>
            </a:pPr>
            <a:r>
              <a:rPr dirty="0" spc="-10"/>
              <a:t>Backend:</a:t>
            </a:r>
          </a:p>
          <a:p>
            <a:pPr marL="920750">
              <a:lnSpc>
                <a:spcPct val="100000"/>
              </a:lnSpc>
            </a:pPr>
            <a:r>
              <a:rPr dirty="0" u="none" b="0">
                <a:latin typeface="Arial MT"/>
                <a:cs typeface="Arial MT"/>
              </a:rPr>
              <a:t>Core</a:t>
            </a:r>
            <a:r>
              <a:rPr dirty="0" u="none" spc="-55" b="0">
                <a:latin typeface="Arial MT"/>
                <a:cs typeface="Arial MT"/>
              </a:rPr>
              <a:t> </a:t>
            </a:r>
            <a:r>
              <a:rPr dirty="0" u="none" b="0">
                <a:latin typeface="Arial MT"/>
                <a:cs typeface="Arial MT"/>
              </a:rPr>
              <a:t>Java</a:t>
            </a:r>
            <a:r>
              <a:rPr dirty="0" u="none" spc="-65" b="0">
                <a:latin typeface="Arial MT"/>
                <a:cs typeface="Arial MT"/>
              </a:rPr>
              <a:t> </a:t>
            </a:r>
            <a:r>
              <a:rPr dirty="0" u="none" b="0">
                <a:latin typeface="Arial MT"/>
                <a:cs typeface="Arial MT"/>
              </a:rPr>
              <a:t>for</a:t>
            </a:r>
            <a:r>
              <a:rPr dirty="0" u="none" spc="-45" b="0">
                <a:latin typeface="Arial MT"/>
                <a:cs typeface="Arial MT"/>
              </a:rPr>
              <a:t> </a:t>
            </a:r>
            <a:r>
              <a:rPr dirty="0" u="none" b="0">
                <a:latin typeface="Arial MT"/>
                <a:cs typeface="Arial MT"/>
              </a:rPr>
              <a:t>business</a:t>
            </a:r>
            <a:r>
              <a:rPr dirty="0" u="none" spc="-90" b="0">
                <a:latin typeface="Arial MT"/>
                <a:cs typeface="Arial MT"/>
              </a:rPr>
              <a:t> </a:t>
            </a:r>
            <a:r>
              <a:rPr dirty="0" u="none" b="0">
                <a:latin typeface="Arial MT"/>
                <a:cs typeface="Arial MT"/>
              </a:rPr>
              <a:t>logic,</a:t>
            </a:r>
            <a:r>
              <a:rPr dirty="0" u="none" spc="-55" b="0">
                <a:latin typeface="Arial MT"/>
                <a:cs typeface="Arial MT"/>
              </a:rPr>
              <a:t> </a:t>
            </a:r>
            <a:r>
              <a:rPr dirty="0" u="none" b="0">
                <a:latin typeface="Arial MT"/>
                <a:cs typeface="Arial MT"/>
              </a:rPr>
              <a:t>using</a:t>
            </a:r>
            <a:r>
              <a:rPr dirty="0" u="none" spc="-45" b="0">
                <a:latin typeface="Arial MT"/>
                <a:cs typeface="Arial MT"/>
              </a:rPr>
              <a:t> </a:t>
            </a:r>
            <a:r>
              <a:rPr dirty="0" u="none" b="0">
                <a:latin typeface="Arial MT"/>
                <a:cs typeface="Arial MT"/>
              </a:rPr>
              <a:t>Object-Oriented</a:t>
            </a:r>
            <a:r>
              <a:rPr dirty="0" u="none" spc="-90" b="0">
                <a:latin typeface="Arial MT"/>
                <a:cs typeface="Arial MT"/>
              </a:rPr>
              <a:t> </a:t>
            </a:r>
            <a:r>
              <a:rPr dirty="0" u="none" b="0">
                <a:latin typeface="Arial MT"/>
                <a:cs typeface="Arial MT"/>
              </a:rPr>
              <a:t>Programming</a:t>
            </a:r>
            <a:r>
              <a:rPr dirty="0" u="none" spc="-90" b="0">
                <a:latin typeface="Arial MT"/>
                <a:cs typeface="Arial MT"/>
              </a:rPr>
              <a:t> </a:t>
            </a:r>
            <a:r>
              <a:rPr dirty="0" u="none" spc="-10" b="0">
                <a:latin typeface="Arial MT"/>
                <a:cs typeface="Arial MT"/>
              </a:rPr>
              <a:t>principles.</a:t>
            </a:r>
          </a:p>
          <a:p>
            <a:pPr>
              <a:lnSpc>
                <a:spcPct val="100000"/>
              </a:lnSpc>
              <a:spcBef>
                <a:spcPts val="160"/>
              </a:spcBef>
            </a:pPr>
          </a:p>
          <a:p>
            <a:pPr marL="12700">
              <a:lnSpc>
                <a:spcPct val="100000"/>
              </a:lnSpc>
            </a:pPr>
            <a:r>
              <a:rPr dirty="0" spc="-10"/>
              <a:t>Database:</a:t>
            </a:r>
          </a:p>
          <a:p>
            <a:pPr marL="920750">
              <a:lnSpc>
                <a:spcPct val="100000"/>
              </a:lnSpc>
            </a:pPr>
            <a:r>
              <a:rPr dirty="0" u="none" b="0">
                <a:latin typeface="Arial MT"/>
                <a:cs typeface="Arial MT"/>
              </a:rPr>
              <a:t>JDBC</a:t>
            </a:r>
            <a:r>
              <a:rPr dirty="0" u="none" spc="-45" b="0">
                <a:latin typeface="Arial MT"/>
                <a:cs typeface="Arial MT"/>
              </a:rPr>
              <a:t> </a:t>
            </a:r>
            <a:r>
              <a:rPr dirty="0" u="none" b="0">
                <a:latin typeface="Arial MT"/>
                <a:cs typeface="Arial MT"/>
              </a:rPr>
              <a:t>for</a:t>
            </a:r>
            <a:r>
              <a:rPr dirty="0" u="none" spc="-60" b="0">
                <a:latin typeface="Arial MT"/>
                <a:cs typeface="Arial MT"/>
              </a:rPr>
              <a:t> </a:t>
            </a:r>
            <a:r>
              <a:rPr dirty="0" u="none" b="0">
                <a:latin typeface="Arial MT"/>
                <a:cs typeface="Arial MT"/>
              </a:rPr>
              <a:t>database</a:t>
            </a:r>
            <a:r>
              <a:rPr dirty="0" u="none" spc="-90" b="0">
                <a:latin typeface="Arial MT"/>
                <a:cs typeface="Arial MT"/>
              </a:rPr>
              <a:t> </a:t>
            </a:r>
            <a:r>
              <a:rPr dirty="0" u="none" b="0">
                <a:latin typeface="Arial MT"/>
                <a:cs typeface="Arial MT"/>
              </a:rPr>
              <a:t>interaction</a:t>
            </a:r>
            <a:r>
              <a:rPr dirty="0" u="none" spc="-80" b="0">
                <a:latin typeface="Arial MT"/>
                <a:cs typeface="Arial MT"/>
              </a:rPr>
              <a:t> </a:t>
            </a:r>
            <a:r>
              <a:rPr dirty="0" u="none" b="0">
                <a:latin typeface="Arial MT"/>
                <a:cs typeface="Arial MT"/>
              </a:rPr>
              <a:t>(MySQL,</a:t>
            </a:r>
            <a:r>
              <a:rPr dirty="0" u="none" spc="-85" b="0">
                <a:latin typeface="Arial MT"/>
                <a:cs typeface="Arial MT"/>
              </a:rPr>
              <a:t> </a:t>
            </a:r>
            <a:r>
              <a:rPr dirty="0" u="none" b="0">
                <a:latin typeface="Arial MT"/>
                <a:cs typeface="Arial MT"/>
              </a:rPr>
              <a:t>Oracle,</a:t>
            </a:r>
            <a:r>
              <a:rPr dirty="0" u="none" spc="-110" b="0">
                <a:latin typeface="Arial MT"/>
                <a:cs typeface="Arial MT"/>
              </a:rPr>
              <a:t> </a:t>
            </a:r>
            <a:r>
              <a:rPr dirty="0" u="none" spc="-10" b="0">
                <a:latin typeface="Arial MT"/>
                <a:cs typeface="Arial MT"/>
              </a:rPr>
              <a:t>etc.).</a:t>
            </a:r>
          </a:p>
          <a:p>
            <a:pPr>
              <a:lnSpc>
                <a:spcPct val="100000"/>
              </a:lnSpc>
              <a:spcBef>
                <a:spcPts val="160"/>
              </a:spcBef>
            </a:p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10"/>
              <a:t>Security:</a:t>
            </a:r>
          </a:p>
          <a:p>
            <a:pPr marL="920750">
              <a:lnSpc>
                <a:spcPct val="100000"/>
              </a:lnSpc>
            </a:pPr>
            <a:r>
              <a:rPr dirty="0" u="none" b="0">
                <a:latin typeface="Arial MT"/>
                <a:cs typeface="Arial MT"/>
              </a:rPr>
              <a:t>Java</a:t>
            </a:r>
            <a:r>
              <a:rPr dirty="0" u="none" spc="-60" b="0">
                <a:latin typeface="Arial MT"/>
                <a:cs typeface="Arial MT"/>
              </a:rPr>
              <a:t> </a:t>
            </a:r>
            <a:r>
              <a:rPr dirty="0" u="none" b="0">
                <a:latin typeface="Arial MT"/>
                <a:cs typeface="Arial MT"/>
              </a:rPr>
              <a:t>Security</a:t>
            </a:r>
            <a:r>
              <a:rPr dirty="0" u="none" spc="-55" b="0">
                <a:latin typeface="Arial MT"/>
                <a:cs typeface="Arial MT"/>
              </a:rPr>
              <a:t> </a:t>
            </a:r>
            <a:r>
              <a:rPr dirty="0" u="none" b="0">
                <a:latin typeface="Arial MT"/>
                <a:cs typeface="Arial MT"/>
              </a:rPr>
              <a:t>APIs</a:t>
            </a:r>
            <a:r>
              <a:rPr dirty="0" u="none" spc="-20" b="0">
                <a:latin typeface="Arial MT"/>
                <a:cs typeface="Arial MT"/>
              </a:rPr>
              <a:t> </a:t>
            </a:r>
            <a:r>
              <a:rPr dirty="0" u="none" b="0">
                <a:latin typeface="Arial MT"/>
                <a:cs typeface="Arial MT"/>
              </a:rPr>
              <a:t>for</a:t>
            </a:r>
            <a:r>
              <a:rPr dirty="0" u="none" spc="-60" b="0">
                <a:latin typeface="Arial MT"/>
                <a:cs typeface="Arial MT"/>
              </a:rPr>
              <a:t> </a:t>
            </a:r>
            <a:r>
              <a:rPr dirty="0" u="none" b="0">
                <a:latin typeface="Arial MT"/>
                <a:cs typeface="Arial MT"/>
              </a:rPr>
              <a:t>encryption,</a:t>
            </a:r>
            <a:r>
              <a:rPr dirty="0" u="none" spc="-90" b="0">
                <a:latin typeface="Arial MT"/>
                <a:cs typeface="Arial MT"/>
              </a:rPr>
              <a:t> </a:t>
            </a:r>
            <a:r>
              <a:rPr dirty="0" u="none" b="0">
                <a:latin typeface="Arial MT"/>
                <a:cs typeface="Arial MT"/>
              </a:rPr>
              <a:t>SSL</a:t>
            </a:r>
            <a:r>
              <a:rPr dirty="0" u="none" spc="-10" b="0">
                <a:latin typeface="Arial MT"/>
                <a:cs typeface="Arial MT"/>
              </a:rPr>
              <a:t> </a:t>
            </a:r>
            <a:r>
              <a:rPr dirty="0" u="none" b="0">
                <a:latin typeface="Arial MT"/>
                <a:cs typeface="Arial MT"/>
              </a:rPr>
              <a:t>for</a:t>
            </a:r>
            <a:r>
              <a:rPr dirty="0" u="none" spc="-45" b="0">
                <a:latin typeface="Arial MT"/>
                <a:cs typeface="Arial MT"/>
              </a:rPr>
              <a:t> </a:t>
            </a:r>
            <a:r>
              <a:rPr dirty="0" u="none" b="0">
                <a:latin typeface="Arial MT"/>
                <a:cs typeface="Arial MT"/>
              </a:rPr>
              <a:t>secure</a:t>
            </a:r>
            <a:r>
              <a:rPr dirty="0" u="none" spc="-85" b="0">
                <a:latin typeface="Arial MT"/>
                <a:cs typeface="Arial MT"/>
              </a:rPr>
              <a:t> </a:t>
            </a:r>
            <a:r>
              <a:rPr dirty="0" u="none" b="0">
                <a:latin typeface="Arial MT"/>
                <a:cs typeface="Arial MT"/>
              </a:rPr>
              <a:t>data</a:t>
            </a:r>
            <a:r>
              <a:rPr dirty="0" u="none" spc="-30" b="0">
                <a:latin typeface="Arial MT"/>
                <a:cs typeface="Arial MT"/>
              </a:rPr>
              <a:t> </a:t>
            </a:r>
            <a:r>
              <a:rPr dirty="0" u="none" spc="-10" b="0">
                <a:latin typeface="Arial MT"/>
                <a:cs typeface="Arial MT"/>
              </a:rPr>
              <a:t>transmission.</a:t>
            </a:r>
          </a:p>
          <a:p>
            <a:pPr>
              <a:lnSpc>
                <a:spcPct val="100000"/>
              </a:lnSpc>
              <a:spcBef>
                <a:spcPts val="155"/>
              </a:spcBef>
            </a:p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10"/>
              <a:t>Server:</a:t>
            </a:r>
          </a:p>
          <a:p>
            <a:pPr marL="920750">
              <a:lnSpc>
                <a:spcPct val="100000"/>
              </a:lnSpc>
            </a:pPr>
            <a:r>
              <a:rPr dirty="0" u="none" b="0">
                <a:latin typeface="Arial MT"/>
                <a:cs typeface="Arial MT"/>
              </a:rPr>
              <a:t>Apache</a:t>
            </a:r>
            <a:r>
              <a:rPr dirty="0" u="none" spc="-60" b="0">
                <a:latin typeface="Arial MT"/>
                <a:cs typeface="Arial MT"/>
              </a:rPr>
              <a:t> </a:t>
            </a:r>
            <a:r>
              <a:rPr dirty="0" u="none" b="0">
                <a:latin typeface="Arial MT"/>
                <a:cs typeface="Arial MT"/>
              </a:rPr>
              <a:t>Tomcat</a:t>
            </a:r>
            <a:r>
              <a:rPr dirty="0" u="none" spc="-75" b="0">
                <a:latin typeface="Arial MT"/>
                <a:cs typeface="Arial MT"/>
              </a:rPr>
              <a:t> </a:t>
            </a:r>
            <a:r>
              <a:rPr dirty="0" u="none" b="0">
                <a:latin typeface="Arial MT"/>
                <a:cs typeface="Arial MT"/>
              </a:rPr>
              <a:t>(if</a:t>
            </a:r>
            <a:r>
              <a:rPr dirty="0" u="none" spc="-30" b="0">
                <a:latin typeface="Arial MT"/>
                <a:cs typeface="Arial MT"/>
              </a:rPr>
              <a:t> </a:t>
            </a:r>
            <a:r>
              <a:rPr dirty="0" u="none" spc="-10" b="0">
                <a:latin typeface="Arial MT"/>
                <a:cs typeface="Arial MT"/>
              </a:rPr>
              <a:t>web-</a:t>
            </a:r>
            <a:r>
              <a:rPr dirty="0" u="none" b="0">
                <a:latin typeface="Arial MT"/>
                <a:cs typeface="Arial MT"/>
              </a:rPr>
              <a:t>based)</a:t>
            </a:r>
            <a:r>
              <a:rPr dirty="0" u="none" spc="-100" b="0">
                <a:latin typeface="Arial MT"/>
                <a:cs typeface="Arial MT"/>
              </a:rPr>
              <a:t> </a:t>
            </a:r>
            <a:r>
              <a:rPr dirty="0" u="none" b="0">
                <a:latin typeface="Arial MT"/>
                <a:cs typeface="Arial MT"/>
              </a:rPr>
              <a:t>or</a:t>
            </a:r>
            <a:r>
              <a:rPr dirty="0" u="none" spc="-35" b="0">
                <a:latin typeface="Arial MT"/>
                <a:cs typeface="Arial MT"/>
              </a:rPr>
              <a:t> </a:t>
            </a:r>
            <a:r>
              <a:rPr dirty="0" u="none" b="0">
                <a:latin typeface="Arial MT"/>
                <a:cs typeface="Arial MT"/>
              </a:rPr>
              <a:t>standalone</a:t>
            </a:r>
            <a:r>
              <a:rPr dirty="0" u="none" spc="-80" b="0">
                <a:latin typeface="Arial MT"/>
                <a:cs typeface="Arial MT"/>
              </a:rPr>
              <a:t> </a:t>
            </a:r>
            <a:r>
              <a:rPr dirty="0" u="none" b="0">
                <a:latin typeface="Arial MT"/>
                <a:cs typeface="Arial MT"/>
              </a:rPr>
              <a:t>Java</a:t>
            </a:r>
            <a:r>
              <a:rPr dirty="0" u="none" spc="-55" b="0">
                <a:latin typeface="Arial MT"/>
                <a:cs typeface="Arial MT"/>
              </a:rPr>
              <a:t> </a:t>
            </a:r>
            <a:r>
              <a:rPr dirty="0" u="none" spc="-10" b="0">
                <a:latin typeface="Arial MT"/>
                <a:cs typeface="Arial MT"/>
              </a:rPr>
              <a:t>applications.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6440421"/>
            <a:ext cx="12192000" cy="399415"/>
          </a:xfrm>
          <a:custGeom>
            <a:avLst/>
            <a:gdLst/>
            <a:ahLst/>
            <a:cxnLst/>
            <a:rect l="l" t="t" r="r" b="b"/>
            <a:pathLst>
              <a:path w="12192000" h="399415">
                <a:moveTo>
                  <a:pt x="12192000" y="0"/>
                </a:moveTo>
                <a:lnTo>
                  <a:pt x="0" y="0"/>
                </a:lnTo>
                <a:lnTo>
                  <a:pt x="0" y="399288"/>
                </a:lnTo>
                <a:lnTo>
                  <a:pt x="12192000" y="3992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1439" y="6481038"/>
            <a:ext cx="6666230" cy="305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80"/>
              </a:lnSpc>
              <a:tabLst>
                <a:tab pos="2011680" algn="l"/>
                <a:tab pos="6036945" algn="l"/>
              </a:tabLst>
            </a:pPr>
            <a:r>
              <a:rPr dirty="0" sz="2400" spc="-45" b="1">
                <a:solidFill>
                  <a:srgbClr val="FFFFFF"/>
                </a:solidFill>
                <a:latin typeface="Calibri"/>
                <a:cs typeface="Calibri"/>
              </a:rPr>
              <a:t>Faculty</a:t>
            </a:r>
            <a:r>
              <a:rPr dirty="0" sz="2400" spc="-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FFFFFF"/>
                </a:solidFill>
                <a:latin typeface="Calibri"/>
                <a:cs typeface="Calibri"/>
              </a:rPr>
              <a:t>Name: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2400" spc="-195" b="1">
                <a:solidFill>
                  <a:srgbClr val="FFFFFF"/>
                </a:solidFill>
                <a:latin typeface="Calibri"/>
                <a:cs typeface="Calibri"/>
              </a:rPr>
              <a:t>Dr.</a:t>
            </a:r>
            <a:r>
              <a:rPr dirty="0" sz="2400" spc="-1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0" b="1">
                <a:solidFill>
                  <a:srgbClr val="FFFFFF"/>
                </a:solidFill>
                <a:latin typeface="Calibri"/>
                <a:cs typeface="Calibri"/>
              </a:rPr>
              <a:t>Santosh</a:t>
            </a:r>
            <a:r>
              <a:rPr dirty="0" sz="2400" spc="-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Kumar</a:t>
            </a:r>
            <a:r>
              <a:rPr dirty="0" sz="2400" spc="-1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Srivastava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2400" spc="-35" b="1">
                <a:solidFill>
                  <a:srgbClr val="FFFFFF"/>
                </a:solidFill>
                <a:latin typeface="Calibri"/>
                <a:cs typeface="Calibri"/>
              </a:rPr>
              <a:t>ame: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6364221"/>
            <a:ext cx="12192000" cy="399415"/>
          </a:xfrm>
          <a:custGeom>
            <a:avLst/>
            <a:gdLst/>
            <a:ahLst/>
            <a:cxnLst/>
            <a:rect l="l" t="t" r="r" b="b"/>
            <a:pathLst>
              <a:path w="12192000" h="399415">
                <a:moveTo>
                  <a:pt x="12192000" y="0"/>
                </a:moveTo>
                <a:lnTo>
                  <a:pt x="0" y="0"/>
                </a:lnTo>
                <a:lnTo>
                  <a:pt x="0" y="399288"/>
                </a:lnTo>
                <a:lnTo>
                  <a:pt x="12192000" y="3992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417319" y="0"/>
            <a:ext cx="10689590" cy="914400"/>
          </a:xfrm>
          <a:custGeom>
            <a:avLst/>
            <a:gdLst/>
            <a:ahLst/>
            <a:cxnLst/>
            <a:rect l="l" t="t" r="r" b="b"/>
            <a:pathLst>
              <a:path w="10689590" h="914400">
                <a:moveTo>
                  <a:pt x="10689336" y="0"/>
                </a:moveTo>
                <a:lnTo>
                  <a:pt x="0" y="0"/>
                </a:lnTo>
                <a:lnTo>
                  <a:pt x="0" y="914400"/>
                </a:lnTo>
                <a:lnTo>
                  <a:pt x="10689336" y="914400"/>
                </a:lnTo>
                <a:lnTo>
                  <a:pt x="1068933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059430">
              <a:lnSpc>
                <a:spcPct val="100000"/>
              </a:lnSpc>
              <a:spcBef>
                <a:spcPts val="105"/>
              </a:spcBef>
            </a:pPr>
            <a:r>
              <a:rPr dirty="0" sz="4400" spc="-440"/>
              <a:t>INTRODUCTIONS</a:t>
            </a:r>
            <a:endParaRPr sz="4400"/>
          </a:p>
        </p:txBody>
      </p:sp>
      <p:sp>
        <p:nvSpPr>
          <p:cNvPr id="7" name="object 7" descr=""/>
          <p:cNvSpPr/>
          <p:nvPr/>
        </p:nvSpPr>
        <p:spPr>
          <a:xfrm>
            <a:off x="4363339" y="559943"/>
            <a:ext cx="4028440" cy="81280"/>
          </a:xfrm>
          <a:custGeom>
            <a:avLst/>
            <a:gdLst/>
            <a:ahLst/>
            <a:cxnLst/>
            <a:rect l="l" t="t" r="r" b="b"/>
            <a:pathLst>
              <a:path w="4028440" h="81279">
                <a:moveTo>
                  <a:pt x="4027932" y="0"/>
                </a:moveTo>
                <a:lnTo>
                  <a:pt x="0" y="0"/>
                </a:lnTo>
                <a:lnTo>
                  <a:pt x="0" y="80772"/>
                </a:lnTo>
                <a:lnTo>
                  <a:pt x="4027932" y="80772"/>
                </a:lnTo>
                <a:lnTo>
                  <a:pt x="40279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718" y="12"/>
            <a:ext cx="1072489" cy="768845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329944" y="1288541"/>
            <a:ext cx="10554335" cy="45999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20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Overview</a:t>
            </a:r>
            <a:r>
              <a:rPr dirty="0" u="heavy" sz="2000" spc="-8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spc="-5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Arial MT"/>
                <a:cs typeface="Arial MT"/>
              </a:rPr>
              <a:t>Briefly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introduce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Banking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Management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System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Java.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u="heavy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Banking</a:t>
            </a:r>
            <a:r>
              <a:rPr dirty="0" u="heavy" sz="2000" spc="-8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Management</a:t>
            </a:r>
            <a:r>
              <a:rPr dirty="0" u="heavy" sz="2000" spc="-9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System: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>
                <a:latin typeface="Arial MT"/>
                <a:cs typeface="Arial MT"/>
              </a:rPr>
              <a:t>Software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manage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banking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operations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such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as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customer</a:t>
            </a:r>
            <a:r>
              <a:rPr dirty="0" sz="1800" spc="-7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accounts,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transactions,</a:t>
            </a:r>
            <a:r>
              <a:rPr dirty="0" sz="1800" spc="-9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loans,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etc.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u="heavy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Why</a:t>
            </a:r>
            <a:r>
              <a:rPr dirty="0" u="heavy" sz="2000" spc="-7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Java: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>
                <a:latin typeface="Arial MT"/>
                <a:cs typeface="Arial MT"/>
              </a:rPr>
              <a:t>Java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is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widely</a:t>
            </a:r>
            <a:r>
              <a:rPr dirty="0" sz="1800" spc="6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used,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secure,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platform-</a:t>
            </a:r>
            <a:r>
              <a:rPr dirty="0" sz="1800">
                <a:latin typeface="Arial MT"/>
                <a:cs typeface="Arial MT"/>
              </a:rPr>
              <a:t>independent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language,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making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strong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choice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-10">
                <a:latin typeface="Arial MT"/>
                <a:cs typeface="Arial MT"/>
              </a:rPr>
              <a:t> banking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Arial MT"/>
                <a:cs typeface="Arial MT"/>
              </a:rPr>
              <a:t>systems.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u="heavy" sz="20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Objectives</a:t>
            </a:r>
            <a:r>
              <a:rPr dirty="0" u="heavy" sz="2000" spc="-8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dirty="0" u="heavy" sz="2000" spc="-2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dirty="0" u="heavy" sz="2000" spc="-2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Banking</a:t>
            </a:r>
            <a:r>
              <a:rPr dirty="0" u="heavy" sz="2000" spc="-5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Management</a:t>
            </a:r>
            <a:r>
              <a:rPr dirty="0" u="heavy" sz="2000" spc="-6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System-</a:t>
            </a:r>
            <a:endParaRPr sz="2000">
              <a:latin typeface="Arial"/>
              <a:cs typeface="Arial"/>
            </a:endParaRPr>
          </a:p>
          <a:p>
            <a:pPr marL="151765" indent="-139065">
              <a:lnSpc>
                <a:spcPct val="100000"/>
              </a:lnSpc>
              <a:spcBef>
                <a:spcPts val="2230"/>
              </a:spcBef>
              <a:buChar char="-"/>
              <a:tabLst>
                <a:tab pos="151765" algn="l"/>
              </a:tabLst>
            </a:pPr>
            <a:r>
              <a:rPr dirty="0" sz="1800">
                <a:latin typeface="Arial MT"/>
                <a:cs typeface="Arial MT"/>
              </a:rPr>
              <a:t>Automating</a:t>
            </a:r>
            <a:r>
              <a:rPr dirty="0" sz="1800" spc="-8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managing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daily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banking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operations.</a:t>
            </a:r>
            <a:endParaRPr sz="1800">
              <a:latin typeface="Arial MT"/>
              <a:cs typeface="Arial MT"/>
            </a:endParaRPr>
          </a:p>
          <a:p>
            <a:pPr marL="151765" indent="-139065">
              <a:lnSpc>
                <a:spcPct val="100000"/>
              </a:lnSpc>
              <a:buChar char="-"/>
              <a:tabLst>
                <a:tab pos="151765" algn="l"/>
              </a:tabLst>
            </a:pPr>
            <a:r>
              <a:rPr dirty="0" sz="1800">
                <a:latin typeface="Arial MT"/>
                <a:cs typeface="Arial MT"/>
              </a:rPr>
              <a:t>Enhancing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security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handling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financial</a:t>
            </a:r>
            <a:r>
              <a:rPr dirty="0" sz="1800" spc="-7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transactions.</a:t>
            </a:r>
            <a:endParaRPr sz="1800">
              <a:latin typeface="Arial MT"/>
              <a:cs typeface="Arial MT"/>
            </a:endParaRPr>
          </a:p>
          <a:p>
            <a:pPr marL="151765" indent="-139065">
              <a:lnSpc>
                <a:spcPct val="100000"/>
              </a:lnSpc>
              <a:spcBef>
                <a:spcPts val="5"/>
              </a:spcBef>
              <a:buChar char="-"/>
              <a:tabLst>
                <a:tab pos="151765" algn="l"/>
              </a:tabLst>
            </a:pPr>
            <a:r>
              <a:rPr dirty="0" sz="1800">
                <a:latin typeface="Arial MT"/>
                <a:cs typeface="Arial MT"/>
              </a:rPr>
              <a:t>Providing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customer-</a:t>
            </a:r>
            <a:r>
              <a:rPr dirty="0" sz="1800">
                <a:latin typeface="Arial MT"/>
                <a:cs typeface="Arial MT"/>
              </a:rPr>
              <a:t>friendly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interfaces.</a:t>
            </a:r>
            <a:endParaRPr sz="1800">
              <a:latin typeface="Arial MT"/>
              <a:cs typeface="Arial MT"/>
            </a:endParaRPr>
          </a:p>
          <a:p>
            <a:pPr marL="151765" indent="-139065">
              <a:lnSpc>
                <a:spcPct val="100000"/>
              </a:lnSpc>
              <a:buChar char="-"/>
              <a:tabLst>
                <a:tab pos="151765" algn="l"/>
              </a:tabLst>
            </a:pPr>
            <a:r>
              <a:rPr dirty="0" sz="1800">
                <a:latin typeface="Arial MT"/>
                <a:cs typeface="Arial MT"/>
              </a:rPr>
              <a:t>Ensuring</a:t>
            </a:r>
            <a:r>
              <a:rPr dirty="0" sz="1800" spc="-7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data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integrity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consistency.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05711" y="0"/>
            <a:ext cx="10686415" cy="914400"/>
          </a:xfrm>
          <a:custGeom>
            <a:avLst/>
            <a:gdLst/>
            <a:ahLst/>
            <a:cxnLst/>
            <a:rect l="l" t="t" r="r" b="b"/>
            <a:pathLst>
              <a:path w="10686415" h="914400">
                <a:moveTo>
                  <a:pt x="10686288" y="0"/>
                </a:moveTo>
                <a:lnTo>
                  <a:pt x="0" y="0"/>
                </a:lnTo>
                <a:lnTo>
                  <a:pt x="0" y="914400"/>
                </a:lnTo>
                <a:lnTo>
                  <a:pt x="10686288" y="914400"/>
                </a:lnTo>
                <a:lnTo>
                  <a:pt x="1068628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3057" rIns="0" bIns="0" rtlCol="0" vert="horz">
            <a:spAutoFit/>
          </a:bodyPr>
          <a:lstStyle/>
          <a:p>
            <a:pPr marL="1554480">
              <a:lnSpc>
                <a:spcPct val="100000"/>
              </a:lnSpc>
              <a:spcBef>
                <a:spcPts val="100"/>
              </a:spcBef>
            </a:pPr>
            <a:r>
              <a:rPr dirty="0" u="heavy" sz="3200" spc="-250">
                <a:uFill>
                  <a:solidFill>
                    <a:srgbClr val="FFFFFF"/>
                  </a:solidFill>
                </a:uFill>
              </a:rPr>
              <a:t>STRUCTURAL</a:t>
            </a:r>
            <a:r>
              <a:rPr dirty="0" sz="3200" spc="-235"/>
              <a:t> </a:t>
            </a:r>
            <a:r>
              <a:rPr dirty="0" u="heavy" sz="3200" spc="-295">
                <a:uFill>
                  <a:solidFill>
                    <a:srgbClr val="FFFFFF"/>
                  </a:solidFill>
                </a:uFill>
              </a:rPr>
              <a:t>FORMATION</a:t>
            </a:r>
            <a:r>
              <a:rPr dirty="0" sz="3200" spc="-465"/>
              <a:t> </a:t>
            </a:r>
            <a:r>
              <a:rPr dirty="0" u="heavy" sz="3200" spc="-180">
                <a:uFill>
                  <a:solidFill>
                    <a:srgbClr val="FFFFFF"/>
                  </a:solidFill>
                </a:uFill>
              </a:rPr>
              <a:t>OF</a:t>
            </a:r>
            <a:r>
              <a:rPr dirty="0" sz="3200" spc="-330"/>
              <a:t> </a:t>
            </a:r>
            <a:r>
              <a:rPr dirty="0" u="heavy" sz="3200" spc="-265">
                <a:uFill>
                  <a:solidFill>
                    <a:srgbClr val="FFFFFF"/>
                  </a:solidFill>
                </a:uFill>
              </a:rPr>
              <a:t>THE</a:t>
            </a:r>
            <a:r>
              <a:rPr dirty="0" sz="3200" spc="-140"/>
              <a:t> </a:t>
            </a:r>
            <a:r>
              <a:rPr dirty="0" u="heavy" sz="3200" spc="-155">
                <a:uFill>
                  <a:solidFill>
                    <a:srgbClr val="FFFFFF"/>
                  </a:solidFill>
                </a:uFill>
              </a:rPr>
              <a:t>PROJECT</a:t>
            </a:r>
            <a:endParaRPr sz="3200"/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718" y="12"/>
            <a:ext cx="1072489" cy="76884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304291" y="2129104"/>
            <a:ext cx="10853420" cy="1551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Platform</a:t>
            </a:r>
            <a:r>
              <a:rPr dirty="0" u="heavy" sz="2000" spc="-12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Independence:</a:t>
            </a:r>
            <a:r>
              <a:rPr dirty="0" sz="2000" spc="-65" b="1">
                <a:latin typeface="Arial"/>
                <a:cs typeface="Arial"/>
              </a:rPr>
              <a:t> </a:t>
            </a:r>
            <a:r>
              <a:rPr dirty="0" sz="2000">
                <a:latin typeface="Arial MT"/>
                <a:cs typeface="Arial MT"/>
              </a:rPr>
              <a:t>"Write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Once,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Run</a:t>
            </a:r>
            <a:r>
              <a:rPr dirty="0" sz="2000" spc="-1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Anywhere"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capability.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u="heavy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Robust</a:t>
            </a:r>
            <a:r>
              <a:rPr dirty="0" u="heavy" sz="2000" spc="-7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Security</a:t>
            </a:r>
            <a:r>
              <a:rPr dirty="0" u="heavy" sz="2000" spc="-7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Features:</a:t>
            </a:r>
            <a:r>
              <a:rPr dirty="0" sz="2000" spc="-85" b="1">
                <a:latin typeface="Arial"/>
                <a:cs typeface="Arial"/>
              </a:rPr>
              <a:t> </a:t>
            </a:r>
            <a:r>
              <a:rPr dirty="0" sz="2000" spc="-10">
                <a:latin typeface="Arial MT"/>
                <a:cs typeface="Arial MT"/>
              </a:rPr>
              <a:t>Built-</a:t>
            </a:r>
            <a:r>
              <a:rPr dirty="0" sz="2000">
                <a:latin typeface="Arial MT"/>
                <a:cs typeface="Arial MT"/>
              </a:rPr>
              <a:t>in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security</a:t>
            </a:r>
            <a:r>
              <a:rPr dirty="0" sz="2000" spc="-19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APIs,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encryption.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u="heavy" sz="20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Multi-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threading:</a:t>
            </a:r>
            <a:r>
              <a:rPr dirty="0" sz="2000" spc="-100" b="1">
                <a:latin typeface="Arial"/>
                <a:cs typeface="Arial"/>
              </a:rPr>
              <a:t> </a:t>
            </a:r>
            <a:r>
              <a:rPr dirty="0" sz="2000">
                <a:latin typeface="Arial MT"/>
                <a:cs typeface="Arial MT"/>
              </a:rPr>
              <a:t>Supports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multiple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processes</a:t>
            </a:r>
            <a:r>
              <a:rPr dirty="0" sz="2000" spc="-8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at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same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time,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crucial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for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transaction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handling.-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u="heavy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Rich</a:t>
            </a:r>
            <a:r>
              <a:rPr dirty="0" u="heavy" sz="2000" spc="-12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APIs: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>
                <a:latin typeface="Arial MT"/>
                <a:cs typeface="Arial MT"/>
              </a:rPr>
              <a:t>For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networking,</a:t>
            </a:r>
            <a:r>
              <a:rPr dirty="0" sz="2000" spc="-9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file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handling,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and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database</a:t>
            </a:r>
            <a:r>
              <a:rPr dirty="0" sz="2000" spc="-8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connectivity.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u="heavy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Scalability:</a:t>
            </a:r>
            <a:r>
              <a:rPr dirty="0" sz="2000" spc="-65" b="1">
                <a:latin typeface="Arial"/>
                <a:cs typeface="Arial"/>
              </a:rPr>
              <a:t> </a:t>
            </a:r>
            <a:r>
              <a:rPr dirty="0" sz="2000">
                <a:latin typeface="Arial MT"/>
                <a:cs typeface="Arial MT"/>
              </a:rPr>
              <a:t>Can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handle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large-</a:t>
            </a:r>
            <a:r>
              <a:rPr dirty="0" sz="2000">
                <a:latin typeface="Arial MT"/>
                <a:cs typeface="Arial MT"/>
              </a:rPr>
              <a:t>scale</a:t>
            </a:r>
            <a:r>
              <a:rPr dirty="0" sz="2000" spc="-9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systems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with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ease.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679319" y="3943858"/>
            <a:ext cx="735838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200" spc="-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u="heavy" sz="3200" spc="-17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dirty="0" u="heavy" sz="3200" spc="-13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u="heavy" sz="3200" spc="-24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</a:t>
            </a:r>
            <a:r>
              <a:rPr dirty="0" u="heavy" sz="3200" spc="-1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dirty="0" u="heavy" sz="3200" spc="10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3200" spc="-29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heavy" sz="3200" spc="-47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dirty="0" u="heavy" sz="3200" spc="-49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</a:t>
            </a:r>
            <a:r>
              <a:rPr dirty="0" u="heavy" sz="3200" spc="-2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heavy" sz="3200" spc="-38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heavy" sz="3200" spc="-3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3200" spc="-3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dirty="0" u="heavy" sz="3200" spc="-3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heavy" sz="3200" spc="-37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dirty="0" u="heavy" sz="3200" spc="-30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heavy" sz="320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3200" spc="-114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heavy" sz="3200" spc="-38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spc="5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</a:t>
            </a:r>
            <a:r>
              <a:rPr dirty="0" u="heavy" sz="3200" spc="-29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3200" spc="-5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</a:t>
            </a:r>
            <a:r>
              <a:rPr dirty="0" u="heavy" sz="3200" spc="-7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3200" spc="-6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-</a:t>
            </a:r>
            <a:r>
              <a:rPr dirty="0" u="heavy" sz="32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BASED)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04291" y="4934458"/>
            <a:ext cx="11715115" cy="1245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Client</a:t>
            </a:r>
            <a:r>
              <a:rPr dirty="0" u="heavy" sz="2000" spc="-6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Layer</a:t>
            </a:r>
            <a:r>
              <a:rPr dirty="0" u="heavy" sz="20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>
                <a:latin typeface="Arial MT"/>
                <a:cs typeface="Arial MT"/>
              </a:rPr>
              <a:t>GUI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applications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(Java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Swing,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JavaFX)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or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Web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interface</a:t>
            </a:r>
            <a:r>
              <a:rPr dirty="0" sz="2000" spc="-1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(JSP/Servlets).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u="heavy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Business</a:t>
            </a:r>
            <a:r>
              <a:rPr dirty="0" u="heavy" sz="2000" spc="-9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Logic</a:t>
            </a:r>
            <a:r>
              <a:rPr dirty="0" u="heavy" sz="2000" spc="-3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Layer :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>
                <a:latin typeface="Arial MT"/>
                <a:cs typeface="Arial MT"/>
              </a:rPr>
              <a:t>Core</a:t>
            </a:r>
            <a:r>
              <a:rPr dirty="0" sz="2000" spc="-8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functionalities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implemented</a:t>
            </a:r>
            <a:r>
              <a:rPr dirty="0" sz="2000" spc="-9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Java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classes.-</a:t>
            </a: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u="heavy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Database</a:t>
            </a:r>
            <a:r>
              <a:rPr dirty="0" u="heavy" sz="2000" spc="-9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Layer</a:t>
            </a:r>
            <a:r>
              <a:rPr dirty="0" u="heavy" sz="2000" spc="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>
                <a:latin typeface="Arial MT"/>
                <a:cs typeface="Arial MT"/>
              </a:rPr>
              <a:t>Java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Database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Connectivity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(JDBC)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used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to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connect</a:t>
            </a:r>
            <a:r>
              <a:rPr dirty="0" sz="2000" spc="-9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to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backend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database</a:t>
            </a:r>
            <a:r>
              <a:rPr dirty="0" sz="2000" spc="-8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(MySQL, </a:t>
            </a:r>
            <a:r>
              <a:rPr dirty="0" sz="2000">
                <a:latin typeface="Arial MT"/>
                <a:cs typeface="Arial MT"/>
              </a:rPr>
              <a:t>Oracle,</a:t>
            </a:r>
            <a:r>
              <a:rPr dirty="0" sz="2000" spc="-8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etc.).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821939" y="1031494"/>
            <a:ext cx="724408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3200" spc="-66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</a:t>
            </a:r>
            <a:r>
              <a:rPr dirty="0" u="heavy" sz="3200" spc="-46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</a:t>
            </a:r>
            <a:r>
              <a:rPr dirty="0" u="heavy" sz="3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dirty="0" u="heavy" sz="3200" spc="-43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spc="-13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USE</a:t>
            </a:r>
            <a:r>
              <a:rPr dirty="0" u="heavy" sz="3200" spc="-17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spc="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</a:t>
            </a:r>
            <a:r>
              <a:rPr dirty="0" u="heavy" sz="3200" spc="-29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3200" spc="-74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</a:t>
            </a:r>
            <a:r>
              <a:rPr dirty="0" u="heavy" sz="3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3200" spc="-9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spc="-229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dirty="0" u="heavy" sz="3200" spc="-3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spc="-19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BANKING</a:t>
            </a:r>
            <a:r>
              <a:rPr dirty="0" u="heavy" sz="3200" spc="-37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spc="-14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SYSTEMS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76" y="18313"/>
            <a:ext cx="1219822" cy="839444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1505711" y="0"/>
            <a:ext cx="10686415" cy="1051560"/>
            <a:chOff x="1505711" y="0"/>
            <a:chExt cx="10686415" cy="1051560"/>
          </a:xfrm>
        </p:grpSpPr>
        <p:sp>
          <p:nvSpPr>
            <p:cNvPr id="4" name="object 4" descr=""/>
            <p:cNvSpPr/>
            <p:nvPr/>
          </p:nvSpPr>
          <p:spPr>
            <a:xfrm>
              <a:off x="1505711" y="0"/>
              <a:ext cx="10686415" cy="1051560"/>
            </a:xfrm>
            <a:custGeom>
              <a:avLst/>
              <a:gdLst/>
              <a:ahLst/>
              <a:cxnLst/>
              <a:rect l="l" t="t" r="r" b="b"/>
              <a:pathLst>
                <a:path w="10686415" h="1051560">
                  <a:moveTo>
                    <a:pt x="10686288" y="0"/>
                  </a:moveTo>
                  <a:lnTo>
                    <a:pt x="0" y="0"/>
                  </a:lnTo>
                  <a:lnTo>
                    <a:pt x="0" y="1051560"/>
                  </a:lnTo>
                  <a:lnTo>
                    <a:pt x="10686288" y="1051560"/>
                  </a:lnTo>
                  <a:lnTo>
                    <a:pt x="1068628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352545" y="677037"/>
              <a:ext cx="5745480" cy="81280"/>
            </a:xfrm>
            <a:custGeom>
              <a:avLst/>
              <a:gdLst/>
              <a:ahLst/>
              <a:cxnLst/>
              <a:rect l="l" t="t" r="r" b="b"/>
              <a:pathLst>
                <a:path w="5745480" h="81279">
                  <a:moveTo>
                    <a:pt x="5745480" y="0"/>
                  </a:moveTo>
                  <a:lnTo>
                    <a:pt x="0" y="0"/>
                  </a:lnTo>
                  <a:lnTo>
                    <a:pt x="0" y="80772"/>
                  </a:lnTo>
                  <a:lnTo>
                    <a:pt x="5745480" y="80772"/>
                  </a:lnTo>
                  <a:lnTo>
                    <a:pt x="57454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0353" rIns="0" bIns="0" rtlCol="0" vert="horz">
            <a:spAutoFit/>
          </a:bodyPr>
          <a:lstStyle/>
          <a:p>
            <a:pPr marL="2048510">
              <a:lnSpc>
                <a:spcPct val="100000"/>
              </a:lnSpc>
              <a:spcBef>
                <a:spcPts val="100"/>
              </a:spcBef>
            </a:pPr>
            <a:r>
              <a:rPr dirty="0" sz="4400" spc="-110"/>
              <a:t>P</a:t>
            </a:r>
            <a:r>
              <a:rPr dirty="0" sz="4400" spc="-540"/>
              <a:t>R</a:t>
            </a:r>
            <a:r>
              <a:rPr dirty="0" sz="4400" spc="-555"/>
              <a:t>O</a:t>
            </a:r>
            <a:r>
              <a:rPr dirty="0" sz="4400" spc="-335"/>
              <a:t>B</a:t>
            </a:r>
            <a:r>
              <a:rPr dirty="0" sz="4400" spc="-325"/>
              <a:t>L</a:t>
            </a:r>
            <a:r>
              <a:rPr dirty="0" sz="4400" spc="-229"/>
              <a:t>E</a:t>
            </a:r>
            <a:r>
              <a:rPr dirty="0" sz="4400" spc="120"/>
              <a:t>M</a:t>
            </a:r>
            <a:r>
              <a:rPr dirty="0" sz="4400" spc="-30"/>
              <a:t>S</a:t>
            </a:r>
            <a:r>
              <a:rPr dirty="0" sz="4400" spc="-135"/>
              <a:t>T</a:t>
            </a:r>
            <a:r>
              <a:rPr dirty="0" sz="4400" spc="-130"/>
              <a:t>A</a:t>
            </a:r>
            <a:r>
              <a:rPr dirty="0" sz="4400" spc="-470"/>
              <a:t>TEME</a:t>
            </a:r>
            <a:r>
              <a:rPr dirty="0" sz="4400" spc="-465"/>
              <a:t>N</a:t>
            </a:r>
            <a:r>
              <a:rPr dirty="0" sz="4400" spc="-20"/>
              <a:t>T</a:t>
            </a:r>
            <a:endParaRPr sz="4400"/>
          </a:p>
        </p:txBody>
      </p:sp>
      <p:sp>
        <p:nvSpPr>
          <p:cNvPr id="7" name="object 7" descr=""/>
          <p:cNvSpPr txBox="1"/>
          <p:nvPr/>
        </p:nvSpPr>
        <p:spPr>
          <a:xfrm>
            <a:off x="230530" y="1847469"/>
            <a:ext cx="11698605" cy="39897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Arial"/>
                <a:cs typeface="Arial"/>
              </a:rPr>
              <a:t>Once</a:t>
            </a:r>
            <a:r>
              <a:rPr dirty="0" sz="2000" spc="-7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time,</a:t>
            </a:r>
            <a:r>
              <a:rPr dirty="0" sz="2000" spc="-8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people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have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to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spend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three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to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four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hours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to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go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for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bank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transaction</a:t>
            </a:r>
            <a:r>
              <a:rPr dirty="0" sz="2000" spc="-9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sometimes</a:t>
            </a:r>
            <a:r>
              <a:rPr dirty="0" sz="2000" spc="-75" b="1">
                <a:latin typeface="Arial"/>
                <a:cs typeface="Arial"/>
              </a:rPr>
              <a:t> </a:t>
            </a:r>
            <a:r>
              <a:rPr dirty="0" sz="2000" spc="-20" b="1">
                <a:latin typeface="Arial"/>
                <a:cs typeface="Arial"/>
              </a:rPr>
              <a:t>cost </a:t>
            </a:r>
            <a:r>
              <a:rPr dirty="0" sz="2000" b="1">
                <a:latin typeface="Arial"/>
                <a:cs typeface="Arial"/>
              </a:rPr>
              <a:t>of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transaction</a:t>
            </a:r>
            <a:r>
              <a:rPr dirty="0" sz="2000" spc="-6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was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more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than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that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of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money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deposited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or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withdrawn.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E-</a:t>
            </a:r>
            <a:r>
              <a:rPr dirty="0" sz="2000" b="1">
                <a:latin typeface="Arial"/>
                <a:cs typeface="Arial"/>
              </a:rPr>
              <a:t>banking</a:t>
            </a:r>
            <a:r>
              <a:rPr dirty="0" sz="2000" spc="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allows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customer </a:t>
            </a:r>
            <a:r>
              <a:rPr dirty="0" sz="2000" b="1">
                <a:latin typeface="Arial"/>
                <a:cs typeface="Arial"/>
              </a:rPr>
              <a:t>to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conduct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financial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transaction</a:t>
            </a:r>
            <a:r>
              <a:rPr dirty="0" sz="2000" spc="-6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on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secure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website.</a:t>
            </a:r>
            <a:r>
              <a:rPr dirty="0" sz="2000" spc="-7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Nowadays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User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Friendly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Technology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spc="-25" b="1">
                <a:latin typeface="Arial"/>
                <a:cs typeface="Arial"/>
              </a:rPr>
              <a:t>is </a:t>
            </a:r>
            <a:r>
              <a:rPr dirty="0" sz="2000" b="1">
                <a:latin typeface="Arial"/>
                <a:cs typeface="Arial"/>
              </a:rPr>
              <a:t>becoming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more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popular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among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customers,</a:t>
            </a:r>
            <a:r>
              <a:rPr dirty="0" sz="2000" spc="-10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most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of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the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banks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are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providing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e-banking</a:t>
            </a:r>
            <a:r>
              <a:rPr dirty="0" sz="2000" spc="-7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facility.</a:t>
            </a:r>
            <a:endParaRPr sz="2000">
              <a:latin typeface="Arial"/>
              <a:cs typeface="Arial"/>
            </a:endParaRPr>
          </a:p>
          <a:p>
            <a:pPr marL="12700" marR="91440">
              <a:lnSpc>
                <a:spcPct val="100000"/>
              </a:lnSpc>
            </a:pPr>
            <a:r>
              <a:rPr dirty="0" sz="2000" spc="-55" b="1">
                <a:latin typeface="Arial"/>
                <a:cs typeface="Arial"/>
              </a:rPr>
              <a:t>Today,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most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of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the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customers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are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increasingly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using</a:t>
            </a:r>
            <a:r>
              <a:rPr dirty="0" sz="2000" spc="-1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the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technological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banking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facilities </a:t>
            </a:r>
            <a:r>
              <a:rPr dirty="0" sz="2000" b="1">
                <a:latin typeface="Arial"/>
                <a:cs typeface="Arial"/>
              </a:rPr>
              <a:t>available</a:t>
            </a:r>
            <a:r>
              <a:rPr dirty="0" sz="2000" spc="-7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in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banking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sector.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It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reduces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cost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and</a:t>
            </a:r>
            <a:r>
              <a:rPr dirty="0" sz="2000" spc="-1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saves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time.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From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the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customers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perceptive </a:t>
            </a:r>
            <a:r>
              <a:rPr dirty="0" sz="2000" b="1">
                <a:latin typeface="Arial"/>
                <a:cs typeface="Arial"/>
              </a:rPr>
              <a:t>towards</a:t>
            </a:r>
            <a:r>
              <a:rPr dirty="0" sz="2000" spc="-7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technological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banking</a:t>
            </a:r>
            <a:r>
              <a:rPr dirty="0" sz="2000" spc="-6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provides</a:t>
            </a:r>
            <a:r>
              <a:rPr dirty="0" sz="2000" spc="-7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convenient</a:t>
            </a:r>
            <a:r>
              <a:rPr dirty="0" sz="2000" spc="-8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and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effective</a:t>
            </a:r>
            <a:r>
              <a:rPr dirty="0" sz="2000" spc="-7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way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to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manage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finance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spc="-20" b="1">
                <a:latin typeface="Arial"/>
                <a:cs typeface="Arial"/>
              </a:rPr>
              <a:t>that </a:t>
            </a:r>
            <a:r>
              <a:rPr dirty="0" sz="2000" b="1">
                <a:latin typeface="Arial"/>
                <a:cs typeface="Arial"/>
              </a:rPr>
              <a:t>is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easily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accessible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at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24hours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day</a:t>
            </a:r>
            <a:r>
              <a:rPr dirty="0" sz="2000" spc="-1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in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7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days</a:t>
            </a:r>
            <a:r>
              <a:rPr dirty="0" sz="2000" spc="-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week.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On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the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other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hand,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online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banking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spc="-25" b="1">
                <a:latin typeface="Arial"/>
                <a:cs typeface="Arial"/>
              </a:rPr>
              <a:t>has </a:t>
            </a:r>
            <a:r>
              <a:rPr dirty="0" sz="2000" b="1">
                <a:latin typeface="Arial"/>
                <a:cs typeface="Arial"/>
              </a:rPr>
              <a:t>certain</a:t>
            </a:r>
            <a:r>
              <a:rPr dirty="0" sz="2000" spc="-8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problems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such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as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lack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of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knowledge</a:t>
            </a:r>
            <a:r>
              <a:rPr dirty="0" sz="2000" spc="-10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to</a:t>
            </a:r>
            <a:r>
              <a:rPr dirty="0" sz="2000" spc="-1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operate</a:t>
            </a:r>
            <a:r>
              <a:rPr dirty="0" sz="2000" spc="-7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the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spc="-20" b="1">
                <a:latin typeface="Arial"/>
                <a:cs typeface="Arial"/>
              </a:rPr>
              <a:t>technology,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set-up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cost,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legal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issues, </a:t>
            </a:r>
            <a:r>
              <a:rPr dirty="0" sz="2000" b="1">
                <a:latin typeface="Arial"/>
                <a:cs typeface="Arial"/>
              </a:rPr>
              <a:t>lack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of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relationship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among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banker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and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customer,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securely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and</a:t>
            </a:r>
            <a:r>
              <a:rPr dirty="0" sz="2000" spc="-8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privacy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issues.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For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some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people </a:t>
            </a:r>
            <a:r>
              <a:rPr dirty="0" sz="2000" b="1">
                <a:latin typeface="Arial"/>
                <a:cs typeface="Arial"/>
              </a:rPr>
              <a:t>the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User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Friendly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Technology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really</a:t>
            </a:r>
            <a:r>
              <a:rPr dirty="0" sz="2000" spc="-8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simplifies</a:t>
            </a:r>
            <a:r>
              <a:rPr dirty="0" sz="2000" spc="-7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their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life</a:t>
            </a:r>
            <a:r>
              <a:rPr dirty="0" sz="2000" spc="-6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style,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while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for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others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it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is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very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spc="-20" b="1">
                <a:latin typeface="Arial"/>
                <a:cs typeface="Arial"/>
              </a:rPr>
              <a:t>much </a:t>
            </a:r>
            <a:r>
              <a:rPr dirty="0" sz="2000" b="1">
                <a:latin typeface="Arial"/>
                <a:cs typeface="Arial"/>
              </a:rPr>
              <a:t>threatening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and</a:t>
            </a:r>
            <a:r>
              <a:rPr dirty="0" sz="2000" spc="-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complex.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Therefore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in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this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context,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it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is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necessary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to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study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the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perception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spc="-25" b="1"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Arial"/>
                <a:cs typeface="Arial"/>
              </a:rPr>
              <a:t>customers’</a:t>
            </a:r>
            <a:r>
              <a:rPr dirty="0" sz="2000" spc="-21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challenges</a:t>
            </a:r>
            <a:r>
              <a:rPr dirty="0" sz="2000" spc="-8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towards</a:t>
            </a:r>
            <a:r>
              <a:rPr dirty="0" sz="2000" spc="-8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User</a:t>
            </a:r>
            <a:r>
              <a:rPr dirty="0" sz="2000" spc="-6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Friendly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Technology.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76" y="18313"/>
            <a:ext cx="1219822" cy="839444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1505711" y="0"/>
            <a:ext cx="10686415" cy="1051560"/>
            <a:chOff x="1505711" y="0"/>
            <a:chExt cx="10686415" cy="1051560"/>
          </a:xfrm>
        </p:grpSpPr>
        <p:sp>
          <p:nvSpPr>
            <p:cNvPr id="4" name="object 4" descr=""/>
            <p:cNvSpPr/>
            <p:nvPr/>
          </p:nvSpPr>
          <p:spPr>
            <a:xfrm>
              <a:off x="1505711" y="0"/>
              <a:ext cx="10686415" cy="1051560"/>
            </a:xfrm>
            <a:custGeom>
              <a:avLst/>
              <a:gdLst/>
              <a:ahLst/>
              <a:cxnLst/>
              <a:rect l="l" t="t" r="r" b="b"/>
              <a:pathLst>
                <a:path w="10686415" h="1051560">
                  <a:moveTo>
                    <a:pt x="10686288" y="0"/>
                  </a:moveTo>
                  <a:lnTo>
                    <a:pt x="0" y="0"/>
                  </a:lnTo>
                  <a:lnTo>
                    <a:pt x="0" y="1051560"/>
                  </a:lnTo>
                  <a:lnTo>
                    <a:pt x="10686288" y="1051560"/>
                  </a:lnTo>
                  <a:lnTo>
                    <a:pt x="1068628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046090" y="592455"/>
              <a:ext cx="2996565" cy="73660"/>
            </a:xfrm>
            <a:custGeom>
              <a:avLst/>
              <a:gdLst/>
              <a:ahLst/>
              <a:cxnLst/>
              <a:rect l="l" t="t" r="r" b="b"/>
              <a:pathLst>
                <a:path w="2996565" h="73659">
                  <a:moveTo>
                    <a:pt x="2996184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2996184" y="73152"/>
                  </a:lnTo>
                  <a:lnTo>
                    <a:pt x="29961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8348" rIns="0" bIns="0" rtlCol="0" vert="horz">
            <a:spAutoFit/>
          </a:bodyPr>
          <a:lstStyle/>
          <a:p>
            <a:pPr marL="3742690">
              <a:lnSpc>
                <a:spcPct val="100000"/>
              </a:lnSpc>
              <a:spcBef>
                <a:spcPts val="95"/>
              </a:spcBef>
            </a:pPr>
            <a:r>
              <a:rPr dirty="0" spc="-270"/>
              <a:t>F</a:t>
            </a:r>
            <a:r>
              <a:rPr dirty="0" spc="-545"/>
              <a:t>L</a:t>
            </a:r>
            <a:r>
              <a:rPr dirty="0" spc="-615"/>
              <a:t>O</a:t>
            </a:r>
            <a:r>
              <a:rPr dirty="0" spc="70"/>
              <a:t>W</a:t>
            </a:r>
            <a:r>
              <a:rPr dirty="0" spc="-605"/>
              <a:t>C</a:t>
            </a:r>
            <a:r>
              <a:rPr dirty="0" spc="-660"/>
              <a:t>H</a:t>
            </a:r>
            <a:r>
              <a:rPr dirty="0" spc="90"/>
              <a:t>A</a:t>
            </a:r>
            <a:r>
              <a:rPr dirty="0" spc="-390"/>
              <a:t>RT</a:t>
            </a:r>
          </a:p>
        </p:txBody>
      </p:sp>
      <p:sp>
        <p:nvSpPr>
          <p:cNvPr id="7" name="object 7" descr=""/>
          <p:cNvSpPr/>
          <p:nvPr/>
        </p:nvSpPr>
        <p:spPr>
          <a:xfrm>
            <a:off x="0" y="6364220"/>
            <a:ext cx="12192000" cy="466725"/>
          </a:xfrm>
          <a:custGeom>
            <a:avLst/>
            <a:gdLst/>
            <a:ahLst/>
            <a:cxnLst/>
            <a:rect l="l" t="t" r="r" b="b"/>
            <a:pathLst>
              <a:path w="12192000" h="466725">
                <a:moveTo>
                  <a:pt x="12192000" y="0"/>
                </a:moveTo>
                <a:lnTo>
                  <a:pt x="0" y="0"/>
                </a:lnTo>
                <a:lnTo>
                  <a:pt x="0" y="466343"/>
                </a:lnTo>
                <a:lnTo>
                  <a:pt x="12192000" y="466343"/>
                </a:lnTo>
                <a:lnTo>
                  <a:pt x="1219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1200" y="1295400"/>
            <a:ext cx="929640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6635" y="204038"/>
            <a:ext cx="325120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0">
                <a:latin typeface="Calibri Light"/>
                <a:cs typeface="Calibri Light"/>
              </a:rPr>
              <a:t>C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25600" y="366420"/>
            <a:ext cx="4200525" cy="576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315"/>
              </a:lnSpc>
            </a:pPr>
            <a:r>
              <a:rPr dirty="0" baseline="1893" sz="6600">
                <a:latin typeface="Calibri Light"/>
                <a:cs typeface="Calibri Light"/>
              </a:rPr>
              <a:t>o</a:t>
            </a:r>
            <a:r>
              <a:rPr dirty="0" sz="4400">
                <a:latin typeface="Calibri Light"/>
                <a:cs typeface="Calibri Light"/>
              </a:rPr>
              <a:t>de</a:t>
            </a:r>
            <a:r>
              <a:rPr dirty="0" sz="4400" spc="-110">
                <a:latin typeface="Calibri Light"/>
                <a:cs typeface="Calibri Light"/>
              </a:rPr>
              <a:t> </a:t>
            </a:r>
            <a:r>
              <a:rPr dirty="0" sz="4400">
                <a:latin typeface="Calibri Light"/>
                <a:cs typeface="Calibri Light"/>
              </a:rPr>
              <a:t>of</a:t>
            </a:r>
            <a:r>
              <a:rPr dirty="0" sz="4400" spc="-114">
                <a:latin typeface="Calibri Light"/>
                <a:cs typeface="Calibri Light"/>
              </a:rPr>
              <a:t> </a:t>
            </a:r>
            <a:r>
              <a:rPr dirty="0" sz="4400">
                <a:latin typeface="Calibri Light"/>
                <a:cs typeface="Calibri Light"/>
              </a:rPr>
              <a:t>Alarm</a:t>
            </a:r>
            <a:r>
              <a:rPr dirty="0" sz="4400" spc="-50">
                <a:latin typeface="Calibri Light"/>
                <a:cs typeface="Calibri Light"/>
              </a:rPr>
              <a:t> </a:t>
            </a:r>
            <a:r>
              <a:rPr dirty="0" sz="4400" spc="-10">
                <a:latin typeface="Calibri Light"/>
                <a:cs typeface="Calibri Light"/>
              </a:rPr>
              <a:t>Clock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6364221"/>
            <a:ext cx="12192000" cy="399415"/>
          </a:xfrm>
          <a:custGeom>
            <a:avLst/>
            <a:gdLst/>
            <a:ahLst/>
            <a:cxnLst/>
            <a:rect l="l" t="t" r="r" b="b"/>
            <a:pathLst>
              <a:path w="12192000" h="399415">
                <a:moveTo>
                  <a:pt x="12192000" y="0"/>
                </a:moveTo>
                <a:lnTo>
                  <a:pt x="0" y="0"/>
                </a:lnTo>
                <a:lnTo>
                  <a:pt x="0" y="399288"/>
                </a:lnTo>
                <a:lnTo>
                  <a:pt x="12192000" y="3992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268552" y="0"/>
            <a:ext cx="10686415" cy="865505"/>
          </a:xfrm>
          <a:custGeom>
            <a:avLst/>
            <a:gdLst/>
            <a:ahLst/>
            <a:cxnLst/>
            <a:rect l="l" t="t" r="r" b="b"/>
            <a:pathLst>
              <a:path w="10686415" h="865505">
                <a:moveTo>
                  <a:pt x="10686288" y="0"/>
                </a:moveTo>
                <a:lnTo>
                  <a:pt x="0" y="0"/>
                </a:lnTo>
                <a:lnTo>
                  <a:pt x="0" y="865504"/>
                </a:lnTo>
                <a:lnTo>
                  <a:pt x="10686288" y="865504"/>
                </a:lnTo>
                <a:lnTo>
                  <a:pt x="1068628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89505" y="69342"/>
            <a:ext cx="93110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55" b="0">
                <a:solidFill>
                  <a:srgbClr val="F0F0F0"/>
                </a:solidFill>
                <a:latin typeface="Times New Roman"/>
                <a:cs typeface="Times New Roman"/>
              </a:rPr>
              <a:t>SOURCE</a:t>
            </a:r>
            <a:r>
              <a:rPr dirty="0" sz="2800" spc="-70" b="0">
                <a:solidFill>
                  <a:srgbClr val="F0F0F0"/>
                </a:solidFill>
                <a:latin typeface="Times New Roman"/>
                <a:cs typeface="Times New Roman"/>
              </a:rPr>
              <a:t> </a:t>
            </a:r>
            <a:r>
              <a:rPr dirty="0" sz="2800" spc="-180" b="0">
                <a:solidFill>
                  <a:srgbClr val="F0F0F0"/>
                </a:solidFill>
                <a:latin typeface="Times New Roman"/>
                <a:cs typeface="Times New Roman"/>
              </a:rPr>
              <a:t>CODE</a:t>
            </a:r>
            <a:r>
              <a:rPr dirty="0" sz="2800" spc="-185" b="0">
                <a:solidFill>
                  <a:srgbClr val="F0F0F0"/>
                </a:solidFill>
                <a:latin typeface="Times New Roman"/>
                <a:cs typeface="Times New Roman"/>
              </a:rPr>
              <a:t> {ONLINE</a:t>
            </a:r>
            <a:r>
              <a:rPr dirty="0" sz="2800" spc="-75" b="0">
                <a:solidFill>
                  <a:srgbClr val="F0F0F0"/>
                </a:solidFill>
                <a:latin typeface="Times New Roman"/>
                <a:cs typeface="Times New Roman"/>
              </a:rPr>
              <a:t> </a:t>
            </a:r>
            <a:r>
              <a:rPr dirty="0" sz="2800" spc="-150" b="0">
                <a:solidFill>
                  <a:srgbClr val="F0F0F0"/>
                </a:solidFill>
                <a:latin typeface="Times New Roman"/>
                <a:cs typeface="Times New Roman"/>
              </a:rPr>
              <a:t>BANKING</a:t>
            </a:r>
            <a:r>
              <a:rPr dirty="0" sz="2800" spc="-30" b="0">
                <a:solidFill>
                  <a:srgbClr val="F0F0F0"/>
                </a:solidFill>
                <a:latin typeface="Times New Roman"/>
                <a:cs typeface="Times New Roman"/>
              </a:rPr>
              <a:t> </a:t>
            </a:r>
            <a:r>
              <a:rPr dirty="0" sz="2800" spc="-170" b="0">
                <a:solidFill>
                  <a:srgbClr val="F0F0F0"/>
                </a:solidFill>
                <a:latin typeface="Times New Roman"/>
                <a:cs typeface="Times New Roman"/>
              </a:rPr>
              <a:t>MANAGEMENT</a:t>
            </a:r>
            <a:r>
              <a:rPr dirty="0" sz="2800" spc="-30" b="0">
                <a:solidFill>
                  <a:srgbClr val="F0F0F0"/>
                </a:solidFill>
                <a:latin typeface="Times New Roman"/>
                <a:cs typeface="Times New Roman"/>
              </a:rPr>
              <a:t> </a:t>
            </a:r>
            <a:r>
              <a:rPr dirty="0" sz="2800" spc="-50" b="0">
                <a:solidFill>
                  <a:srgbClr val="F0F0F0"/>
                </a:solidFill>
                <a:latin typeface="Times New Roman"/>
                <a:cs typeface="Times New Roman"/>
              </a:rPr>
              <a:t>SYSTEM}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05711" cy="941832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" y="1295412"/>
            <a:ext cx="5303774" cy="4696206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78626" y="1295387"/>
            <a:ext cx="5303774" cy="46663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59140"/>
            <a:ext cx="5303774" cy="412267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0400" y="1961553"/>
            <a:ext cx="4607940" cy="412026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2209800"/>
            <a:ext cx="5303773" cy="3265423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29400" y="1989924"/>
            <a:ext cx="5303774" cy="37052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6600" y="2209800"/>
            <a:ext cx="5303774" cy="3429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2024-12-08T09:38:58Z</dcterms:created>
  <dcterms:modified xsi:type="dcterms:W3CDTF">2024-12-08T09:38:58Z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2024-10-22T00:00:00Z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2024-12-08T00:00:00Z</vt:filetime>
  </property>
  <property fmtid="{D5CDD505-2E9C-101B-9397-08002B2CF9AE}" pid="5" name="Producer">
    <vt:lpwstr>Microsoft® PowerPoint® 2021</vt:lpwstr>
  </property>
</Properties>
</file>