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2" r:id="rId3"/>
    <p:sldId id="258" r:id="rId4"/>
    <p:sldId id="259" r:id="rId5"/>
    <p:sldId id="273" r:id="rId6"/>
    <p:sldId id="261" r:id="rId7"/>
    <p:sldId id="262" r:id="rId8"/>
    <p:sldId id="267" r:id="rId9"/>
    <p:sldId id="264"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413416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989D8-1C29-401B-810D-EB81AEDAE079}"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40824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1577915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2636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30639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1869670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4009380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1203882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386016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254185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335111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989D8-1C29-401B-810D-EB81AEDAE079}"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57280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989D8-1C29-401B-810D-EB81AEDAE079}"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3477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208373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70955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F989D8-1C29-401B-810D-EB81AEDAE079}" type="datetimeFigureOut">
              <a:rPr lang="en-IN" smtClean="0"/>
              <a:t>11-03-2024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321656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F989D8-1C29-401B-810D-EB81AEDAE079}"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AB3B74-DE30-4684-902B-E490D6C86AF3}" type="slidenum">
              <a:rPr lang="en-IN" smtClean="0"/>
              <a:t>‹#›</a:t>
            </a:fld>
            <a:endParaRPr lang="en-IN"/>
          </a:p>
        </p:txBody>
      </p:sp>
    </p:spTree>
    <p:extLst>
      <p:ext uri="{BB962C8B-B14F-4D97-AF65-F5344CB8AC3E}">
        <p14:creationId xmlns:p14="http://schemas.microsoft.com/office/powerpoint/2010/main" val="2268494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F989D8-1C29-401B-810D-EB81AEDAE079}" type="datetimeFigureOut">
              <a:rPr lang="en-IN" smtClean="0"/>
              <a:t>11-03-2024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3AB3B74-DE30-4684-902B-E490D6C86AF3}" type="slidenum">
              <a:rPr lang="en-IN" smtClean="0"/>
              <a:t>‹#›</a:t>
            </a:fld>
            <a:endParaRPr lang="en-IN"/>
          </a:p>
        </p:txBody>
      </p:sp>
    </p:spTree>
    <p:extLst>
      <p:ext uri="{BB962C8B-B14F-4D97-AF65-F5344CB8AC3E}">
        <p14:creationId xmlns:p14="http://schemas.microsoft.com/office/powerpoint/2010/main" val="357159131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tudocu.com/in/document/b-k-birla-college/marketing/jarvis-project-report/19701174" TargetMode="External"/><Relationship Id="rId2" Type="http://schemas.openxmlformats.org/officeDocument/2006/relationships/hyperlink" Target="https://files.gitter.im/COSS-Jarvis/community/nUVs/JARVIS-_-Report-_2_.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ibrary.iated.org/authors/Ivana_Scid%C3%A0" TargetMode="External"/><Relationship Id="rId2" Type="http://schemas.openxmlformats.org/officeDocument/2006/relationships/hyperlink" Target="https://library.iated.org/authors/Francesco_Alotto" TargetMode="External"/><Relationship Id="rId1" Type="http://schemas.openxmlformats.org/officeDocument/2006/relationships/slideLayout" Target="../slideLayouts/slideLayout7.xml"/><Relationship Id="rId5" Type="http://schemas.openxmlformats.org/officeDocument/2006/relationships/hyperlink" Target="https://library.iated.org/publications/EDULEARN20" TargetMode="External"/><Relationship Id="rId4" Type="http://schemas.openxmlformats.org/officeDocument/2006/relationships/hyperlink" Target="https://library.iated.org/authors/Anna_Osell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F5B-664B-2367-A5A4-C16DA18890A2}"/>
              </a:ext>
            </a:extLst>
          </p:cNvPr>
          <p:cNvSpPr>
            <a:spLocks noGrp="1"/>
          </p:cNvSpPr>
          <p:nvPr>
            <p:ph type="ctrTitle"/>
          </p:nvPr>
        </p:nvSpPr>
        <p:spPr>
          <a:xfrm>
            <a:off x="1166191" y="775597"/>
            <a:ext cx="9144000" cy="2387600"/>
          </a:xfrm>
        </p:spPr>
        <p:txBody>
          <a:bodyPr>
            <a:normAutofit/>
          </a:bodyPr>
          <a:lstStyle/>
          <a:p>
            <a:endParaRPr lang="en-IN" sz="9600" b="1" dirty="0"/>
          </a:p>
        </p:txBody>
      </p:sp>
      <p:sp>
        <p:nvSpPr>
          <p:cNvPr id="3" name="Subtitle 2">
            <a:extLst>
              <a:ext uri="{FF2B5EF4-FFF2-40B4-BE49-F238E27FC236}">
                <a16:creationId xmlns:a16="http://schemas.microsoft.com/office/drawing/2014/main" id="{CD62C8F5-710C-962B-8001-E534803FE54F}"/>
              </a:ext>
            </a:extLst>
          </p:cNvPr>
          <p:cNvSpPr>
            <a:spLocks noGrp="1"/>
          </p:cNvSpPr>
          <p:nvPr>
            <p:ph type="subTitle" idx="1"/>
          </p:nvPr>
        </p:nvSpPr>
        <p:spPr>
          <a:xfrm>
            <a:off x="940904" y="3694803"/>
            <a:ext cx="3101009" cy="1655762"/>
          </a:xfrm>
        </p:spPr>
        <p:txBody>
          <a:bodyPr/>
          <a:lstStyle/>
          <a:p>
            <a:pPr algn="l"/>
            <a:endParaRPr lang="en-US" dirty="0"/>
          </a:p>
        </p:txBody>
      </p:sp>
      <p:sp>
        <p:nvSpPr>
          <p:cNvPr id="6" name="AutoShape 4" descr="blob:https://web.whatsapp.com/8542dc12-50a7-4496-8c4c-a024c98341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24436" y="2778899"/>
            <a:ext cx="4899991" cy="1446550"/>
          </a:xfrm>
          <a:prstGeom prst="rect">
            <a:avLst/>
          </a:prstGeom>
          <a:noFill/>
        </p:spPr>
        <p:txBody>
          <a:bodyPr wrap="square" rtlCol="0">
            <a:spAutoFit/>
          </a:bodyPr>
          <a:lstStyle/>
          <a:p>
            <a:r>
              <a:rPr lang="en-US" sz="4400" b="1" dirty="0">
                <a:latin typeface="Algerian" pitchFamily="82" charset="0"/>
              </a:rPr>
              <a:t>voice assistant</a:t>
            </a:r>
          </a:p>
          <a:p>
            <a:r>
              <a:rPr lang="en-US" sz="4400" b="1" dirty="0">
                <a:latin typeface="Algerian" pitchFamily="82" charset="0"/>
              </a:rPr>
              <a:t>                 </a:t>
            </a:r>
          </a:p>
        </p:txBody>
      </p:sp>
      <p:sp>
        <p:nvSpPr>
          <p:cNvPr id="8" name="AutoShape 8" descr="blob:https://web.whatsapp.com/450f699b-4395-464a-92a2-6526a73e681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396" y="1787769"/>
            <a:ext cx="3534511" cy="3318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E89E3BDF-A546-A96B-F75D-A475D90B9376}"/>
              </a:ext>
            </a:extLst>
          </p:cNvPr>
          <p:cNvSpPr txBox="1"/>
          <p:nvPr/>
        </p:nvSpPr>
        <p:spPr>
          <a:xfrm>
            <a:off x="740464" y="4225449"/>
            <a:ext cx="3501888" cy="2215991"/>
          </a:xfrm>
          <a:prstGeom prst="rect">
            <a:avLst/>
          </a:prstGeom>
          <a:noFill/>
        </p:spPr>
        <p:txBody>
          <a:bodyPr wrap="square" rtlCol="0">
            <a:spAutoFit/>
          </a:bodyPr>
          <a:lstStyle/>
          <a:p>
            <a:r>
              <a:rPr lang="en-US" sz="2000" dirty="0">
                <a:solidFill>
                  <a:schemeClr val="accent5">
                    <a:lumMod val="40000"/>
                    <a:lumOff val="60000"/>
                  </a:schemeClr>
                </a:solidFill>
              </a:rPr>
              <a:t>MEMBERS</a:t>
            </a:r>
            <a:endParaRPr lang="en-US" sz="2000" dirty="0"/>
          </a:p>
          <a:p>
            <a:pPr marL="285750" indent="-285750">
              <a:buFont typeface="Wingdings" panose="05000000000000000000" pitchFamily="2" charset="2"/>
              <a:buChar char="§"/>
            </a:pPr>
            <a:r>
              <a:rPr lang="en-US" sz="2000" dirty="0"/>
              <a:t>Divesh Kankani</a:t>
            </a:r>
          </a:p>
          <a:p>
            <a:pPr marL="285750" indent="-285750">
              <a:buFont typeface="Wingdings" panose="05000000000000000000" pitchFamily="2" charset="2"/>
              <a:buChar char="§"/>
            </a:pPr>
            <a:r>
              <a:rPr lang="en-US" sz="2000" dirty="0"/>
              <a:t>Gautam Shaw</a:t>
            </a:r>
          </a:p>
          <a:p>
            <a:pPr marL="285750" indent="-285750">
              <a:buFont typeface="Wingdings" panose="05000000000000000000" pitchFamily="2" charset="2"/>
              <a:buChar char="§"/>
            </a:pPr>
            <a:r>
              <a:rPr lang="en-US" sz="2000" dirty="0"/>
              <a:t>Shubham Sharma</a:t>
            </a:r>
          </a:p>
          <a:p>
            <a:endParaRPr lang="en-US" sz="2000" dirty="0"/>
          </a:p>
          <a:p>
            <a:r>
              <a:rPr lang="en-US" sz="2000" dirty="0"/>
              <a:t> </a:t>
            </a:r>
            <a:endParaRPr lang="en-IN" sz="2000" dirty="0"/>
          </a:p>
          <a:p>
            <a:endParaRPr lang="en-IN" dirty="0"/>
          </a:p>
        </p:txBody>
      </p:sp>
    </p:spTree>
    <p:extLst>
      <p:ext uri="{BB962C8B-B14F-4D97-AF65-F5344CB8AC3E}">
        <p14:creationId xmlns:p14="http://schemas.microsoft.com/office/powerpoint/2010/main" val="316218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8D8B-7DEE-BED4-5391-8E120BF90611}"/>
              </a:ext>
            </a:extLst>
          </p:cNvPr>
          <p:cNvSpPr>
            <a:spLocks noGrp="1"/>
          </p:cNvSpPr>
          <p:nvPr>
            <p:ph type="title"/>
          </p:nvPr>
        </p:nvSpPr>
        <p:spPr>
          <a:xfrm>
            <a:off x="1242646" y="431024"/>
            <a:ext cx="9753600" cy="1154097"/>
          </a:xfrm>
        </p:spPr>
        <p:txBody>
          <a:bodyPr/>
          <a:lstStyle/>
          <a:p>
            <a:pPr algn="ctr"/>
            <a:r>
              <a:rPr lang="en-US" b="1" dirty="0"/>
              <a:t>REFERENCE</a:t>
            </a:r>
            <a:endParaRPr lang="en-IN" b="1" dirty="0"/>
          </a:p>
        </p:txBody>
      </p:sp>
      <p:sp>
        <p:nvSpPr>
          <p:cNvPr id="3" name="Content Placeholder 2">
            <a:extLst>
              <a:ext uri="{FF2B5EF4-FFF2-40B4-BE49-F238E27FC236}">
                <a16:creationId xmlns:a16="http://schemas.microsoft.com/office/drawing/2014/main" id="{45458BD7-06FB-B4A3-540E-E8228084D7C3}"/>
              </a:ext>
            </a:extLst>
          </p:cNvPr>
          <p:cNvSpPr>
            <a:spLocks noGrp="1"/>
          </p:cNvSpPr>
          <p:nvPr>
            <p:ph idx="1"/>
          </p:nvPr>
        </p:nvSpPr>
        <p:spPr>
          <a:xfrm>
            <a:off x="920262" y="1702411"/>
            <a:ext cx="10515600" cy="4351338"/>
          </a:xfrm>
        </p:spPr>
        <p:txBody>
          <a:bodyPr/>
          <a:lstStyle/>
          <a:p>
            <a:pPr marL="0" indent="0">
              <a:buNone/>
            </a:pPr>
            <a:r>
              <a:rPr kumimoji="0" lang="en-US" altLang="en-US" sz="6000" b="0" i="0" strike="noStrike" cap="none" normalizeH="0" baseline="0" dirty="0">
                <a:ln>
                  <a:noFill/>
                </a:ln>
                <a:solidFill>
                  <a:srgbClr val="1A0DAB"/>
                </a:solidFill>
                <a:effectLst/>
                <a:cs typeface="Arial" panose="020B0604020202020204" pitchFamily="34" charset="0"/>
                <a:hlinkClick r:id="rId2"/>
              </a:rPr>
              <a:t> </a:t>
            </a:r>
            <a:r>
              <a:rPr kumimoji="0" lang="en-US" altLang="en-US" b="0" i="0" strike="noStrike" cap="none" normalizeH="0" baseline="0" dirty="0">
                <a:ln>
                  <a:noFill/>
                </a:ln>
                <a:solidFill>
                  <a:srgbClr val="1A0DAB"/>
                </a:solidFill>
                <a:effectLst/>
                <a:cs typeface="Arial" panose="020B0604020202020204" pitchFamily="34" charset="0"/>
                <a:hlinkClick r:id="rId2"/>
              </a:rPr>
              <a:t>https://files.gitter.im/COSS-Jarvis/community/nUVs/JARVIS-_-Report-_2_.pdf</a:t>
            </a:r>
            <a:endParaRPr kumimoji="0" lang="en-US" altLang="en-US" b="0" i="0" strike="noStrike" cap="none" normalizeH="0" baseline="0" dirty="0">
              <a:ln>
                <a:noFill/>
              </a:ln>
              <a:solidFill>
                <a:srgbClr val="1A0DAB"/>
              </a:solidFill>
              <a:effectLst/>
              <a:cs typeface="Arial" panose="020B0604020202020204" pitchFamily="34" charset="0"/>
            </a:endParaRPr>
          </a:p>
          <a:p>
            <a:pPr marL="0" indent="0">
              <a:buNone/>
            </a:pPr>
            <a:r>
              <a:rPr lang="en-IN" dirty="0">
                <a:hlinkClick r:id="rId3"/>
              </a:rPr>
              <a:t>https://www.studocu.com/in/document/b-k-birla-college/marketing/jarvis-project-report/19701174</a:t>
            </a:r>
            <a:endParaRPr lang="en-IN" dirty="0"/>
          </a:p>
          <a:p>
            <a:endParaRPr lang="en-IN" dirty="0"/>
          </a:p>
        </p:txBody>
      </p:sp>
    </p:spTree>
    <p:extLst>
      <p:ext uri="{BB962C8B-B14F-4D97-AF65-F5344CB8AC3E}">
        <p14:creationId xmlns:p14="http://schemas.microsoft.com/office/powerpoint/2010/main" val="197776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50C2BF-A904-E9E8-D1CB-19C862C06144}"/>
              </a:ext>
            </a:extLst>
          </p:cNvPr>
          <p:cNvSpPr txBox="1"/>
          <p:nvPr/>
        </p:nvSpPr>
        <p:spPr>
          <a:xfrm>
            <a:off x="3733013" y="2875002"/>
            <a:ext cx="4725974" cy="1107996"/>
          </a:xfrm>
          <a:prstGeom prst="rect">
            <a:avLst/>
          </a:prstGeom>
          <a:noFill/>
        </p:spPr>
        <p:txBody>
          <a:bodyPr wrap="none" rtlCol="0">
            <a:spAutoFit/>
          </a:bodyPr>
          <a:lstStyle/>
          <a:p>
            <a:r>
              <a:rPr lang="en-US" sz="6600" dirty="0">
                <a:latin typeface="Algerian" panose="04020705040A02060702" pitchFamily="82" charset="0"/>
              </a:rPr>
              <a:t>Thank You</a:t>
            </a:r>
            <a:endParaRPr lang="en-IN" sz="6600" dirty="0">
              <a:latin typeface="Algerian" panose="04020705040A02060702" pitchFamily="82" charset="0"/>
            </a:endParaRPr>
          </a:p>
        </p:txBody>
      </p:sp>
    </p:spTree>
    <p:extLst>
      <p:ext uri="{BB962C8B-B14F-4D97-AF65-F5344CB8AC3E}">
        <p14:creationId xmlns:p14="http://schemas.microsoft.com/office/powerpoint/2010/main" val="408835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A41A-D154-4D3F-ADEC-5EC165989D8A}"/>
              </a:ext>
            </a:extLst>
          </p:cNvPr>
          <p:cNvSpPr>
            <a:spLocks noGrp="1"/>
          </p:cNvSpPr>
          <p:nvPr>
            <p:ph type="title"/>
          </p:nvPr>
        </p:nvSpPr>
        <p:spPr>
          <a:xfrm>
            <a:off x="914400" y="192994"/>
            <a:ext cx="9753600" cy="1154097"/>
          </a:xfrm>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FF30BFD6-E0F2-BA3B-8B7A-867F2AF026A2}"/>
              </a:ext>
            </a:extLst>
          </p:cNvPr>
          <p:cNvSpPr>
            <a:spLocks noGrp="1"/>
          </p:cNvSpPr>
          <p:nvPr>
            <p:ph idx="1"/>
          </p:nvPr>
        </p:nvSpPr>
        <p:spPr>
          <a:xfrm>
            <a:off x="463826" y="1444487"/>
            <a:ext cx="7553739" cy="5220519"/>
          </a:xfrm>
        </p:spPr>
        <p:txBody>
          <a:bodyPr>
            <a:normAutofit/>
          </a:bodyPr>
          <a:lstStyle/>
          <a:p>
            <a:r>
              <a:rPr lang="en-US" dirty="0"/>
              <a:t>As a Voice Assistant, it assists the end-user with day-to-day activities like general human conversation, searching queries in google, searching for videos, retrieving images, live weather conditions, word meanings and reminding the user about the scheduled events and tasks. The user statements/commands are </a:t>
            </a:r>
            <a:r>
              <a:rPr lang="en-US" dirty="0" err="1"/>
              <a:t>analysed</a:t>
            </a:r>
            <a:r>
              <a:rPr lang="en-US" dirty="0"/>
              <a:t> with the help of machine learning to give an optimal solution.  </a:t>
            </a:r>
          </a:p>
          <a:p>
            <a:r>
              <a:rPr lang="en-US" dirty="0">
                <a:effectLst/>
                <a:ea typeface="Calibri" panose="020F0502020204030204" pitchFamily="34" charset="0"/>
              </a:rPr>
              <a:t>Bot is a Python-based voice-controlled assistant</a:t>
            </a:r>
          </a:p>
          <a:p>
            <a:r>
              <a:rPr lang="en-US" dirty="0">
                <a:effectLst/>
                <a:ea typeface="Calibri" panose="020F0502020204030204" pitchFamily="34" charset="0"/>
              </a:rPr>
              <a:t>It utilizes libraries such as OpenAI, </a:t>
            </a:r>
            <a:r>
              <a:rPr lang="en-US" dirty="0" err="1">
                <a:effectLst/>
                <a:ea typeface="Calibri" panose="020F0502020204030204" pitchFamily="34" charset="0"/>
              </a:rPr>
              <a:t>SpeechRecognition</a:t>
            </a:r>
            <a:r>
              <a:rPr lang="en-US" dirty="0">
                <a:effectLst/>
                <a:ea typeface="Calibri" panose="020F0502020204030204" pitchFamily="34" charset="0"/>
              </a:rPr>
              <a:t>, </a:t>
            </a:r>
            <a:r>
              <a:rPr lang="en-US" dirty="0" err="1">
                <a:effectLst/>
                <a:ea typeface="Calibri" panose="020F0502020204030204" pitchFamily="34" charset="0"/>
              </a:rPr>
              <a:t>gTTS</a:t>
            </a:r>
            <a:r>
              <a:rPr lang="en-US" dirty="0">
                <a:effectLst/>
                <a:ea typeface="Calibri" panose="020F0502020204030204" pitchFamily="34" charset="0"/>
              </a:rPr>
              <a:t>, pyttsx3, and </a:t>
            </a:r>
            <a:r>
              <a:rPr lang="en-US" dirty="0" err="1">
                <a:effectLst/>
                <a:ea typeface="Calibri" panose="020F0502020204030204" pitchFamily="34" charset="0"/>
              </a:rPr>
              <a:t>pywhatkit</a:t>
            </a:r>
            <a:r>
              <a:rPr lang="en-US" dirty="0">
                <a:effectLst/>
                <a:ea typeface="Calibri" panose="020F0502020204030204" pitchFamily="34" charset="0"/>
              </a:rPr>
              <a:t> to enable various functionalities</a:t>
            </a:r>
            <a:r>
              <a:rPr lang="en-US" dirty="0">
                <a:ea typeface="Calibri" panose="020F0502020204030204" pitchFamily="34" charset="0"/>
              </a:rPr>
              <a:t>.</a:t>
            </a:r>
            <a:r>
              <a:rPr lang="en-US" dirty="0"/>
              <a:t>                                                         </a:t>
            </a:r>
            <a:endParaRPr lang="en-IN" dirty="0"/>
          </a:p>
        </p:txBody>
      </p:sp>
      <p:pic>
        <p:nvPicPr>
          <p:cNvPr id="4" name="Picture 3">
            <a:extLst>
              <a:ext uri="{FF2B5EF4-FFF2-40B4-BE49-F238E27FC236}">
                <a16:creationId xmlns:a16="http://schemas.microsoft.com/office/drawing/2014/main" id="{99313B4C-6056-33C1-1DDB-807C210D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3234084"/>
            <a:ext cx="3770244" cy="3430922"/>
          </a:xfrm>
          <a:prstGeom prst="rect">
            <a:avLst/>
          </a:prstGeom>
        </p:spPr>
      </p:pic>
    </p:spTree>
    <p:extLst>
      <p:ext uri="{BB962C8B-B14F-4D97-AF65-F5344CB8AC3E}">
        <p14:creationId xmlns:p14="http://schemas.microsoft.com/office/powerpoint/2010/main" val="28397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F43C-CE80-6EC5-E1CC-0B10171637C3}"/>
              </a:ext>
            </a:extLst>
          </p:cNvPr>
          <p:cNvSpPr>
            <a:spLocks noGrp="1"/>
          </p:cNvSpPr>
          <p:nvPr>
            <p:ph type="title"/>
          </p:nvPr>
        </p:nvSpPr>
        <p:spPr>
          <a:xfrm>
            <a:off x="653098" y="0"/>
            <a:ext cx="9753600" cy="1154097"/>
          </a:xfrm>
        </p:spPr>
        <p:txBody>
          <a:bodyPr/>
          <a:lstStyle/>
          <a:p>
            <a:pPr algn="ctr"/>
            <a:r>
              <a:rPr lang="en-US" b="1" dirty="0"/>
              <a:t>PROBLEM STATEMENT</a:t>
            </a:r>
            <a:endParaRPr lang="en-IN" b="1" dirty="0"/>
          </a:p>
        </p:txBody>
      </p:sp>
      <p:sp>
        <p:nvSpPr>
          <p:cNvPr id="5" name="Content Placeholder 4">
            <a:extLst>
              <a:ext uri="{FF2B5EF4-FFF2-40B4-BE49-F238E27FC236}">
                <a16:creationId xmlns:a16="http://schemas.microsoft.com/office/drawing/2014/main" id="{0E5E4983-A210-096A-C2AE-3E02D782578C}"/>
              </a:ext>
            </a:extLst>
          </p:cNvPr>
          <p:cNvSpPr>
            <a:spLocks noGrp="1"/>
          </p:cNvSpPr>
          <p:nvPr>
            <p:ph idx="1"/>
          </p:nvPr>
        </p:nvSpPr>
        <p:spPr>
          <a:xfrm>
            <a:off x="352618" y="1477828"/>
            <a:ext cx="6385066" cy="5283920"/>
          </a:xfrm>
        </p:spPr>
        <p:txBody>
          <a:bodyPr>
            <a:normAutofit fontScale="92500" lnSpcReduction="10000"/>
          </a:bodyPr>
          <a:lstStyle/>
          <a:p>
            <a:pPr marL="342900" indent="-342900"/>
            <a:r>
              <a:rPr lang="en-US" dirty="0"/>
              <a:t>"The goal of this project is to develop an AI-based Voice Assistant that seamlessly integrates with users' daily routines, providing intelligent, context-aware assistance across various tasks and platforms. </a:t>
            </a:r>
          </a:p>
          <a:p>
            <a:pPr marL="342900" indent="-342900"/>
            <a:r>
              <a:rPr lang="en-US" dirty="0"/>
              <a:t>The assistant should be capable of natural language understanding, speech recognition, task automation, and proactive suggestions. </a:t>
            </a:r>
          </a:p>
          <a:p>
            <a:pPr marL="342900" indent="-342900"/>
            <a:r>
              <a:rPr lang="en-US" dirty="0"/>
              <a:t>It should adapt and learn from user interactions to enhance its effectiveness over time. </a:t>
            </a:r>
          </a:p>
          <a:p>
            <a:pPr marL="342900" indent="-342900"/>
            <a:r>
              <a:rPr lang="en-US" dirty="0"/>
              <a:t>The system should prioritize user privacy and data security while delivering a user-friendly and intuitive interface. </a:t>
            </a:r>
          </a:p>
          <a:p>
            <a:pPr marL="342900" indent="-342900"/>
            <a:r>
              <a:rPr lang="en-US" dirty="0"/>
              <a:t>This project aims to create a versatile and personalized AI companion that enhances productivity, efficiency, and convenience for individuals in their professional and personal lives."</a:t>
            </a:r>
          </a:p>
        </p:txBody>
      </p:sp>
      <p:pic>
        <p:nvPicPr>
          <p:cNvPr id="3" name="Picture 3">
            <a:extLst>
              <a:ext uri="{FF2B5EF4-FFF2-40B4-BE49-F238E27FC236}">
                <a16:creationId xmlns:a16="http://schemas.microsoft.com/office/drawing/2014/main" id="{51CE42AA-FD1B-8C19-E113-AF281ACC2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853" y="3994485"/>
            <a:ext cx="4919579" cy="2767263"/>
          </a:xfrm>
          <a:prstGeom prst="rect">
            <a:avLst/>
          </a:prstGeom>
        </p:spPr>
      </p:pic>
    </p:spTree>
    <p:extLst>
      <p:ext uri="{BB962C8B-B14F-4D97-AF65-F5344CB8AC3E}">
        <p14:creationId xmlns:p14="http://schemas.microsoft.com/office/powerpoint/2010/main" val="216633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6472-C127-ADD1-462E-1B3F69997F64}"/>
              </a:ext>
            </a:extLst>
          </p:cNvPr>
          <p:cNvSpPr>
            <a:spLocks noGrp="1"/>
          </p:cNvSpPr>
          <p:nvPr>
            <p:ph type="title"/>
          </p:nvPr>
        </p:nvSpPr>
        <p:spPr>
          <a:xfrm>
            <a:off x="990292" y="108285"/>
            <a:ext cx="9753600" cy="1154097"/>
          </a:xfrm>
        </p:spPr>
        <p:txBody>
          <a:bodyPr/>
          <a:lstStyle/>
          <a:p>
            <a:pPr algn="ctr"/>
            <a:r>
              <a:rPr lang="en-US" b="1" dirty="0"/>
              <a:t>OBJECTIVE</a:t>
            </a:r>
            <a:endParaRPr lang="en-IN" b="1" dirty="0"/>
          </a:p>
        </p:txBody>
      </p:sp>
      <p:sp>
        <p:nvSpPr>
          <p:cNvPr id="5" name="Content Placeholder 4">
            <a:extLst>
              <a:ext uri="{FF2B5EF4-FFF2-40B4-BE49-F238E27FC236}">
                <a16:creationId xmlns:a16="http://schemas.microsoft.com/office/drawing/2014/main" id="{8870F81C-1A5E-AE28-541F-66EC289DCC17}"/>
              </a:ext>
            </a:extLst>
          </p:cNvPr>
          <p:cNvSpPr>
            <a:spLocks noGrp="1"/>
          </p:cNvSpPr>
          <p:nvPr>
            <p:ph idx="1"/>
          </p:nvPr>
        </p:nvSpPr>
        <p:spPr>
          <a:xfrm>
            <a:off x="240632" y="1816768"/>
            <a:ext cx="8486979" cy="4725957"/>
          </a:xfrm>
        </p:spPr>
        <p:txBody>
          <a:bodyPr>
            <a:normAutofit lnSpcReduction="10000"/>
          </a:bodyPr>
          <a:lstStyle/>
          <a:p>
            <a:r>
              <a:rPr lang="en-US" dirty="0"/>
              <a:t>The objective of this project is to develop an AI-based Voice Assistant that seamlessly integrates with users' daily routines, providing intelligent, context-aware assistance across various tasks and platforms.</a:t>
            </a:r>
          </a:p>
          <a:p>
            <a:r>
              <a:rPr lang="en-US" dirty="0"/>
              <a:t> The assistant should be capable of natural language understanding, speech recognition, task automation, and proactive suggestions.</a:t>
            </a:r>
          </a:p>
          <a:p>
            <a:r>
              <a:rPr lang="en-US" dirty="0"/>
              <a:t> It should adapt and learn from user interactions to enhance its effectiveness over time. </a:t>
            </a:r>
          </a:p>
          <a:p>
            <a:r>
              <a:rPr lang="en-US" dirty="0"/>
              <a:t>The system should prioritize user privacy and data security while delivering a user-friendly and intuitive interface.</a:t>
            </a:r>
          </a:p>
          <a:p>
            <a:r>
              <a:rPr lang="en-US" dirty="0"/>
              <a:t> This project aims to create a versatile and personalized AI companion that enhances productivity, efficiency, and convenience for individuals in their professional and personal lives.</a:t>
            </a:r>
          </a:p>
        </p:txBody>
      </p:sp>
      <p:pic>
        <p:nvPicPr>
          <p:cNvPr id="3" name="Picture 3">
            <a:extLst>
              <a:ext uri="{FF2B5EF4-FFF2-40B4-BE49-F238E27FC236}">
                <a16:creationId xmlns:a16="http://schemas.microsoft.com/office/drawing/2014/main" id="{75DA715F-4D21-16EC-116D-033C9352B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3140" y="3646718"/>
            <a:ext cx="3293324" cy="3102997"/>
          </a:xfrm>
          <a:prstGeom prst="rect">
            <a:avLst/>
          </a:prstGeom>
        </p:spPr>
      </p:pic>
    </p:spTree>
    <p:extLst>
      <p:ext uri="{BB962C8B-B14F-4D97-AF65-F5344CB8AC3E}">
        <p14:creationId xmlns:p14="http://schemas.microsoft.com/office/powerpoint/2010/main" val="323555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3FBB9D-05CF-9E1C-1803-23A4FE982438}"/>
              </a:ext>
            </a:extLst>
          </p:cNvPr>
          <p:cNvSpPr txBox="1"/>
          <p:nvPr/>
        </p:nvSpPr>
        <p:spPr>
          <a:xfrm>
            <a:off x="3366051" y="0"/>
            <a:ext cx="6188765" cy="707886"/>
          </a:xfrm>
          <a:prstGeom prst="rect">
            <a:avLst/>
          </a:prstGeom>
          <a:noFill/>
        </p:spPr>
        <p:txBody>
          <a:bodyPr wrap="square" rtlCol="0">
            <a:spAutoFit/>
          </a:bodyPr>
          <a:lstStyle/>
          <a:p>
            <a:r>
              <a:rPr lang="en-US" sz="4000" b="1" dirty="0">
                <a:solidFill>
                  <a:schemeClr val="tx2"/>
                </a:solidFill>
                <a:latin typeface="+mj-lt"/>
              </a:rPr>
              <a:t>LITERATURE REVIEW</a:t>
            </a:r>
            <a:endParaRPr lang="en-IN" sz="4000" b="1" dirty="0">
              <a:solidFill>
                <a:schemeClr val="tx2"/>
              </a:solidFill>
              <a:latin typeface="+mj-lt"/>
            </a:endParaRPr>
          </a:p>
        </p:txBody>
      </p:sp>
      <p:graphicFrame>
        <p:nvGraphicFramePr>
          <p:cNvPr id="6" name="Table 5">
            <a:extLst>
              <a:ext uri="{FF2B5EF4-FFF2-40B4-BE49-F238E27FC236}">
                <a16:creationId xmlns:a16="http://schemas.microsoft.com/office/drawing/2014/main" id="{B541AC96-BD7C-E5E2-7B0A-514CF365D05A}"/>
              </a:ext>
            </a:extLst>
          </p:cNvPr>
          <p:cNvGraphicFramePr>
            <a:graphicFrameLocks noGrp="1"/>
          </p:cNvGraphicFramePr>
          <p:nvPr>
            <p:extLst>
              <p:ext uri="{D42A27DB-BD31-4B8C-83A1-F6EECF244321}">
                <p14:modId xmlns:p14="http://schemas.microsoft.com/office/powerpoint/2010/main" val="1880214506"/>
              </p:ext>
            </p:extLst>
          </p:nvPr>
        </p:nvGraphicFramePr>
        <p:xfrm>
          <a:off x="251791" y="707885"/>
          <a:ext cx="11675168" cy="6035040"/>
        </p:xfrm>
        <a:graphic>
          <a:graphicData uri="http://schemas.openxmlformats.org/drawingml/2006/table">
            <a:tbl>
              <a:tblPr firstRow="1" bandRow="1">
                <a:tableStyleId>{5C22544A-7EE6-4342-B048-85BDC9FD1C3A}</a:tableStyleId>
              </a:tblPr>
              <a:tblGrid>
                <a:gridCol w="2441302">
                  <a:extLst>
                    <a:ext uri="{9D8B030D-6E8A-4147-A177-3AD203B41FA5}">
                      <a16:colId xmlns:a16="http://schemas.microsoft.com/office/drawing/2014/main" val="609325418"/>
                    </a:ext>
                  </a:extLst>
                </a:gridCol>
                <a:gridCol w="2800317">
                  <a:extLst>
                    <a:ext uri="{9D8B030D-6E8A-4147-A177-3AD203B41FA5}">
                      <a16:colId xmlns:a16="http://schemas.microsoft.com/office/drawing/2014/main" val="2857415623"/>
                    </a:ext>
                  </a:extLst>
                </a:gridCol>
                <a:gridCol w="2412580">
                  <a:extLst>
                    <a:ext uri="{9D8B030D-6E8A-4147-A177-3AD203B41FA5}">
                      <a16:colId xmlns:a16="http://schemas.microsoft.com/office/drawing/2014/main" val="4135133886"/>
                    </a:ext>
                  </a:extLst>
                </a:gridCol>
                <a:gridCol w="4020969">
                  <a:extLst>
                    <a:ext uri="{9D8B030D-6E8A-4147-A177-3AD203B41FA5}">
                      <a16:colId xmlns:a16="http://schemas.microsoft.com/office/drawing/2014/main" val="505694790"/>
                    </a:ext>
                  </a:extLst>
                </a:gridCol>
              </a:tblGrid>
              <a:tr h="307163">
                <a:tc>
                  <a:txBody>
                    <a:bodyPr/>
                    <a:lstStyle/>
                    <a:p>
                      <a:r>
                        <a:rPr lang="en-US" dirty="0"/>
                        <a:t>NAME OF AUTHOR</a:t>
                      </a:r>
                      <a:endParaRPr lang="en-IN" dirty="0"/>
                    </a:p>
                  </a:txBody>
                  <a:tcPr/>
                </a:tc>
                <a:tc>
                  <a:txBody>
                    <a:bodyPr/>
                    <a:lstStyle/>
                    <a:p>
                      <a:r>
                        <a:rPr lang="en-US" dirty="0"/>
                        <a:t>PUBLICATION AND YEAR OF PUBLICATION</a:t>
                      </a:r>
                      <a:endParaRPr lang="en-IN" dirty="0"/>
                    </a:p>
                  </a:txBody>
                  <a:tcPr/>
                </a:tc>
                <a:tc>
                  <a:txBody>
                    <a:bodyPr/>
                    <a:lstStyle/>
                    <a:p>
                      <a:r>
                        <a:rPr lang="en-US" dirty="0"/>
                        <a:t>NAME OF RESEARCH PAPER</a:t>
                      </a:r>
                      <a:endParaRPr lang="en-IN" dirty="0"/>
                    </a:p>
                  </a:txBody>
                  <a:tcPr/>
                </a:tc>
                <a:tc>
                  <a:txBody>
                    <a:bodyPr/>
                    <a:lstStyle/>
                    <a:p>
                      <a:r>
                        <a:rPr lang="en-US" dirty="0"/>
                        <a:t>OUTCOME</a:t>
                      </a:r>
                      <a:endParaRPr lang="en-IN" dirty="0"/>
                    </a:p>
                  </a:txBody>
                  <a:tcPr/>
                </a:tc>
                <a:extLst>
                  <a:ext uri="{0D108BD9-81ED-4DB2-BD59-A6C34878D82A}">
                    <a16:rowId xmlns:a16="http://schemas.microsoft.com/office/drawing/2014/main" val="2993483615"/>
                  </a:ext>
                </a:extLst>
              </a:tr>
              <a:tr h="1097009">
                <a:tc>
                  <a:txBody>
                    <a:bodyPr/>
                    <a:lstStyle/>
                    <a:p>
                      <a:r>
                        <a:rPr lang="en-IN" sz="1600" dirty="0"/>
                        <a:t>Rajat Sharma , </a:t>
                      </a:r>
                      <a:r>
                        <a:rPr lang="en-IN" sz="1600" dirty="0" err="1"/>
                        <a:t>Adweteeya</a:t>
                      </a:r>
                      <a:r>
                        <a:rPr lang="en-IN" sz="1600" dirty="0"/>
                        <a:t> Dwivedi</a:t>
                      </a:r>
                    </a:p>
                  </a:txBody>
                  <a:tcPr/>
                </a:tc>
                <a:tc>
                  <a:txBody>
                    <a:bodyPr/>
                    <a:lstStyle/>
                    <a:p>
                      <a:r>
                        <a:rPr lang="en-US" sz="1600" dirty="0"/>
                        <a:t>International Journal of Science and Research (IJSR) </a:t>
                      </a:r>
                    </a:p>
                    <a:p>
                      <a:r>
                        <a:rPr lang="en-IN" sz="1600" dirty="0"/>
                        <a:t>Publication year 2020</a:t>
                      </a:r>
                    </a:p>
                  </a:txBody>
                  <a:tcPr/>
                </a:tc>
                <a:tc>
                  <a:txBody>
                    <a:bodyPr/>
                    <a:lstStyle/>
                    <a:p>
                      <a:r>
                        <a:rPr lang="en-IN" sz="1600" dirty="0"/>
                        <a:t>"JARVIS" - AI Voice Assistant</a:t>
                      </a:r>
                    </a:p>
                  </a:txBody>
                  <a:tcPr/>
                </a:tc>
                <a:tc>
                  <a:txBody>
                    <a:bodyPr/>
                    <a:lstStyle/>
                    <a:p>
                      <a:r>
                        <a:rPr lang="en-US" sz="1600" dirty="0"/>
                        <a:t>Jarvis - An AI Voice Assistant System uses speech </a:t>
                      </a:r>
                      <a:r>
                        <a:rPr lang="en-US" sz="1600" dirty="0" err="1"/>
                        <a:t>recoginition</a:t>
                      </a:r>
                      <a:r>
                        <a:rPr lang="en-US" sz="1600" dirty="0"/>
                        <a:t>, </a:t>
                      </a:r>
                      <a:r>
                        <a:rPr lang="en-US" sz="1600" dirty="0" err="1"/>
                        <a:t>gTTs</a:t>
                      </a:r>
                      <a:r>
                        <a:rPr lang="en-US" sz="1600" dirty="0"/>
                        <a:t> and other AI techniques along with Neural Networks and Natural Language Processing for a smart responsive system to the given circumstances or conditions.</a:t>
                      </a:r>
                      <a:endParaRPr lang="en-IN" sz="1600" dirty="0"/>
                    </a:p>
                  </a:txBody>
                  <a:tcPr/>
                </a:tc>
                <a:extLst>
                  <a:ext uri="{0D108BD9-81ED-4DB2-BD59-A6C34878D82A}">
                    <a16:rowId xmlns:a16="http://schemas.microsoft.com/office/drawing/2014/main" val="3514275937"/>
                  </a:ext>
                </a:extLst>
              </a:tr>
              <a:tr h="833727">
                <a:tc>
                  <a:txBody>
                    <a:bodyPr/>
                    <a:lstStyle/>
                    <a:p>
                      <a:pPr fontAlgn="ctr"/>
                      <a:r>
                        <a:rPr lang="it-IT" sz="1600" b="0" i="0" u="none" kern="1200" dirty="0">
                          <a:solidFill>
                            <a:schemeClr val="bg1">
                              <a:lumMod val="95000"/>
                              <a:lumOff val="5000"/>
                            </a:schemeClr>
                          </a:solidFill>
                          <a:effectLst/>
                          <a:latin typeface="+mn-lt"/>
                          <a:ea typeface="+mn-ea"/>
                          <a:cs typeface="+mn-cs"/>
                          <a:hlinkClick r:id="rId2">
                            <a:extLst>
                              <a:ext uri="{A12FA001-AC4F-418D-AE19-62706E023703}">
                                <ahyp:hlinkClr xmlns:ahyp="http://schemas.microsoft.com/office/drawing/2018/hyperlinkcolor" val="tx"/>
                              </a:ext>
                            </a:extLst>
                          </a:hlinkClick>
                        </a:rPr>
                        <a:t>F. Alotto</a:t>
                      </a:r>
                      <a:endParaRPr lang="it-IT" sz="1600" b="0" i="0" u="none" kern="1200" dirty="0">
                        <a:solidFill>
                          <a:schemeClr val="bg1">
                            <a:lumMod val="95000"/>
                            <a:lumOff val="5000"/>
                          </a:schemeClr>
                        </a:solidFill>
                        <a:effectLst/>
                        <a:latin typeface="+mn-lt"/>
                        <a:ea typeface="+mn-ea"/>
                        <a:cs typeface="+mn-cs"/>
                      </a:endParaRPr>
                    </a:p>
                    <a:p>
                      <a:r>
                        <a:rPr lang="it-IT" sz="1600" b="0" i="0" u="none" kern="1200" dirty="0">
                          <a:solidFill>
                            <a:schemeClr val="bg1">
                              <a:lumMod val="95000"/>
                              <a:lumOff val="5000"/>
                            </a:schemeClr>
                          </a:solidFill>
                          <a:effectLst/>
                          <a:latin typeface="+mn-lt"/>
                          <a:ea typeface="+mn-ea"/>
                          <a:cs typeface="+mn-cs"/>
                          <a:hlinkClick r:id="rId3">
                            <a:extLst>
                              <a:ext uri="{A12FA001-AC4F-418D-AE19-62706E023703}">
                                <ahyp:hlinkClr xmlns:ahyp="http://schemas.microsoft.com/office/drawing/2018/hyperlinkcolor" val="tx"/>
                              </a:ext>
                            </a:extLst>
                          </a:hlinkClick>
                        </a:rPr>
                        <a:t>I. Scidà</a:t>
                      </a:r>
                      <a:endParaRPr lang="it-IT" sz="1600" b="0" i="0" u="none" kern="1200" dirty="0">
                        <a:solidFill>
                          <a:schemeClr val="bg1">
                            <a:lumMod val="95000"/>
                            <a:lumOff val="5000"/>
                          </a:schemeClr>
                        </a:solidFill>
                        <a:effectLst/>
                        <a:latin typeface="+mn-lt"/>
                        <a:ea typeface="+mn-ea"/>
                        <a:cs typeface="+mn-cs"/>
                      </a:endParaRPr>
                    </a:p>
                    <a:p>
                      <a:r>
                        <a:rPr lang="it-IT" sz="1600" b="0" i="0" u="none" kern="1200" dirty="0">
                          <a:solidFill>
                            <a:schemeClr val="bg1">
                              <a:lumMod val="95000"/>
                              <a:lumOff val="5000"/>
                            </a:schemeClr>
                          </a:solidFill>
                          <a:effectLst/>
                          <a:latin typeface="+mn-lt"/>
                          <a:ea typeface="+mn-ea"/>
                          <a:cs typeface="+mn-cs"/>
                          <a:hlinkClick r:id="rId4">
                            <a:extLst>
                              <a:ext uri="{A12FA001-AC4F-418D-AE19-62706E023703}">
                                <ahyp:hlinkClr xmlns:ahyp="http://schemas.microsoft.com/office/drawing/2018/hyperlinkcolor" val="tx"/>
                              </a:ext>
                            </a:extLst>
                          </a:hlinkClick>
                        </a:rPr>
                        <a:t>A. Osello</a:t>
                      </a:r>
                      <a:endParaRPr lang="it-IT" sz="1600" b="0" i="0" u="none" kern="1200" dirty="0">
                        <a:solidFill>
                          <a:schemeClr val="bg1">
                            <a:lumMod val="95000"/>
                            <a:lumOff val="5000"/>
                          </a:schemeClr>
                        </a:solidFill>
                        <a:effectLst/>
                        <a:latin typeface="+mn-lt"/>
                        <a:ea typeface="+mn-ea"/>
                        <a:cs typeface="+mn-cs"/>
                      </a:endParaRPr>
                    </a:p>
                    <a:p>
                      <a:endParaRPr lang="en-IN" sz="1600" dirty="0"/>
                    </a:p>
                  </a:txBody>
                  <a:tcPr/>
                </a:tc>
                <a:tc>
                  <a:txBody>
                    <a:bodyPr/>
                    <a:lstStyle/>
                    <a:p>
                      <a:r>
                        <a:rPr lang="en-US" sz="1600" b="0" i="0" u="none" strike="noStrike" kern="1200" dirty="0">
                          <a:solidFill>
                            <a:schemeClr val="bg1">
                              <a:lumMod val="95000"/>
                              <a:lumOff val="5000"/>
                            </a:schemeClr>
                          </a:solidFill>
                          <a:effectLst/>
                          <a:latin typeface="+mn-lt"/>
                          <a:ea typeface="+mn-ea"/>
                          <a:cs typeface="+mn-cs"/>
                          <a:hlinkClick r:id="rId5">
                            <a:extLst>
                              <a:ext uri="{A12FA001-AC4F-418D-AE19-62706E023703}">
                                <ahyp:hlinkClr xmlns:ahyp="http://schemas.microsoft.com/office/drawing/2018/hyperlinkcolor" val="tx"/>
                              </a:ext>
                            </a:extLst>
                          </a:hlinkClick>
                        </a:rPr>
                        <a:t>EDULEARN20 Proceedings</a:t>
                      </a:r>
                      <a:br>
                        <a:rPr lang="en-US" sz="1600" dirty="0"/>
                      </a:br>
                      <a:r>
                        <a:rPr lang="en-US" sz="1600" b="0" i="0" kern="1200" dirty="0">
                          <a:solidFill>
                            <a:schemeClr val="dk1"/>
                          </a:solidFill>
                          <a:effectLst/>
                          <a:latin typeface="+mn-lt"/>
                          <a:ea typeface="+mn-ea"/>
                          <a:cs typeface="+mn-cs"/>
                        </a:rPr>
                        <a:t>Publication year: 2020</a:t>
                      </a:r>
                      <a:endParaRPr lang="en-IN" sz="1600" dirty="0"/>
                    </a:p>
                  </a:txBody>
                  <a:tcPr/>
                </a:tc>
                <a:tc>
                  <a:txBody>
                    <a:bodyPr/>
                    <a:lstStyle/>
                    <a:p>
                      <a:r>
                        <a:rPr lang="en-US" sz="1600" b="0" i="0" kern="1200" dirty="0">
                          <a:solidFill>
                            <a:schemeClr val="dk1"/>
                          </a:solidFill>
                          <a:effectLst/>
                          <a:latin typeface="+mn-lt"/>
                          <a:ea typeface="+mn-ea"/>
                          <a:cs typeface="+mn-cs"/>
                        </a:rPr>
                        <a:t>Building modeling with artificial intelligence and speech recognition</a:t>
                      </a:r>
                      <a:endParaRPr lang="en-IN" sz="1600" b="0" dirty="0"/>
                    </a:p>
                  </a:txBody>
                  <a:tcPr/>
                </a:tc>
                <a:tc>
                  <a:txBody>
                    <a:bodyPr/>
                    <a:lstStyle/>
                    <a:p>
                      <a:r>
                        <a:rPr lang="en-US" sz="1600" b="0" i="0" kern="1200" dirty="0">
                          <a:solidFill>
                            <a:schemeClr val="dk1"/>
                          </a:solidFill>
                          <a:effectLst/>
                          <a:latin typeface="+mn-lt"/>
                          <a:ea typeface="+mn-ea"/>
                          <a:cs typeface="+mn-cs"/>
                        </a:rPr>
                        <a:t>This methodology allows the digital design of a building that is quantifiable, interoperable, modifiable and coherent among the elements that compose it, in every phase of its life cycle.</a:t>
                      </a:r>
                      <a:endParaRPr lang="en-IN" sz="1600" dirty="0"/>
                    </a:p>
                  </a:txBody>
                  <a:tcPr/>
                </a:tc>
                <a:extLst>
                  <a:ext uri="{0D108BD9-81ED-4DB2-BD59-A6C34878D82A}">
                    <a16:rowId xmlns:a16="http://schemas.microsoft.com/office/drawing/2014/main" val="1164005218"/>
                  </a:ext>
                </a:extLst>
              </a:tr>
              <a:tr h="1228651">
                <a:tc>
                  <a:txBody>
                    <a:bodyPr/>
                    <a:lstStyle/>
                    <a:p>
                      <a:r>
                        <a:rPr lang="en-US" sz="1600" kern="1200" dirty="0">
                          <a:solidFill>
                            <a:schemeClr val="dk1"/>
                          </a:solidFill>
                          <a:effectLst/>
                          <a:latin typeface="+mn-lt"/>
                          <a:ea typeface="+mn-ea"/>
                          <a:cs typeface="+mn-cs"/>
                        </a:rPr>
                        <a:t>James P. </a:t>
                      </a:r>
                      <a:r>
                        <a:rPr lang="en-US" sz="1600" kern="1200" dirty="0" err="1">
                          <a:solidFill>
                            <a:schemeClr val="dk1"/>
                          </a:solidFill>
                          <a:effectLst/>
                          <a:latin typeface="+mn-lt"/>
                          <a:ea typeface="+mn-ea"/>
                          <a:cs typeface="+mn-cs"/>
                        </a:rPr>
                        <a:t>Giangola</a:t>
                      </a:r>
                      <a:r>
                        <a:rPr lang="en-US" sz="1600" kern="1200" dirty="0">
                          <a:solidFill>
                            <a:schemeClr val="dk1"/>
                          </a:solidFill>
                          <a:effectLst/>
                          <a:latin typeface="+mn-lt"/>
                          <a:ea typeface="+mn-ea"/>
                          <a:cs typeface="+mn-cs"/>
                        </a:rPr>
                        <a:t> et al.</a:t>
                      </a:r>
                      <a:endParaRPr lang="en-IN" sz="1600" dirty="0"/>
                    </a:p>
                  </a:txBody>
                  <a:tcPr/>
                </a:tc>
                <a:tc>
                  <a:txBody>
                    <a:bodyPr/>
                    <a:lstStyle/>
                    <a:p>
                      <a:r>
                        <a:rPr lang="en-IN" sz="1600" dirty="0"/>
                        <a:t>(Cohen et al., 2004;</a:t>
                      </a:r>
                      <a:r>
                        <a:rPr lang="en-IN" sz="1600" b="0" i="0" kern="1200" dirty="0">
                          <a:solidFill>
                            <a:schemeClr val="dk1"/>
                          </a:solidFill>
                          <a:effectLst/>
                          <a:latin typeface="+mn-lt"/>
                          <a:ea typeface="+mn-ea"/>
                          <a:cs typeface="+mn-cs"/>
                        </a:rPr>
                        <a:t>Pearl et al</a:t>
                      </a:r>
                      <a:endParaRPr lang="en-IN" sz="1600" dirty="0"/>
                    </a:p>
                  </a:txBody>
                  <a:tcPr/>
                </a:tc>
                <a:tc>
                  <a:txBody>
                    <a:bodyPr/>
                    <a:lstStyle/>
                    <a:p>
                      <a:r>
                        <a:rPr lang="en-US" sz="1600" kern="1200" dirty="0">
                          <a:solidFill>
                            <a:schemeClr val="dk1"/>
                          </a:solidFill>
                          <a:effectLst/>
                          <a:latin typeface="+mn-lt"/>
                          <a:ea typeface="+mn-ea"/>
                          <a:cs typeface="+mn-cs"/>
                        </a:rPr>
                        <a:t>Voice User Interface Design</a:t>
                      </a:r>
                      <a:endParaRPr lang="en-IN" sz="1600" dirty="0"/>
                    </a:p>
                  </a:txBody>
                  <a:tcPr/>
                </a:tc>
                <a:tc>
                  <a:txBody>
                    <a:bodyPr/>
                    <a:lstStyle/>
                    <a:p>
                      <a:r>
                        <a:rPr lang="en-US" sz="1600" kern="1200" dirty="0">
                          <a:solidFill>
                            <a:schemeClr val="dk1"/>
                          </a:solidFill>
                          <a:effectLst/>
                          <a:latin typeface="+mn-lt"/>
                          <a:ea typeface="+mn-ea"/>
                          <a:cs typeface="+mn-cs"/>
                        </a:rPr>
                        <a:t>This book provides a comprehensive guide to designing effective voice user interfaces, covering topics such as speech recognition, natural language understanding, and user-centered design principles.</a:t>
                      </a:r>
                      <a:endParaRPr lang="en-IN" sz="1600" kern="1200" dirty="0">
                        <a:solidFill>
                          <a:schemeClr val="dk1"/>
                        </a:solidFill>
                        <a:effectLst/>
                        <a:latin typeface="+mn-lt"/>
                        <a:ea typeface="+mn-ea"/>
                        <a:cs typeface="+mn-cs"/>
                      </a:endParaRPr>
                    </a:p>
                    <a:p>
                      <a:r>
                        <a:rPr lang="en-US" sz="1600" kern="1200" dirty="0">
                          <a:solidFill>
                            <a:schemeClr val="dk1"/>
                          </a:solidFill>
                          <a:effectLst/>
                          <a:latin typeface="+mn-lt"/>
                          <a:ea typeface="+mn-ea"/>
                          <a:cs typeface="+mn-cs"/>
                        </a:rPr>
                        <a:t> </a:t>
                      </a:r>
                      <a:endParaRPr lang="en-IN" sz="1600" kern="1200" dirty="0">
                        <a:solidFill>
                          <a:schemeClr val="dk1"/>
                        </a:solidFill>
                        <a:effectLst/>
                        <a:latin typeface="+mn-lt"/>
                        <a:ea typeface="+mn-ea"/>
                        <a:cs typeface="+mn-cs"/>
                      </a:endParaRPr>
                    </a:p>
                    <a:p>
                      <a:endParaRPr lang="en-IN" sz="1600" dirty="0"/>
                    </a:p>
                  </a:txBody>
                  <a:tcPr/>
                </a:tc>
                <a:extLst>
                  <a:ext uri="{0D108BD9-81ED-4DB2-BD59-A6C34878D82A}">
                    <a16:rowId xmlns:a16="http://schemas.microsoft.com/office/drawing/2014/main" val="3715982771"/>
                  </a:ext>
                </a:extLst>
              </a:tr>
            </a:tbl>
          </a:graphicData>
        </a:graphic>
      </p:graphicFrame>
    </p:spTree>
    <p:extLst>
      <p:ext uri="{BB962C8B-B14F-4D97-AF65-F5344CB8AC3E}">
        <p14:creationId xmlns:p14="http://schemas.microsoft.com/office/powerpoint/2010/main" val="73495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B708-440F-1812-7994-664C79BF86C4}"/>
              </a:ext>
            </a:extLst>
          </p:cNvPr>
          <p:cNvSpPr>
            <a:spLocks noGrp="1"/>
          </p:cNvSpPr>
          <p:nvPr>
            <p:ph type="title"/>
          </p:nvPr>
        </p:nvSpPr>
        <p:spPr>
          <a:xfrm>
            <a:off x="1195754" y="489639"/>
            <a:ext cx="9753600" cy="1154097"/>
          </a:xfrm>
        </p:spPr>
        <p:txBody>
          <a:bodyPr/>
          <a:lstStyle/>
          <a:p>
            <a:pPr algn="ctr"/>
            <a:r>
              <a:rPr lang="en-US" b="1" dirty="0"/>
              <a:t>CONSTRUCTION WORKING</a:t>
            </a:r>
            <a:endParaRPr lang="en-IN" b="1" dirty="0"/>
          </a:p>
        </p:txBody>
      </p:sp>
      <p:sp>
        <p:nvSpPr>
          <p:cNvPr id="4" name="TextBox 3">
            <a:extLst>
              <a:ext uri="{FF2B5EF4-FFF2-40B4-BE49-F238E27FC236}">
                <a16:creationId xmlns:a16="http://schemas.microsoft.com/office/drawing/2014/main" id="{5DE9863F-5394-4EC5-E512-69AFFA1B8021}"/>
              </a:ext>
            </a:extLst>
          </p:cNvPr>
          <p:cNvSpPr txBox="1"/>
          <p:nvPr/>
        </p:nvSpPr>
        <p:spPr>
          <a:xfrm>
            <a:off x="2862470" y="1895061"/>
            <a:ext cx="6665843" cy="400110"/>
          </a:xfrm>
          <a:prstGeom prst="rect">
            <a:avLst/>
          </a:prstGeom>
          <a:noFill/>
          <a:ln w="28575">
            <a:solidFill>
              <a:schemeClr val="tx1"/>
            </a:solidFill>
          </a:ln>
        </p:spPr>
        <p:txBody>
          <a:bodyPr wrap="square" rtlCol="0">
            <a:spAutoFit/>
          </a:bodyPr>
          <a:lstStyle/>
          <a:p>
            <a:r>
              <a:rPr lang="en-US" sz="2000" b="1" dirty="0">
                <a:latin typeface="Times New Roman" panose="02020603050405020304" pitchFamily="18" charset="0"/>
                <a:cs typeface="Times New Roman" panose="02020603050405020304" pitchFamily="18" charset="0"/>
              </a:rPr>
              <a:t>Live GUI for interaction will appear on the screen</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A9F9AA-0B66-07D1-41FA-955972724BCD}"/>
              </a:ext>
            </a:extLst>
          </p:cNvPr>
          <p:cNvSpPr txBox="1"/>
          <p:nvPr/>
        </p:nvSpPr>
        <p:spPr>
          <a:xfrm>
            <a:off x="2862470" y="2758147"/>
            <a:ext cx="6665843" cy="707886"/>
          </a:xfrm>
          <a:prstGeom prst="rect">
            <a:avLst/>
          </a:prstGeom>
          <a:noFill/>
          <a:ln w="28575">
            <a:solidFill>
              <a:schemeClr val="tx1"/>
            </a:solidFill>
          </a:ln>
        </p:spPr>
        <p:txBody>
          <a:bodyPr wrap="square" rtlCol="0">
            <a:spAutoFit/>
          </a:bodyPr>
          <a:lstStyle/>
          <a:p>
            <a:r>
              <a:rPr lang="en-US" sz="2000" b="1" i="0" dirty="0">
                <a:effectLst/>
                <a:latin typeface="Times New Roman" panose="02020603050405020304" pitchFamily="18" charset="0"/>
                <a:cs typeface="Times New Roman" panose="02020603050405020304" pitchFamily="18" charset="0"/>
              </a:rPr>
              <a:t>It will take input through voice commands related to the task</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141CE45-4EC1-377E-E93B-2D2F8A88AEB3}"/>
              </a:ext>
            </a:extLst>
          </p:cNvPr>
          <p:cNvSpPr txBox="1"/>
          <p:nvPr/>
        </p:nvSpPr>
        <p:spPr>
          <a:xfrm>
            <a:off x="2862470" y="3833335"/>
            <a:ext cx="6665843" cy="1015663"/>
          </a:xfrm>
          <a:prstGeom prst="rect">
            <a:avLst/>
          </a:prstGeom>
          <a:noFill/>
          <a:ln w="28575">
            <a:solidFill>
              <a:schemeClr val="tx1"/>
            </a:solidFill>
          </a:ln>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It will perform the required task for the user like opening notepad, searching on browser, mails, playing songs etc.</a:t>
            </a:r>
          </a:p>
          <a:p>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B408DE-378A-78FD-2A27-FDB3DC64B6A1}"/>
              </a:ext>
            </a:extLst>
          </p:cNvPr>
          <p:cNvSpPr txBox="1"/>
          <p:nvPr/>
        </p:nvSpPr>
        <p:spPr>
          <a:xfrm>
            <a:off x="2862470" y="5353878"/>
            <a:ext cx="6665843" cy="707886"/>
          </a:xfrm>
          <a:prstGeom prst="rect">
            <a:avLst/>
          </a:prstGeom>
          <a:noFill/>
          <a:ln w="28575">
            <a:solidFill>
              <a:schemeClr val="tx1"/>
            </a:solidFill>
          </a:ln>
        </p:spPr>
        <p:txBody>
          <a:bodyPr wrap="square" rtlCol="0">
            <a:spAutoFit/>
          </a:bodyPr>
          <a:lstStyle/>
          <a:p>
            <a:r>
              <a:rPr lang="en-US" sz="2000" b="1" dirty="0">
                <a:latin typeface="ff4"/>
              </a:rPr>
              <a:t>I</a:t>
            </a:r>
            <a:r>
              <a:rPr lang="en-US" sz="2000" b="1" i="0" dirty="0">
                <a:effectLst/>
                <a:latin typeface="ff4"/>
              </a:rPr>
              <a:t>t keeps on asking for the command from user until the user say “</a:t>
            </a:r>
            <a:r>
              <a:rPr lang="en-US" sz="2000" b="1" dirty="0">
                <a:latin typeface="ff4"/>
              </a:rPr>
              <a:t>Stop</a:t>
            </a:r>
            <a:r>
              <a:rPr lang="en-US" sz="2000" b="1" i="0" dirty="0">
                <a:effectLst/>
                <a:latin typeface="ff4"/>
              </a:rPr>
              <a:t>”</a:t>
            </a:r>
            <a:endParaRPr lang="en-IN" sz="2000" b="1" dirty="0"/>
          </a:p>
        </p:txBody>
      </p:sp>
      <p:cxnSp>
        <p:nvCxnSpPr>
          <p:cNvPr id="9" name="Straight Arrow Connector 8">
            <a:extLst>
              <a:ext uri="{FF2B5EF4-FFF2-40B4-BE49-F238E27FC236}">
                <a16:creationId xmlns:a16="http://schemas.microsoft.com/office/drawing/2014/main" id="{13B66B67-0CEC-DD44-645E-67C4C4DA1D48}"/>
              </a:ext>
            </a:extLst>
          </p:cNvPr>
          <p:cNvCxnSpPr>
            <a:stCxn id="4" idx="2"/>
            <a:endCxn id="5" idx="0"/>
          </p:cNvCxnSpPr>
          <p:nvPr/>
        </p:nvCxnSpPr>
        <p:spPr>
          <a:xfrm>
            <a:off x="6195392" y="2295171"/>
            <a:ext cx="0" cy="462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73E4447-44A1-028B-A290-5B556B5DD761}"/>
              </a:ext>
            </a:extLst>
          </p:cNvPr>
          <p:cNvCxnSpPr>
            <a:stCxn id="5" idx="2"/>
          </p:cNvCxnSpPr>
          <p:nvPr/>
        </p:nvCxnSpPr>
        <p:spPr>
          <a:xfrm>
            <a:off x="6195392" y="3466033"/>
            <a:ext cx="0" cy="3673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273A89C-691E-645E-383B-DA8981E2E21A}"/>
              </a:ext>
            </a:extLst>
          </p:cNvPr>
          <p:cNvCxnSpPr/>
          <p:nvPr/>
        </p:nvCxnSpPr>
        <p:spPr>
          <a:xfrm>
            <a:off x="6195391" y="4756665"/>
            <a:ext cx="0" cy="5998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93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325-0E1D-F07E-2CFF-9039ABC74B04}"/>
              </a:ext>
            </a:extLst>
          </p:cNvPr>
          <p:cNvSpPr>
            <a:spLocks noGrp="1"/>
          </p:cNvSpPr>
          <p:nvPr>
            <p:ph type="title"/>
          </p:nvPr>
        </p:nvSpPr>
        <p:spPr>
          <a:xfrm>
            <a:off x="1207477" y="331693"/>
            <a:ext cx="9753600" cy="895013"/>
          </a:xfrm>
        </p:spPr>
        <p:txBody>
          <a:bodyPr/>
          <a:lstStyle/>
          <a:p>
            <a:pPr algn="ctr"/>
            <a:r>
              <a:rPr lang="en-US" b="1" dirty="0"/>
              <a:t>SOFTWARE</a:t>
            </a:r>
            <a:endParaRPr lang="en-IN" b="1" dirty="0"/>
          </a:p>
        </p:txBody>
      </p:sp>
      <p:sp>
        <p:nvSpPr>
          <p:cNvPr id="3" name="Content Placeholder 2">
            <a:extLst>
              <a:ext uri="{FF2B5EF4-FFF2-40B4-BE49-F238E27FC236}">
                <a16:creationId xmlns:a16="http://schemas.microsoft.com/office/drawing/2014/main" id="{627AB750-96B4-93FE-6D5F-E528A1D1FAEB}"/>
              </a:ext>
            </a:extLst>
          </p:cNvPr>
          <p:cNvSpPr>
            <a:spLocks noGrp="1"/>
          </p:cNvSpPr>
          <p:nvPr>
            <p:ph idx="1"/>
          </p:nvPr>
        </p:nvSpPr>
        <p:spPr>
          <a:xfrm>
            <a:off x="305109" y="1226707"/>
            <a:ext cx="9753600" cy="353952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language which is going to be use in this project is Python.</a:t>
            </a:r>
          </a:p>
          <a:p>
            <a:pPr marL="0" indent="0" algn="l">
              <a:buNone/>
            </a:pPr>
            <a:r>
              <a:rPr lang="en-US" b="0" i="0" dirty="0">
                <a:effectLst/>
                <a:latin typeface="Times New Roman" panose="02020603050405020304" pitchFamily="18" charset="0"/>
                <a:cs typeface="Times New Roman" panose="02020603050405020304" pitchFamily="18" charset="0"/>
              </a:rPr>
              <a:t>The IDE used in this project is PyCharm. All the python files were created in</a:t>
            </a:r>
          </a:p>
          <a:p>
            <a:pPr marL="0" indent="0" algn="l">
              <a:buNone/>
            </a:pPr>
            <a:r>
              <a:rPr lang="en-US" b="0" i="0" dirty="0">
                <a:effectLst/>
                <a:latin typeface="Times New Roman" panose="02020603050405020304" pitchFamily="18" charset="0"/>
                <a:cs typeface="Times New Roman" panose="02020603050405020304" pitchFamily="18" charset="0"/>
              </a:rPr>
              <a:t>PyCharm and all the necessary packages were easily installable in this IDE. For this project following modules and libraries were used i.e. pyttsx3, </a:t>
            </a:r>
            <a:r>
              <a:rPr lang="en-US" b="0" i="0" dirty="0" err="1">
                <a:effectLst/>
                <a:latin typeface="Times New Roman" panose="02020603050405020304" pitchFamily="18" charset="0"/>
                <a:cs typeface="Times New Roman" panose="02020603050405020304" pitchFamily="18" charset="0"/>
              </a:rPr>
              <a:t>SpeechRecognition</a:t>
            </a:r>
            <a:r>
              <a:rPr lang="en-US" b="0" i="0" dirty="0">
                <a:effectLst/>
                <a:latin typeface="Times New Roman" panose="02020603050405020304" pitchFamily="18" charset="0"/>
                <a:cs typeface="Times New Roman" panose="02020603050405020304" pitchFamily="18" charset="0"/>
              </a:rPr>
              <a:t>, Datetime, Wikipedia, </a:t>
            </a:r>
            <a:r>
              <a:rPr lang="en-US" b="0" i="0" dirty="0" err="1">
                <a:effectLst/>
                <a:latin typeface="Times New Roman" panose="02020603050405020304" pitchFamily="18" charset="0"/>
                <a:cs typeface="Times New Roman" panose="02020603050405020304" pitchFamily="18" charset="0"/>
              </a:rPr>
              <a:t>Smtplib</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pywhatkit</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pyjokes</a:t>
            </a:r>
            <a:r>
              <a:rPr lang="en-US" b="0" i="0" dirty="0">
                <a:effectLst/>
                <a:latin typeface="Times New Roman" panose="02020603050405020304" pitchFamily="18" charset="0"/>
                <a:cs typeface="Times New Roman" panose="02020603050405020304" pitchFamily="18" charset="0"/>
              </a:rPr>
              <a:t>, pyPDF2, </a:t>
            </a:r>
            <a:r>
              <a:rPr lang="en-US" b="0" i="0" dirty="0" err="1">
                <a:effectLst/>
                <a:latin typeface="Times New Roman" panose="02020603050405020304" pitchFamily="18" charset="0"/>
                <a:cs typeface="Times New Roman" panose="02020603050405020304" pitchFamily="18" charset="0"/>
              </a:rPr>
              <a:t>pyautogui</a:t>
            </a:r>
            <a:r>
              <a:rPr lang="en-US" b="0" i="0" dirty="0">
                <a:effectLst/>
                <a:latin typeface="Times New Roman" panose="02020603050405020304" pitchFamily="18" charset="0"/>
                <a:cs typeface="Times New Roman" panose="02020603050405020304" pitchFamily="18" charset="0"/>
              </a:rPr>
              <a:t>, </a:t>
            </a:r>
            <a:r>
              <a:rPr lang="en-US" b="0" i="0" dirty="0" err="1">
                <a:effectLst/>
                <a:latin typeface="Times New Roman" panose="02020603050405020304" pitchFamily="18" charset="0"/>
                <a:cs typeface="Times New Roman" panose="02020603050405020304" pitchFamily="18" charset="0"/>
              </a:rPr>
              <a:t>pyQt</a:t>
            </a:r>
            <a:r>
              <a:rPr lang="en-US" b="0" i="0" dirty="0">
                <a:effectLst/>
                <a:latin typeface="Times New Roman" panose="02020603050405020304" pitchFamily="18" charset="0"/>
                <a:cs typeface="Times New Roman" panose="02020603050405020304" pitchFamily="18" charset="0"/>
              </a:rPr>
              <a:t> etc. I have created a live GUI for interacting with the JARVIS as it gives a design and interesting look while having the conversation.</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6688AB98-9B5B-B0D6-AF52-58FC8AA4A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600450"/>
            <a:ext cx="7620000" cy="3257550"/>
          </a:xfrm>
          <a:prstGeom prst="rect">
            <a:avLst/>
          </a:prstGeom>
        </p:spPr>
      </p:pic>
    </p:spTree>
    <p:extLst>
      <p:ext uri="{BB962C8B-B14F-4D97-AF65-F5344CB8AC3E}">
        <p14:creationId xmlns:p14="http://schemas.microsoft.com/office/powerpoint/2010/main" val="379860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7E4E-712F-A335-A6F7-8453811C5391}"/>
              </a:ext>
            </a:extLst>
          </p:cNvPr>
          <p:cNvSpPr>
            <a:spLocks noGrp="1"/>
          </p:cNvSpPr>
          <p:nvPr>
            <p:ph type="title"/>
          </p:nvPr>
        </p:nvSpPr>
        <p:spPr>
          <a:xfrm>
            <a:off x="2543177" y="1334944"/>
            <a:ext cx="9753600" cy="229787"/>
          </a:xfrm>
        </p:spPr>
        <p:txBody>
          <a:bodyPr>
            <a:normAutofit fontScale="90000"/>
          </a:bodyPr>
          <a:lstStyle/>
          <a:p>
            <a:pPr algn="ctr"/>
            <a:r>
              <a:rPr lang="en-US" b="1" dirty="0"/>
              <a:t>APPLICATION</a:t>
            </a:r>
            <a:endParaRPr lang="en-IN" b="1" dirty="0"/>
          </a:p>
        </p:txBody>
      </p:sp>
      <p:sp>
        <p:nvSpPr>
          <p:cNvPr id="3" name="Content Placeholder 2">
            <a:extLst>
              <a:ext uri="{FF2B5EF4-FFF2-40B4-BE49-F238E27FC236}">
                <a16:creationId xmlns:a16="http://schemas.microsoft.com/office/drawing/2014/main" id="{08E9A35D-7A9A-1ED3-E46A-E8E6C22011C8}"/>
              </a:ext>
            </a:extLst>
          </p:cNvPr>
          <p:cNvSpPr>
            <a:spLocks noGrp="1"/>
          </p:cNvSpPr>
          <p:nvPr>
            <p:ph idx="1"/>
          </p:nvPr>
        </p:nvSpPr>
        <p:spPr>
          <a:xfrm>
            <a:off x="5017670" y="2429257"/>
            <a:ext cx="6857499" cy="3539527"/>
          </a:xfrm>
        </p:spPr>
        <p:txBody>
          <a:bodyPr>
            <a:normAutofit fontScale="92500"/>
          </a:bodyPr>
          <a:lstStyle/>
          <a:p>
            <a:pPr algn="l"/>
            <a:r>
              <a:rPr lang="en-US" b="0" i="0" dirty="0">
                <a:effectLst/>
                <a:latin typeface="Times New Roman" panose="02020603050405020304" pitchFamily="18" charset="0"/>
                <a:cs typeface="Times New Roman" panose="02020603050405020304" pitchFamily="18" charset="0"/>
              </a:rPr>
              <a:t>Saves time: </a:t>
            </a:r>
            <a:r>
              <a:rPr lang="en-US" dirty="0">
                <a:latin typeface="Times New Roman" panose="02020603050405020304" pitchFamily="18" charset="0"/>
                <a:cs typeface="Times New Roman" panose="02020603050405020304" pitchFamily="18" charset="0"/>
              </a:rPr>
              <a:t>Voice Assistant </a:t>
            </a:r>
            <a:r>
              <a:rPr lang="en-US" b="0" i="0" dirty="0">
                <a:effectLst/>
                <a:latin typeface="Times New Roman" panose="02020603050405020304" pitchFamily="18" charset="0"/>
                <a:cs typeface="Times New Roman" panose="02020603050405020304" pitchFamily="18" charset="0"/>
              </a:rPr>
              <a:t>is a desktop voice assistant which works on the voice</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command offered to it, it can do voice searching, voice-activated device control and can let us complete a set of tasks.</a:t>
            </a:r>
          </a:p>
          <a:p>
            <a:pPr algn="l"/>
            <a:r>
              <a:rPr lang="en-IN" b="0" i="0" dirty="0">
                <a:effectLst/>
                <a:latin typeface="Times New Roman" panose="02020603050405020304" pitchFamily="18" charset="0"/>
                <a:cs typeface="Times New Roman" panose="02020603050405020304" pitchFamily="18" charset="0"/>
              </a:rPr>
              <a:t>Conversational interaction: </a:t>
            </a:r>
            <a:r>
              <a:rPr lang="en-US" b="0" i="0" dirty="0">
                <a:effectLst/>
                <a:latin typeface="Times New Roman" panose="02020603050405020304" pitchFamily="18" charset="0"/>
                <a:cs typeface="Times New Roman" panose="02020603050405020304" pitchFamily="18" charset="0"/>
              </a:rPr>
              <a:t>any user when instruct any task to it, they feel like giving task to a human assistant because of the conversational interaction for giving input and getting the desired output in the form of task done.</a:t>
            </a:r>
          </a:p>
          <a:p>
            <a:pPr algn="l"/>
            <a:r>
              <a:rPr lang="en-US" b="0" i="0" dirty="0">
                <a:effectLst/>
                <a:latin typeface="Times New Roman" panose="02020603050405020304" pitchFamily="18" charset="0"/>
                <a:cs typeface="Times New Roman" panose="02020603050405020304" pitchFamily="18" charset="0"/>
              </a:rPr>
              <a:t>Reactive nature: The desktop assistant is reactive which means it know human language very well and understand the context that is provided by the user and gives response in the same way.</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5">
            <a:extLst>
              <a:ext uri="{FF2B5EF4-FFF2-40B4-BE49-F238E27FC236}">
                <a16:creationId xmlns:a16="http://schemas.microsoft.com/office/drawing/2014/main" id="{F260D6E8-E6E6-343D-0152-C0D8D320A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64" y="1092008"/>
            <a:ext cx="4772025" cy="2674498"/>
          </a:xfrm>
          <a:prstGeom prst="rect">
            <a:avLst/>
          </a:prstGeom>
        </p:spPr>
      </p:pic>
    </p:spTree>
    <p:extLst>
      <p:ext uri="{BB962C8B-B14F-4D97-AF65-F5344CB8AC3E}">
        <p14:creationId xmlns:p14="http://schemas.microsoft.com/office/powerpoint/2010/main" val="93130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380E-8A4A-B36F-9D1B-6B71215173D5}"/>
              </a:ext>
            </a:extLst>
          </p:cNvPr>
          <p:cNvSpPr>
            <a:spLocks noGrp="1"/>
          </p:cNvSpPr>
          <p:nvPr>
            <p:ph type="title"/>
          </p:nvPr>
        </p:nvSpPr>
        <p:spPr>
          <a:xfrm>
            <a:off x="1050758" y="-28410"/>
            <a:ext cx="9753600" cy="1154097"/>
          </a:xfrm>
        </p:spPr>
        <p:txBody>
          <a:bodyPr/>
          <a:lstStyle/>
          <a:p>
            <a:pPr algn="ctr"/>
            <a:r>
              <a:rPr lang="en-US" b="1" dirty="0"/>
              <a:t>CONCLUSION</a:t>
            </a:r>
            <a:endParaRPr lang="en-IN" b="1" dirty="0"/>
          </a:p>
        </p:txBody>
      </p:sp>
      <p:sp>
        <p:nvSpPr>
          <p:cNvPr id="3" name="Content Placeholder 2">
            <a:extLst>
              <a:ext uri="{FF2B5EF4-FFF2-40B4-BE49-F238E27FC236}">
                <a16:creationId xmlns:a16="http://schemas.microsoft.com/office/drawing/2014/main" id="{1A7D3053-4649-065D-C707-A99F28C26C51}"/>
              </a:ext>
            </a:extLst>
          </p:cNvPr>
          <p:cNvSpPr>
            <a:spLocks noGrp="1"/>
          </p:cNvSpPr>
          <p:nvPr>
            <p:ph idx="1"/>
          </p:nvPr>
        </p:nvSpPr>
        <p:spPr>
          <a:xfrm>
            <a:off x="244642" y="1319941"/>
            <a:ext cx="6023811" cy="3539527"/>
          </a:xfrm>
        </p:spPr>
        <p:txBody>
          <a:bodyPr/>
          <a:lstStyle/>
          <a:p>
            <a:pPr marL="0" indent="0">
              <a:buNone/>
            </a:pPr>
            <a:r>
              <a:rPr lang="en-US" dirty="0">
                <a:latin typeface="Times New Roman" panose="02020603050405020304" pitchFamily="18" charset="0"/>
                <a:cs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 We aim to make this project a complete server assistant and make it smart enough to act as a replacement for a general server administration.</a:t>
            </a:r>
            <a:endParaRPr lang="en-IN"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0DD7FBB3-96B2-8687-D578-97A3239F5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0997" y="3585246"/>
            <a:ext cx="5671003" cy="3201995"/>
          </a:xfrm>
          <a:prstGeom prst="rect">
            <a:avLst/>
          </a:prstGeom>
        </p:spPr>
      </p:pic>
    </p:spTree>
    <p:extLst>
      <p:ext uri="{BB962C8B-B14F-4D97-AF65-F5344CB8AC3E}">
        <p14:creationId xmlns:p14="http://schemas.microsoft.com/office/powerpoint/2010/main" val="1459386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520</TotalTime>
  <Words>908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Calibri</vt:lpstr>
      <vt:lpstr>Century Gothic</vt:lpstr>
      <vt:lpstr>ff4</vt:lpstr>
      <vt:lpstr>Times New Roman</vt:lpstr>
      <vt:lpstr>Wingdings</vt:lpstr>
      <vt:lpstr>Wingdings 3</vt:lpstr>
      <vt:lpstr>Ion</vt:lpstr>
      <vt:lpstr>PowerPoint Presentation</vt:lpstr>
      <vt:lpstr>ABSTRACT</vt:lpstr>
      <vt:lpstr>PROBLEM STATEMENT</vt:lpstr>
      <vt:lpstr>OBJECTIVE</vt:lpstr>
      <vt:lpstr>PowerPoint Presentation</vt:lpstr>
      <vt:lpstr>CONSTRUCTION WORKING</vt:lpstr>
      <vt:lpstr>SOFTWARE</vt:lpstr>
      <vt:lpstr>APPLICATION</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Black Pro</dc:creator>
  <cp:lastModifiedBy>Divesh Kankani</cp:lastModifiedBy>
  <cp:revision>27</cp:revision>
  <dcterms:created xsi:type="dcterms:W3CDTF">2023-09-09T16:06:33Z</dcterms:created>
  <dcterms:modified xsi:type="dcterms:W3CDTF">2024-03-11T06:39:15Z</dcterms:modified>
</cp:coreProperties>
</file>