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61" r:id="rId5"/>
    <p:sldId id="276" r:id="rId6"/>
    <p:sldId id="278" r:id="rId7"/>
    <p:sldId id="305" r:id="rId8"/>
    <p:sldId id="304" r:id="rId9"/>
    <p:sldId id="271" r:id="rId10"/>
    <p:sldId id="287" r:id="rId11"/>
    <p:sldId id="291" r:id="rId12"/>
    <p:sldId id="286" r:id="rId13"/>
    <p:sldId id="290" r:id="rId14"/>
    <p:sldId id="289" r:id="rId15"/>
    <p:sldId id="299" r:id="rId16"/>
    <p:sldId id="302" r:id="rId17"/>
    <p:sldId id="303" r:id="rId18"/>
    <p:sldId id="282" r:id="rId19"/>
    <p:sldId id="270" r:id="rId20"/>
  </p:sldIdLst>
  <p:sldSz cx="18288000" cy="10287000"/>
  <p:notesSz cx="6858000" cy="9144000"/>
  <p:embeddedFontLst>
    <p:embeddedFont>
      <p:font typeface="Britannic Bold" panose="020B0903060703020204" pitchFamily="34" charset="0"/>
      <p:regular r:id="rId22"/>
    </p:embeddedFont>
    <p:embeddedFont>
      <p:font typeface="League Spartan" panose="020B0604020202020204" charset="0"/>
      <p:regular r:id="rId23"/>
      <p:bold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4FFE6-9EBA-1B40-AACF-57B7C62BD985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892DA-E110-A941-BECA-B63C4009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50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892DA-E110-A941-BECA-B63C4009E5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892DA-E110-A941-BECA-B63C4009E5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1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892DA-E110-A941-BECA-B63C4009E5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892DA-E110-A941-BECA-B63C4009E5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8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892DA-E110-A941-BECA-B63C4009E5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4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892DA-E110-A941-BECA-B63C4009E5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8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files.oaiusercontent.com/file-kxBPEauCOd5aUmQx65gI52hC?se=2024-03-27T19%3A38%3A32Z&amp;sp=r&amp;sv=2021-08-06&amp;sr=b&amp;rscc=max-age%3D299%2C%20immutable&amp;rscd=attachment%3B%20filename%3Dd314aba9-dd6c-4072-9ad0-5d4efb6b542d&amp;sig=2zuc6tV6h2gmSDiaNu8433qhBeXiZ7uJ3J4Fl3AREAw%3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https://files.oaiusercontent.com/file-mm6TR1tTeKx4npI3wqBn2J0N?se=2024-03-27T19%3A41%3A29Z&amp;sp=r&amp;sv=2021-08-06&amp;sr=b&amp;rscc=max-age%3D299%2C%20immutable&amp;rscd=attachment%3B%20filename%3Dd1bfaef5-f9bb-4e80-8854-40e4d5e55145&amp;sig=bBuW%2BkBeRnzjS4nL8Ss2z%2BwJD1NiQvvuQWlxTF2/45o%3D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files.oaiusercontent.com/file-SApD4EVN8T2aX09wSA9RYcBQ?se=2024-03-27T19%3A40%3A57Z&amp;sp=r&amp;sv=2021-08-06&amp;sr=b&amp;rscc=max-age%3D299%2C%20immutable&amp;rscd=attachment%3B%20filename%3D7bad628f-4dd0-40ca-b93f-f62610f0c24f&amp;sig=SU2Iviezt%2Bvhw9uxZCk/wImsWvBl9UV1U4v1mNbX5TI%3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587180" y="2297333"/>
            <a:ext cx="13557820" cy="28067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65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000000"/>
                </a:solidFill>
                <a:latin typeface="Britannic Bold"/>
                <a:ea typeface="Calibri"/>
                <a:cs typeface="Calibri"/>
              </a:rPr>
              <a:t>GREENSHIELD </a:t>
            </a:r>
            <a:endParaRPr lang="en-US" b="1" dirty="0">
              <a:latin typeface="Britannic Bold"/>
            </a:endParaRPr>
          </a:p>
          <a:p>
            <a:pPr algn="ctr">
              <a:lnSpc>
                <a:spcPts val="11265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000000"/>
                </a:solidFill>
                <a:latin typeface="Britannic Bold"/>
                <a:ea typeface="Calibri"/>
                <a:cs typeface="Calibri"/>
              </a:rPr>
              <a:t>FINAL CUSTOMER UPDATE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8853714" y="6190162"/>
            <a:ext cx="9436406" cy="4239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spc="247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Group 1</a:t>
            </a:r>
          </a:p>
          <a:p>
            <a:pPr algn="ctr"/>
            <a:endParaRPr lang="en-US" sz="2800" spc="247">
              <a:solidFill>
                <a:srgbClr val="231F20"/>
              </a:solidFill>
              <a:latin typeface="Calibri"/>
              <a:ea typeface="Calibri"/>
              <a:cs typeface="Calibri"/>
            </a:endParaRPr>
          </a:p>
          <a:p>
            <a:r>
              <a:rPr lang="en-US" sz="3200" spc="247" err="1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Akhila</a:t>
            </a:r>
            <a:r>
              <a:rPr lang="en-US" sz="3200" spc="247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200" spc="247" err="1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Soodi</a:t>
            </a:r>
            <a:r>
              <a:rPr lang="en-US" sz="3200" spc="247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 Reddy (110117775)</a:t>
            </a:r>
          </a:p>
          <a:p>
            <a:r>
              <a:rPr lang="en-US" sz="3200" spc="247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Divyasree Geetha Balasubramanian (110117332)</a:t>
            </a:r>
          </a:p>
          <a:p>
            <a:r>
              <a:rPr lang="fr-CA" sz="3200" spc="247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Hoang </a:t>
            </a:r>
            <a:r>
              <a:rPr lang="fr-CA" sz="3200" spc="247" err="1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Uyen</a:t>
            </a:r>
            <a:r>
              <a:rPr lang="fr-CA" sz="3200" spc="247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 Thu Le (110106222)</a:t>
            </a:r>
            <a:endParaRPr lang="en-US" sz="3200" spc="247">
              <a:solidFill>
                <a:srgbClr val="231F20"/>
              </a:solidFill>
              <a:latin typeface="Calibri"/>
              <a:ea typeface="Calibri"/>
              <a:cs typeface="Calibri"/>
            </a:endParaRPr>
          </a:p>
          <a:p>
            <a:r>
              <a:rPr lang="fr-CA" sz="3200" spc="247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Vijaya </a:t>
            </a:r>
            <a:r>
              <a:rPr lang="fr-CA" sz="3200" spc="247" err="1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Satwika</a:t>
            </a:r>
            <a:r>
              <a:rPr lang="fr-CA" sz="3200" spc="247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 Naidu </a:t>
            </a:r>
            <a:r>
              <a:rPr lang="fr-CA" sz="3200" spc="247" err="1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Mandali</a:t>
            </a:r>
            <a:r>
              <a:rPr lang="fr-CA" sz="3200" spc="247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 (110116456)</a:t>
            </a:r>
            <a:endParaRPr lang="en-US" sz="3200" spc="247">
              <a:solidFill>
                <a:srgbClr val="231F2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ts val="3379"/>
              </a:lnSpc>
            </a:pP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ts val="3379"/>
              </a:lnSpc>
            </a:pPr>
            <a:endParaRPr lang="en-US" sz="2400">
              <a:solidFill>
                <a:srgbClr val="000000"/>
              </a:solidFill>
              <a:latin typeface="Poppins"/>
              <a:cs typeface="Poppins"/>
            </a:endParaRPr>
          </a:p>
          <a:p>
            <a:pPr>
              <a:lnSpc>
                <a:spcPts val="3379"/>
              </a:lnSpc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Poppins"/>
              <a:cs typeface="Poppins"/>
            </a:endParaRPr>
          </a:p>
        </p:txBody>
      </p:sp>
      <p:pic>
        <p:nvPicPr>
          <p:cNvPr id="12" name="Picture 11" descr="A black and green text&#10;&#10;Description automatically generated">
            <a:extLst>
              <a:ext uri="{FF2B5EF4-FFF2-40B4-BE49-F238E27FC236}">
                <a16:creationId xmlns:a16="http://schemas.microsoft.com/office/drawing/2014/main" id="{91BB0390-5063-B00E-AF26-FCAD162A53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-120810"/>
            <a:ext cx="6589203" cy="2284540"/>
          </a:xfrm>
          <a:prstGeom prst="rect">
            <a:avLst/>
          </a:prstGeom>
        </p:spPr>
      </p:pic>
      <p:grpSp>
        <p:nvGrpSpPr>
          <p:cNvPr id="10" name="Group 3">
            <a:extLst>
              <a:ext uri="{FF2B5EF4-FFF2-40B4-BE49-F238E27FC236}">
                <a16:creationId xmlns:a16="http://schemas.microsoft.com/office/drawing/2014/main" id="{8715329B-52B9-DD0E-EB56-E18E24C58BF8}"/>
              </a:ext>
            </a:extLst>
          </p:cNvPr>
          <p:cNvGrpSpPr/>
          <p:nvPr/>
        </p:nvGrpSpPr>
        <p:grpSpPr>
          <a:xfrm>
            <a:off x="0" y="0"/>
            <a:ext cx="1607879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64143364-0852-5E4A-2D70-256696B82314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C776307-63B1-48F2-698F-5B740115443D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364343" y="419100"/>
            <a:ext cx="16629742" cy="1242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58"/>
              </a:lnSpc>
            </a:pPr>
            <a:r>
              <a:rPr lang="en-US" sz="6000" b="1">
                <a:solidFill>
                  <a:srgbClr val="593C8F"/>
                </a:solidFill>
                <a:latin typeface="Britannic Bold"/>
                <a:ea typeface="+mn-lt"/>
                <a:cs typeface="+mn-lt"/>
              </a:rPr>
              <a:t>Work </a:t>
            </a:r>
            <a:r>
              <a:rPr lang="en-US" sz="6000" b="1">
                <a:solidFill>
                  <a:srgbClr val="593C8F"/>
                </a:solidFill>
                <a:latin typeface="Britannic Bold"/>
                <a:ea typeface="Calibri"/>
                <a:cs typeface="Calibri"/>
              </a:rPr>
              <a:t>efficiency metric</a:t>
            </a:r>
            <a:r>
              <a:rPr lang="en-US" sz="6000" b="1">
                <a:solidFill>
                  <a:srgbClr val="593C8F"/>
                </a:solidFill>
                <a:latin typeface="Britannic Bold"/>
              </a:rPr>
              <a:t> - Departmental level</a:t>
            </a:r>
            <a:endParaRPr lang="en-US" sz="6000" b="1">
              <a:latin typeface="Britannic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624BD-7041-E227-B76D-3A0119AE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340" y="1961696"/>
            <a:ext cx="12278178" cy="8141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899D5C-5590-0275-7FBB-F8937B457A57}"/>
              </a:ext>
            </a:extLst>
          </p:cNvPr>
          <p:cNvSpPr txBox="1"/>
          <p:nvPr/>
        </p:nvSpPr>
        <p:spPr>
          <a:xfrm>
            <a:off x="1360714" y="2630714"/>
            <a:ext cx="412749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1"/>
                </a:solidFill>
                <a:ea typeface="Calibri"/>
                <a:cs typeface="Calibri"/>
              </a:rPr>
              <a:t>Work efficiency metric =</a:t>
            </a:r>
            <a:r>
              <a:rPr lang="en-US" sz="3200">
                <a:ea typeface="Calibri"/>
                <a:cs typeface="Calibri"/>
              </a:rPr>
              <a:t> Production hours/(Reg </a:t>
            </a:r>
            <a:r>
              <a:rPr lang="en-US" sz="3200" err="1">
                <a:ea typeface="Calibri"/>
                <a:cs typeface="Calibri"/>
              </a:rPr>
              <a:t>hours+OT</a:t>
            </a:r>
            <a:r>
              <a:rPr lang="en-US" sz="3200">
                <a:ea typeface="Calibri"/>
                <a:cs typeface="Calibri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A5DBD-B698-02B6-A161-A4C6DD821D01}"/>
              </a:ext>
            </a:extLst>
          </p:cNvPr>
          <p:cNvSpPr txBox="1"/>
          <p:nvPr/>
        </p:nvSpPr>
        <p:spPr>
          <a:xfrm>
            <a:off x="1168401" y="5241471"/>
            <a:ext cx="459376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This approach implies that higher work efficiency is achieved by maximizing production output within the minimum total working hours.</a:t>
            </a:r>
            <a:endParaRPr lang="en-US" sz="3200" dirty="0">
              <a:latin typeface="Calibri"/>
              <a:ea typeface="Calibri"/>
              <a:cs typeface="Calibri"/>
            </a:endParaRPr>
          </a:p>
        </p:txBody>
      </p:sp>
      <p:pic>
        <p:nvPicPr>
          <p:cNvPr id="9" name="Picture 8" descr="A black and green text&#10;&#10;Description automatically generated">
            <a:extLst>
              <a:ext uri="{FF2B5EF4-FFF2-40B4-BE49-F238E27FC236}">
                <a16:creationId xmlns:a16="http://schemas.microsoft.com/office/drawing/2014/main" id="{8EB99AF3-1D2E-D405-BB06-07CF90B5D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14" y="9012586"/>
            <a:ext cx="3675740" cy="1274414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476DF6BF-9609-4104-0C8F-7125614DDEA5}"/>
              </a:ext>
            </a:extLst>
          </p:cNvPr>
          <p:cNvGrpSpPr/>
          <p:nvPr/>
        </p:nvGrpSpPr>
        <p:grpSpPr>
          <a:xfrm>
            <a:off x="0" y="0"/>
            <a:ext cx="1168401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6EA53726-7817-B29B-5508-C8419C67927A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165E3D60-ED69-94A5-7CD3-44C7FEE85E1D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743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781630" y="-176037"/>
            <a:ext cx="15976597" cy="1224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6000" b="1">
                <a:solidFill>
                  <a:srgbClr val="593C8F"/>
                </a:solidFill>
                <a:latin typeface="Britannic Bold"/>
              </a:rPr>
              <a:t>What Do We Diagnose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119226E-A9A4-87FD-20D4-CFD77637F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199" y="2673122"/>
            <a:ext cx="44078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C8137C03-CAD1-AC58-8D3E-8CD9AE6C25C1}"/>
              </a:ext>
            </a:extLst>
          </p:cNvPr>
          <p:cNvSpPr txBox="1"/>
          <p:nvPr/>
        </p:nvSpPr>
        <p:spPr>
          <a:xfrm>
            <a:off x="1781629" y="1041120"/>
            <a:ext cx="1598022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u="sng">
                <a:latin typeface="Britannic Bold"/>
                <a:cs typeface="Poppins"/>
              </a:rPr>
              <a:t>Does start time and end time of an employee effect the work efficiency?</a:t>
            </a:r>
          </a:p>
          <a:p>
            <a:pPr lvl="1"/>
            <a:endParaRPr lang="en-US" sz="2800" b="1">
              <a:solidFill>
                <a:srgbClr val="000000"/>
              </a:solidFill>
              <a:latin typeface="Poppins"/>
            </a:endParaRP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42C8A9B5-95BA-E469-FCCF-E321ADC96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85" y="2202870"/>
            <a:ext cx="14623143" cy="4333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B48D24-989D-5542-CBC0-3E504C909EE4}"/>
              </a:ext>
            </a:extLst>
          </p:cNvPr>
          <p:cNvSpPr txBox="1"/>
          <p:nvPr/>
        </p:nvSpPr>
        <p:spPr>
          <a:xfrm>
            <a:off x="1778000" y="7953050"/>
            <a:ext cx="1598748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>
                <a:solidFill>
                  <a:srgbClr val="0D0D0D"/>
                </a:solidFill>
                <a:ea typeface="+mn-lt"/>
                <a:cs typeface="+mn-lt"/>
              </a:rPr>
              <a:t>For end times, the weak negative correlation may suggest that later work hours have a somewhat negative impact on productivity, presumably because longer workdays cause exhaustion.</a:t>
            </a:r>
            <a:endParaRPr lang="en-US" sz="3200"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93780-F438-2703-CCFC-03AA39912675}"/>
              </a:ext>
            </a:extLst>
          </p:cNvPr>
          <p:cNvSpPr txBox="1"/>
          <p:nvPr/>
        </p:nvSpPr>
        <p:spPr>
          <a:xfrm>
            <a:off x="1778000" y="6837687"/>
            <a:ext cx="1598748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en-US" sz="320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The nearly flat correlation for start times suggests that there is no discernible relationship  between an employee's efficiency and the time they start working.</a:t>
            </a:r>
            <a:endParaRPr lang="en-US" sz="3200">
              <a:latin typeface="Calibri"/>
              <a:ea typeface="Calibri"/>
              <a:cs typeface="Calibri"/>
            </a:endParaRPr>
          </a:p>
          <a:p>
            <a:endParaRPr lang="en-US" sz="3200"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 descr="A black and green text&#10;&#10;Description automatically generated">
            <a:extLst>
              <a:ext uri="{FF2B5EF4-FFF2-40B4-BE49-F238E27FC236}">
                <a16:creationId xmlns:a16="http://schemas.microsoft.com/office/drawing/2014/main" id="{D3940575-180F-3F27-E7A9-119E44F26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9428833"/>
            <a:ext cx="3106975" cy="1077218"/>
          </a:xfrm>
          <a:prstGeom prst="rect">
            <a:avLst/>
          </a:prstGeom>
        </p:spPr>
      </p:pic>
      <p:grpSp>
        <p:nvGrpSpPr>
          <p:cNvPr id="8" name="Group 3">
            <a:extLst>
              <a:ext uri="{FF2B5EF4-FFF2-40B4-BE49-F238E27FC236}">
                <a16:creationId xmlns:a16="http://schemas.microsoft.com/office/drawing/2014/main" id="{513BC212-5291-191B-80E2-B430E746CE33}"/>
              </a:ext>
            </a:extLst>
          </p:cNvPr>
          <p:cNvGrpSpPr/>
          <p:nvPr/>
        </p:nvGrpSpPr>
        <p:grpSpPr>
          <a:xfrm>
            <a:off x="1" y="0"/>
            <a:ext cx="1543050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A4D559D2-73BF-9D1D-2AB5-CF76ED519008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D5089CF8-03B4-35F8-D5BE-91ECE5C353C2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713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2362200" y="419100"/>
            <a:ext cx="10134600" cy="1213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6000" b="1">
                <a:solidFill>
                  <a:srgbClr val="593C8F"/>
                </a:solidFill>
                <a:latin typeface="Britannic Bold"/>
              </a:rPr>
              <a:t>What Do We Diagnose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119226E-A9A4-87FD-20D4-CFD77637F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199" y="2673122"/>
            <a:ext cx="44078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C8137C03-CAD1-AC58-8D3E-8CD9AE6C25C1}"/>
              </a:ext>
            </a:extLst>
          </p:cNvPr>
          <p:cNvSpPr txBox="1"/>
          <p:nvPr/>
        </p:nvSpPr>
        <p:spPr>
          <a:xfrm>
            <a:off x="2362200" y="1923434"/>
            <a:ext cx="15399657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u="sng">
                <a:solidFill>
                  <a:srgbClr val="000000"/>
                </a:solidFill>
                <a:latin typeface="Britannic Bold"/>
                <a:cs typeface="Poppins"/>
              </a:rPr>
              <a:t>If so, what start time and end time exactly results in increase in efficiency?</a:t>
            </a:r>
            <a:endParaRPr lang="en-US" sz="3600" b="1" u="sng">
              <a:solidFill>
                <a:srgbClr val="000000"/>
              </a:solidFill>
              <a:latin typeface="Poppins"/>
              <a:cs typeface="Poppins"/>
            </a:endParaRPr>
          </a:p>
          <a:p>
            <a:pPr lvl="1"/>
            <a:endParaRPr lang="en-US" sz="2800" b="1">
              <a:solidFill>
                <a:srgbClr val="000000"/>
              </a:solidFill>
              <a:latin typeface="Poppins"/>
            </a:endParaRPr>
          </a:p>
        </p:txBody>
      </p:sp>
      <p:pic>
        <p:nvPicPr>
          <p:cNvPr id="8" name="Picture 7" descr="A graph of average efficiency percentage&#10;&#10;Description automatically generated">
            <a:extLst>
              <a:ext uri="{FF2B5EF4-FFF2-40B4-BE49-F238E27FC236}">
                <a16:creationId xmlns:a16="http://schemas.microsoft.com/office/drawing/2014/main" id="{B0C24A62-0D0F-B18B-E0C7-A155AF67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8" y="2574018"/>
            <a:ext cx="15244081" cy="4485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7F30DA-143D-167D-CB83-CA9EB6C0FEDF}"/>
              </a:ext>
            </a:extLst>
          </p:cNvPr>
          <p:cNvSpPr txBox="1"/>
          <p:nvPr/>
        </p:nvSpPr>
        <p:spPr>
          <a:xfrm>
            <a:off x="1912258" y="7182757"/>
            <a:ext cx="1584234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Higher average efficiency percentages are shown during the first hour, which is about 6 AM, and then again at around 8 PM and 11 PM. It implies that shifts starting at these hours would be more effective. </a:t>
            </a:r>
            <a:endParaRPr lang="en-US">
              <a:ea typeface="+mn-lt"/>
              <a:cs typeface="+mn-lt"/>
            </a:endParaRPr>
          </a:p>
          <a:p>
            <a:endParaRPr lang="en-US" sz="2800">
              <a:latin typeface="Calibri"/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C6EA0-B845-9A74-2077-5920EF1D3C79}"/>
              </a:ext>
            </a:extLst>
          </p:cNvPr>
          <p:cNvSpPr txBox="1"/>
          <p:nvPr/>
        </p:nvSpPr>
        <p:spPr>
          <a:xfrm>
            <a:off x="1875973" y="8470901"/>
            <a:ext cx="1576977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solidFill>
                  <a:srgbClr val="0D0D0D"/>
                </a:solidFill>
                <a:ea typeface="+mn-lt"/>
                <a:cs typeface="+mn-lt"/>
              </a:rPr>
              <a:t>Before efficiency starts to decline, the best end times appear to be in the mid-afternoon, notably around 3 PM. At the end of the late hour, efficiency seems to decline.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2800">
              <a:solidFill>
                <a:srgbClr val="0D0D0D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800"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 descr="A black and green text&#10;&#10;Description automatically generated">
            <a:extLst>
              <a:ext uri="{FF2B5EF4-FFF2-40B4-BE49-F238E27FC236}">
                <a16:creationId xmlns:a16="http://schemas.microsoft.com/office/drawing/2014/main" id="{27A07B68-5140-420B-F34B-6D9A0B477F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9374469"/>
            <a:ext cx="3086101" cy="1069981"/>
          </a:xfrm>
          <a:prstGeom prst="rect">
            <a:avLst/>
          </a:prstGeom>
        </p:spPr>
      </p:pic>
      <p:grpSp>
        <p:nvGrpSpPr>
          <p:cNvPr id="11" name="Group 3">
            <a:extLst>
              <a:ext uri="{FF2B5EF4-FFF2-40B4-BE49-F238E27FC236}">
                <a16:creationId xmlns:a16="http://schemas.microsoft.com/office/drawing/2014/main" id="{EB71564E-AB60-C7E9-6B2E-56B1D6EA32F4}"/>
              </a:ext>
            </a:extLst>
          </p:cNvPr>
          <p:cNvGrpSpPr/>
          <p:nvPr/>
        </p:nvGrpSpPr>
        <p:grpSpPr>
          <a:xfrm>
            <a:off x="0" y="0"/>
            <a:ext cx="1607879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51DEF12E-70D0-6817-AB1E-BD02AE9BC834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FFAAF395-385E-2A47-9335-C8CAE62E3EDB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542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2362200" y="419100"/>
            <a:ext cx="10134600" cy="1242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6000" b="1">
                <a:solidFill>
                  <a:srgbClr val="593C8F"/>
                </a:solidFill>
                <a:latin typeface="Britannic Bold"/>
              </a:rPr>
              <a:t>What Do We Diagnose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119226E-A9A4-87FD-20D4-CFD77637F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199" y="2673122"/>
            <a:ext cx="44078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C8137C03-CAD1-AC58-8D3E-8CD9AE6C25C1}"/>
              </a:ext>
            </a:extLst>
          </p:cNvPr>
          <p:cNvSpPr txBox="1"/>
          <p:nvPr/>
        </p:nvSpPr>
        <p:spPr>
          <a:xfrm>
            <a:off x="2362200" y="1923434"/>
            <a:ext cx="15399657" cy="104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>
                <a:solidFill>
                  <a:srgbClr val="000000"/>
                </a:solidFill>
                <a:latin typeface="Britannic Bold"/>
                <a:cs typeface="Poppins"/>
              </a:rPr>
              <a:t>Does taking break effect the work efficiency?</a:t>
            </a:r>
          </a:p>
          <a:p>
            <a:pPr lvl="1"/>
            <a:endParaRPr lang="en-US" sz="2800" b="1">
              <a:solidFill>
                <a:srgbClr val="000000"/>
              </a:solidFill>
              <a:latin typeface="Poppins"/>
            </a:endParaRPr>
          </a:p>
        </p:txBody>
      </p:sp>
      <p:pic>
        <p:nvPicPr>
          <p:cNvPr id="9" name="Picture 8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59539557-E300-F243-22F6-2AB071FB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161" y="2783795"/>
            <a:ext cx="9402535" cy="65336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BCAD05-627E-909B-5DF5-231CE7061D93}"/>
              </a:ext>
            </a:extLst>
          </p:cNvPr>
          <p:cNvSpPr txBox="1"/>
          <p:nvPr/>
        </p:nvSpPr>
        <p:spPr>
          <a:xfrm>
            <a:off x="2365829" y="3118757"/>
            <a:ext cx="608148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3200">
                <a:solidFill>
                  <a:srgbClr val="0D0D0D"/>
                </a:solidFill>
                <a:ea typeface="+mn-lt"/>
                <a:cs typeface="+mn-lt"/>
              </a:rPr>
              <a:t>Correlation: -0.86; There is a strong tendency for the efficiency % to decline as the frequency of planned breaks rises.</a:t>
            </a:r>
            <a:endParaRPr lang="en-US" sz="32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3200">
              <a:latin typeface="Calibri"/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FF75D-EF90-A96C-7423-F17C25EFB23A}"/>
              </a:ext>
            </a:extLst>
          </p:cNvPr>
          <p:cNvSpPr txBox="1"/>
          <p:nvPr/>
        </p:nvSpPr>
        <p:spPr>
          <a:xfrm>
            <a:off x="2365829" y="5822042"/>
            <a:ext cx="608148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3200">
                <a:solidFill>
                  <a:srgbClr val="0D0D0D"/>
                </a:solidFill>
                <a:ea typeface="+mn-lt"/>
                <a:cs typeface="+mn-lt"/>
              </a:rPr>
              <a:t>A few breaks could increase productivity, but after a while, more breaks have the reverse impact after a threshold level.</a:t>
            </a:r>
            <a:endParaRPr lang="en-US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32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0" name="Picture 9" descr="A black and green text&#10;&#10;Description automatically generated">
            <a:extLst>
              <a:ext uri="{FF2B5EF4-FFF2-40B4-BE49-F238E27FC236}">
                <a16:creationId xmlns:a16="http://schemas.microsoft.com/office/drawing/2014/main" id="{800B4D9A-C721-B6FB-14E4-4DE1382ACE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9338208"/>
            <a:ext cx="3041225" cy="1054422"/>
          </a:xfrm>
          <a:prstGeom prst="rect">
            <a:avLst/>
          </a:prstGeom>
        </p:spPr>
      </p:pic>
      <p:grpSp>
        <p:nvGrpSpPr>
          <p:cNvPr id="11" name="Group 3">
            <a:extLst>
              <a:ext uri="{FF2B5EF4-FFF2-40B4-BE49-F238E27FC236}">
                <a16:creationId xmlns:a16="http://schemas.microsoft.com/office/drawing/2014/main" id="{1F824E96-7B87-7E6C-9FF9-DCE4FA76EBE3}"/>
              </a:ext>
            </a:extLst>
          </p:cNvPr>
          <p:cNvGrpSpPr/>
          <p:nvPr/>
        </p:nvGrpSpPr>
        <p:grpSpPr>
          <a:xfrm>
            <a:off x="0" y="0"/>
            <a:ext cx="1607879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E9F34BC1-50F1-53FC-A86F-9F7294018B0B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1504B13E-49B1-4F7C-89F8-076B91798FED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885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808843" y="8640"/>
            <a:ext cx="14670314" cy="1224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6000" b="1">
                <a:solidFill>
                  <a:srgbClr val="593C8F"/>
                </a:solidFill>
                <a:latin typeface="Britannic Bold"/>
              </a:rPr>
              <a:t>Overtime trends</a:t>
            </a: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4137A80-D091-9FF9-4AB4-97740864E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43" y="1242473"/>
            <a:ext cx="15503978" cy="5880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6E796F-CEC7-5959-45F3-9D75AC0F0692}"/>
              </a:ext>
            </a:extLst>
          </p:cNvPr>
          <p:cNvSpPr txBox="1"/>
          <p:nvPr/>
        </p:nvSpPr>
        <p:spPr>
          <a:xfrm>
            <a:off x="1803401" y="7134530"/>
            <a:ext cx="15824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3200">
                <a:solidFill>
                  <a:srgbClr val="0D0D0D"/>
                </a:solidFill>
                <a:ea typeface="+mn-lt"/>
                <a:cs typeface="+mn-lt"/>
              </a:rPr>
              <a:t>An early warning system for resource constraints during peak periods is indicated by the cyclical overtime pattern in certain departments, which implies the overtime is linked to business cycles or projects.</a:t>
            </a:r>
            <a:endParaRPr lang="en-US" sz="320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AADDF-435D-77C9-ADC1-D09F1C14A4C9}"/>
              </a:ext>
            </a:extLst>
          </p:cNvPr>
          <p:cNvSpPr txBox="1"/>
          <p:nvPr/>
        </p:nvSpPr>
        <p:spPr>
          <a:xfrm>
            <a:off x="1803401" y="8641410"/>
            <a:ext cx="1567905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ea typeface="Calibri"/>
                <a:cs typeface="Calibri"/>
              </a:rPr>
              <a:t>Department 001 have the highest peaks and Dept 006,005,004 have lowest peaks.</a:t>
            </a:r>
          </a:p>
        </p:txBody>
      </p:sp>
      <p:pic>
        <p:nvPicPr>
          <p:cNvPr id="10" name="Picture 9" descr="A black and green text&#10;&#10;Description automatically generated">
            <a:extLst>
              <a:ext uri="{FF2B5EF4-FFF2-40B4-BE49-F238E27FC236}">
                <a16:creationId xmlns:a16="http://schemas.microsoft.com/office/drawing/2014/main" id="{04F39676-FD92-5F2A-B38C-3C08576683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8942816"/>
            <a:ext cx="4458507" cy="1545802"/>
          </a:xfrm>
          <a:prstGeom prst="rect">
            <a:avLst/>
          </a:prstGeom>
        </p:spPr>
      </p:pic>
      <p:grpSp>
        <p:nvGrpSpPr>
          <p:cNvPr id="8" name="Group 3">
            <a:extLst>
              <a:ext uri="{FF2B5EF4-FFF2-40B4-BE49-F238E27FC236}">
                <a16:creationId xmlns:a16="http://schemas.microsoft.com/office/drawing/2014/main" id="{614322D6-D171-BE06-72B9-C2E501E0D160}"/>
              </a:ext>
            </a:extLst>
          </p:cNvPr>
          <p:cNvGrpSpPr/>
          <p:nvPr/>
        </p:nvGrpSpPr>
        <p:grpSpPr>
          <a:xfrm>
            <a:off x="0" y="0"/>
            <a:ext cx="1670538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F6B940EA-3D27-F06B-9E13-F545247B8A56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03C5EE74-2847-72CB-631A-F169E189EE36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436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808843" y="-354217"/>
            <a:ext cx="16139885" cy="1193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4400" b="1">
                <a:solidFill>
                  <a:srgbClr val="593C8F"/>
                </a:solidFill>
                <a:latin typeface="Britannic Bold"/>
                <a:ea typeface="+mn-lt"/>
                <a:cs typeface="+mn-lt"/>
              </a:rPr>
              <a:t>Departments' Dusk to Dawn: The Overtime Narrative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4FFE3-FE4E-010F-FDA4-628253D10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29" y="1049617"/>
            <a:ext cx="16401142" cy="6355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4F831B-F3CC-0A67-C03F-81E2E5921EB9}"/>
              </a:ext>
            </a:extLst>
          </p:cNvPr>
          <p:cNvSpPr txBox="1"/>
          <p:nvPr/>
        </p:nvSpPr>
        <p:spPr>
          <a:xfrm>
            <a:off x="1803400" y="7392490"/>
            <a:ext cx="1638662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/>
              <a:t>The extreme variance in overtime between Dept006 and other departments compared to others suggests a need to examine its resource distribution and operational efficiency.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874552-3006-2E5A-C602-6A88879D8DAE}"/>
              </a:ext>
            </a:extLst>
          </p:cNvPr>
          <p:cNvSpPr txBox="1"/>
          <p:nvPr/>
        </p:nvSpPr>
        <p:spPr>
          <a:xfrm>
            <a:off x="1870177" y="8469708"/>
            <a:ext cx="1607164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/>
              <a:t>When breaking down by year, the average overtime per employee for dept 006 remains high each year. Department 001 can serve as a benchmark for other departments. </a:t>
            </a:r>
            <a:endParaRPr lang="en-US">
              <a:cs typeface="Calibri"/>
            </a:endParaRPr>
          </a:p>
        </p:txBody>
      </p:sp>
      <p:pic>
        <p:nvPicPr>
          <p:cNvPr id="2" name="Picture 1" descr="A black and green text&#10;&#10;Description automatically generated">
            <a:extLst>
              <a:ext uri="{FF2B5EF4-FFF2-40B4-BE49-F238E27FC236}">
                <a16:creationId xmlns:a16="http://schemas.microsoft.com/office/drawing/2014/main" id="{B64563D4-614B-1592-FC2E-1C2C96B042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9474514"/>
            <a:ext cx="2621116" cy="908767"/>
          </a:xfrm>
          <a:prstGeom prst="rect">
            <a:avLst/>
          </a:prstGeom>
        </p:spPr>
      </p:pic>
      <p:grpSp>
        <p:nvGrpSpPr>
          <p:cNvPr id="8" name="Group 3">
            <a:extLst>
              <a:ext uri="{FF2B5EF4-FFF2-40B4-BE49-F238E27FC236}">
                <a16:creationId xmlns:a16="http://schemas.microsoft.com/office/drawing/2014/main" id="{96F24BE7-86B9-06E1-E022-07C3F3CE571A}"/>
              </a:ext>
            </a:extLst>
          </p:cNvPr>
          <p:cNvGrpSpPr/>
          <p:nvPr/>
        </p:nvGrpSpPr>
        <p:grpSpPr>
          <a:xfrm>
            <a:off x="0" y="0"/>
            <a:ext cx="1607879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0C83E056-B768-6D57-FEB5-697E6FF5E3A5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B64CDA49-ABF6-7C90-5824-99B1AFDAF7D6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0377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2166258" y="505398"/>
            <a:ext cx="16121742" cy="1207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4800" b="1">
                <a:solidFill>
                  <a:srgbClr val="593C8F"/>
                </a:solidFill>
                <a:latin typeface="Britannic Bold"/>
              </a:rPr>
              <a:t>Forecasting Overtime trends using SARIMAX model</a:t>
            </a:r>
          </a:p>
        </p:txBody>
      </p:sp>
      <p:pic>
        <p:nvPicPr>
          <p:cNvPr id="2" name="Picture 1" descr="A graph with blue lines and red text&#10;&#10;Description automatically generated">
            <a:extLst>
              <a:ext uri="{FF2B5EF4-FFF2-40B4-BE49-F238E27FC236}">
                <a16:creationId xmlns:a16="http://schemas.microsoft.com/office/drawing/2014/main" id="{D843BA66-94CC-383F-6410-6FD28A7AE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097" y="1986050"/>
            <a:ext cx="14931116" cy="59712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3773C0-8BE6-863E-9A1D-928C889C095B}"/>
              </a:ext>
            </a:extLst>
          </p:cNvPr>
          <p:cNvSpPr txBox="1"/>
          <p:nvPr/>
        </p:nvSpPr>
        <p:spPr>
          <a:xfrm>
            <a:off x="2295299" y="7985842"/>
            <a:ext cx="1489891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These findings could guide strategic decisions on seasonal staffing, facilitating more efficient management of worker workloads and possibly lowering overtime expenses during these busy times.</a:t>
            </a:r>
          </a:p>
        </p:txBody>
      </p:sp>
      <p:pic>
        <p:nvPicPr>
          <p:cNvPr id="4" name="Picture 3" descr="A black and green text&#10;&#10;Description automatically generated">
            <a:extLst>
              <a:ext uri="{FF2B5EF4-FFF2-40B4-BE49-F238E27FC236}">
                <a16:creationId xmlns:a16="http://schemas.microsoft.com/office/drawing/2014/main" id="{E7190310-74FE-4086-4175-3BEBACC8C2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9320968"/>
            <a:ext cx="3205931" cy="1111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C2CCF0-662E-1935-3023-B4A02DF936A2}"/>
              </a:ext>
            </a:extLst>
          </p:cNvPr>
          <p:cNvSpPr txBox="1"/>
          <p:nvPr/>
        </p:nvSpPr>
        <p:spPr>
          <a:xfrm>
            <a:off x="1989277" y="0"/>
            <a:ext cx="8482077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>
                <a:solidFill>
                  <a:srgbClr val="593C8F"/>
                </a:solidFill>
                <a:latin typeface="Britannic Bold"/>
              </a:rPr>
              <a:t>What We Predict</a:t>
            </a:r>
          </a:p>
          <a:p>
            <a:endParaRPr lang="en-CA" sz="6000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AD40D6D2-BB7A-103A-2646-5E7D9FDD142F}"/>
              </a:ext>
            </a:extLst>
          </p:cNvPr>
          <p:cNvGrpSpPr/>
          <p:nvPr/>
        </p:nvGrpSpPr>
        <p:grpSpPr>
          <a:xfrm>
            <a:off x="0" y="0"/>
            <a:ext cx="1740877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75902F8B-9B22-3C71-577A-B6EC30EA4FB3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BB03657E-0142-2DDF-4FDE-26B107701C40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923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736272" y="-100217"/>
            <a:ext cx="17028885" cy="1233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4800" b="1">
                <a:solidFill>
                  <a:srgbClr val="593C8F"/>
                </a:solidFill>
                <a:latin typeface="Britannic Bold"/>
              </a:rPr>
              <a:t>Forecasting Overtime trends for dept 006 using SARIMAX </a:t>
            </a:r>
            <a:endParaRPr lang="en-US" sz="4800">
              <a:solidFill>
                <a:srgbClr val="593C8F"/>
              </a:solidFill>
              <a:latin typeface="League Spartan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773C0-8BE6-863E-9A1D-928C889C095B}"/>
              </a:ext>
            </a:extLst>
          </p:cNvPr>
          <p:cNvSpPr txBox="1"/>
          <p:nvPr/>
        </p:nvSpPr>
        <p:spPr>
          <a:xfrm>
            <a:off x="2184400" y="7944757"/>
            <a:ext cx="1489891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solidFill>
                  <a:srgbClr val="0D0D0D"/>
                </a:solidFill>
                <a:ea typeface="+mn-lt"/>
                <a:cs typeface="+mn-lt"/>
              </a:rPr>
              <a:t>The forecast reveals upcoming high-workload periods for Dept 006, necessitating advance preparation for uninterrupted operations.</a:t>
            </a:r>
            <a:endParaRPr lang="en-US" sz="3200">
              <a:ea typeface="+mn-lt"/>
              <a:cs typeface="+mn-lt"/>
            </a:endParaRPr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491D1E9F-CB82-8D20-4783-E77EB61F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448" y="1277938"/>
            <a:ext cx="15480391" cy="6261553"/>
          </a:xfrm>
          <a:prstGeom prst="rect">
            <a:avLst/>
          </a:prstGeom>
        </p:spPr>
      </p:pic>
      <p:pic>
        <p:nvPicPr>
          <p:cNvPr id="2" name="Picture 1" descr="A black and green text&#10;&#10;Description automatically generated">
            <a:extLst>
              <a:ext uri="{FF2B5EF4-FFF2-40B4-BE49-F238E27FC236}">
                <a16:creationId xmlns:a16="http://schemas.microsoft.com/office/drawing/2014/main" id="{AB7DDA17-A0BC-9428-5906-9705C8338E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15" y="9178050"/>
            <a:ext cx="3495349" cy="12118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6EF61B6-C3D4-18A6-E294-1BCA53F87099}"/>
              </a:ext>
            </a:extLst>
          </p:cNvPr>
          <p:cNvGrpSpPr/>
          <p:nvPr/>
        </p:nvGrpSpPr>
        <p:grpSpPr>
          <a:xfrm>
            <a:off x="0" y="0"/>
            <a:ext cx="1565031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779E477C-B523-0DF2-9592-66A2788D6107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C7C65223-78CF-C393-9CEE-19EC691AD179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086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920271" y="-200563"/>
            <a:ext cx="15831457" cy="1283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6600" b="1">
                <a:solidFill>
                  <a:srgbClr val="593C8F"/>
                </a:solidFill>
                <a:latin typeface="Britannic Bold"/>
              </a:rPr>
              <a:t>Recommendations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119226E-A9A4-87FD-20D4-CFD77637F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199" y="2673122"/>
            <a:ext cx="44078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A black and green text&#10;&#10;Description automatically generated">
            <a:extLst>
              <a:ext uri="{FF2B5EF4-FFF2-40B4-BE49-F238E27FC236}">
                <a16:creationId xmlns:a16="http://schemas.microsoft.com/office/drawing/2014/main" id="{AA39D0B4-CFF2-4576-4F16-0548D89A5A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9266151"/>
            <a:ext cx="3614503" cy="12531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B8127A-41F5-41D9-E31F-3BBF469250E1}"/>
              </a:ext>
            </a:extLst>
          </p:cNvPr>
          <p:cNvSpPr txBox="1"/>
          <p:nvPr/>
        </p:nvSpPr>
        <p:spPr>
          <a:xfrm>
            <a:off x="1849633" y="1080295"/>
            <a:ext cx="15897839" cy="85869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800" b="1"/>
              <a:t>1. Optimize Shift Timings:</a:t>
            </a:r>
            <a:endParaRPr lang="en-US" sz="2800">
              <a:cs typeface="Calibri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>
                <a:cs typeface="Calibri"/>
              </a:rPr>
              <a:t>Follow efficient Shift hours – Based on start and end time efficiency, considering analysis of average regular work hours as 8 hours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800">
                <a:cs typeface="Calibri"/>
              </a:rPr>
              <a:t>Morning - 7 AM-3PM(8 Hours)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800">
                <a:cs typeface="Calibri"/>
              </a:rPr>
              <a:t>Late afternoon - 4 PM-12AM(8 Hours)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800">
                <a:cs typeface="Calibri"/>
              </a:rPr>
              <a:t>Night - 8 PM-4 AM(8 Hours)</a:t>
            </a:r>
          </a:p>
          <a:p>
            <a:pPr algn="just"/>
            <a:endParaRPr lang="en-US" sz="2800">
              <a:cs typeface="Calibri"/>
            </a:endParaRPr>
          </a:p>
          <a:p>
            <a:pPr algn="just"/>
            <a:r>
              <a:rPr lang="en-US" sz="2800" b="1"/>
              <a:t>2. Proactive Overtime Management:</a:t>
            </a:r>
            <a:endParaRPr lang="en-US" sz="2800" b="1">
              <a:cs typeface="Calibri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/>
              <a:t>Investigate and address causes of high overtime per employee in Dept. 006.</a:t>
            </a:r>
            <a:endParaRPr lang="en-US" sz="2800">
              <a:cs typeface="Calibri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/>
              <a:t>Utilize predictive analytics (e.g., SARIMAX model) to forecast high-activity periods and manage staffing proactively.</a:t>
            </a:r>
            <a:endParaRPr lang="en-US" sz="2800">
              <a:cs typeface="Calibri"/>
            </a:endParaRPr>
          </a:p>
          <a:p>
            <a:pPr lvl="1" algn="just"/>
            <a:endParaRPr lang="en-US" sz="2800">
              <a:cs typeface="Calibri"/>
            </a:endParaRPr>
          </a:p>
          <a:p>
            <a:pPr algn="just"/>
            <a:r>
              <a:rPr lang="en-US" sz="2800" b="1">
                <a:cs typeface="Calibri"/>
              </a:rPr>
              <a:t>3. Break Scheduling Strategy:</a:t>
            </a:r>
            <a:endParaRPr lang="en-US" sz="2800">
              <a:cs typeface="Calibri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>
                <a:cs typeface="Calibri"/>
              </a:rPr>
              <a:t>Revise break schedules to balance productivity and rest, and overall break schedule not crossing the threshold limit(1.00 hour) to maintain 88% work efficiency.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>
                <a:cs typeface="Calibri"/>
              </a:rPr>
              <a:t>Pilot and assess impact on productivity and morale.</a:t>
            </a:r>
          </a:p>
          <a:p>
            <a:pPr algn="just"/>
            <a:endParaRPr lang="en-US" sz="2000">
              <a:cs typeface="Calibri"/>
            </a:endParaRPr>
          </a:p>
          <a:p>
            <a:pPr algn="just"/>
            <a:r>
              <a:rPr lang="en-US" sz="2800" b="1"/>
              <a:t>4. Continuous Monitoring and Improvement:</a:t>
            </a:r>
            <a:endParaRPr lang="en-US" sz="2800" b="1">
              <a:cs typeface="Calibri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/>
              <a:t>Establish a framework for regular assessment of shift schedules and break policies.</a:t>
            </a:r>
            <a:endParaRPr lang="en-US" sz="2800">
              <a:cs typeface="Calibri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/>
              <a:t>Create a feedback loop for ongoing adaptation based on data, feedback, and business needs.</a:t>
            </a:r>
            <a:endParaRPr lang="en-CA" sz="2800">
              <a:cs typeface="Calibri"/>
            </a:endParaRP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C287BD6B-79E4-F6FB-8209-E3C4F7157AAE}"/>
              </a:ext>
            </a:extLst>
          </p:cNvPr>
          <p:cNvGrpSpPr/>
          <p:nvPr/>
        </p:nvGrpSpPr>
        <p:grpSpPr>
          <a:xfrm>
            <a:off x="0" y="0"/>
            <a:ext cx="1607879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D6F5DCAB-DAFB-F675-5727-5307A6D9C2DA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D733FEA8-6634-D87C-5057-8DA102599C62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314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51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5143500"/>
            <a:ext cx="18288000" cy="51435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072171" y="5641711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</a:rPr>
              <a:t>THANK YOU</a:t>
            </a:r>
          </a:p>
        </p:txBody>
      </p:sp>
      <p:sp>
        <p:nvSpPr>
          <p:cNvPr id="7" name="AutoShape 7"/>
          <p:cNvSpPr/>
          <p:nvPr/>
        </p:nvSpPr>
        <p:spPr>
          <a:xfrm>
            <a:off x="5897880" y="6921616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2627" y="2901697"/>
            <a:ext cx="1400485" cy="5213603"/>
            <a:chOff x="0" y="0"/>
            <a:chExt cx="368852" cy="160866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368852" cy="1608665"/>
            </a:xfrm>
            <a:custGeom>
              <a:avLst/>
              <a:gdLst/>
              <a:ahLst/>
              <a:cxnLst/>
              <a:rect l="l" t="t" r="r" b="b"/>
              <a:pathLst>
                <a:path w="368852" h="1608665">
                  <a:moveTo>
                    <a:pt x="0" y="0"/>
                  </a:moveTo>
                  <a:lnTo>
                    <a:pt x="368852" y="0"/>
                  </a:lnTo>
                  <a:lnTo>
                    <a:pt x="368852" y="1608665"/>
                  </a:lnTo>
                  <a:lnTo>
                    <a:pt x="0" y="1608665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68852" cy="162771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93216" y="1343117"/>
            <a:ext cx="5408984" cy="8051758"/>
            <a:chOff x="0" y="-19050"/>
            <a:chExt cx="1424588" cy="212062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1424588" cy="2101578"/>
            </a:xfrm>
            <a:custGeom>
              <a:avLst/>
              <a:gdLst/>
              <a:ahLst/>
              <a:cxnLst/>
              <a:rect l="l" t="t" r="r" b="b"/>
              <a:pathLst>
                <a:path w="1424588" h="2101578">
                  <a:moveTo>
                    <a:pt x="0" y="0"/>
                  </a:moveTo>
                  <a:lnTo>
                    <a:pt x="1424588" y="0"/>
                  </a:lnTo>
                  <a:lnTo>
                    <a:pt x="1424588" y="2101578"/>
                  </a:lnTo>
                  <a:lnTo>
                    <a:pt x="0" y="21015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424588" cy="212062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237684" y="1062965"/>
            <a:ext cx="15694989" cy="1251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6600" b="1">
                <a:solidFill>
                  <a:srgbClr val="593C8F"/>
                </a:solidFill>
                <a:latin typeface="Britannic Bold"/>
                <a:ea typeface="Calibri"/>
                <a:cs typeface="Calibri"/>
              </a:rPr>
              <a:t>Contents</a:t>
            </a:r>
            <a:endParaRPr lang="en-US" sz="6600">
              <a:latin typeface="Britannic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024659" y="3168035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024659" y="3965154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024659" y="4846311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024659" y="5643430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044260" y="6435807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044260" y="7266771"/>
            <a:ext cx="93721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06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400737" y="3333137"/>
            <a:ext cx="5790503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3200" spc="247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Overview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400737" y="4127355"/>
            <a:ext cx="6076629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3200" spc="247" dirty="0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Approach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400737" y="5047445"/>
            <a:ext cx="5790503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3200" spc="247" dirty="0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What We Know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400737" y="5841663"/>
            <a:ext cx="6076629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3200" spc="247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What Do We Diagnose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400737" y="6642507"/>
            <a:ext cx="6076629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3200" spc="247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What Do We Predict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400737" y="7434884"/>
            <a:ext cx="5790503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3200" spc="247">
                <a:solidFill>
                  <a:srgbClr val="231F20"/>
                </a:solidFill>
                <a:latin typeface="Calibri"/>
                <a:ea typeface="Calibri"/>
                <a:cs typeface="Calibri"/>
              </a:rPr>
              <a:t>Recommendation</a:t>
            </a:r>
          </a:p>
        </p:txBody>
      </p:sp>
      <p:pic>
        <p:nvPicPr>
          <p:cNvPr id="28" name="Picture 27" descr="A black and green text">
            <a:extLst>
              <a:ext uri="{FF2B5EF4-FFF2-40B4-BE49-F238E27FC236}">
                <a16:creationId xmlns:a16="http://schemas.microsoft.com/office/drawing/2014/main" id="{50CE5DBB-69D7-79F6-B834-DA8EB1A68D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54" y="9206078"/>
            <a:ext cx="3526575" cy="1222697"/>
          </a:xfrm>
          <a:prstGeom prst="rect">
            <a:avLst/>
          </a:prstGeom>
        </p:spPr>
      </p:pic>
      <p:grpSp>
        <p:nvGrpSpPr>
          <p:cNvPr id="29" name="Group 3">
            <a:extLst>
              <a:ext uri="{FF2B5EF4-FFF2-40B4-BE49-F238E27FC236}">
                <a16:creationId xmlns:a16="http://schemas.microsoft.com/office/drawing/2014/main" id="{292183F3-533B-3FF5-2885-1DF0440DEEA1}"/>
              </a:ext>
            </a:extLst>
          </p:cNvPr>
          <p:cNvGrpSpPr/>
          <p:nvPr/>
        </p:nvGrpSpPr>
        <p:grpSpPr>
          <a:xfrm>
            <a:off x="0" y="0"/>
            <a:ext cx="1607879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38504D45-5BD7-DF3A-342C-E9F70DED9330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5">
              <a:extLst>
                <a:ext uri="{FF2B5EF4-FFF2-40B4-BE49-F238E27FC236}">
                  <a16:creationId xmlns:a16="http://schemas.microsoft.com/office/drawing/2014/main" id="{C1D53CFD-0B5B-CC2A-E3BE-24520BE6E303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966703" y="805065"/>
            <a:ext cx="15239495" cy="879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93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593C8F"/>
                </a:solidFill>
                <a:latin typeface="Britannic Bold"/>
              </a:rPr>
              <a:t>Overview of the Data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583062AA-C358-EDC4-32AD-07B24307D5FA}"/>
              </a:ext>
            </a:extLst>
          </p:cNvPr>
          <p:cNvSpPr txBox="1"/>
          <p:nvPr/>
        </p:nvSpPr>
        <p:spPr>
          <a:xfrm>
            <a:off x="2127738" y="2490050"/>
            <a:ext cx="15579439" cy="63401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i="0" dirty="0">
                <a:solidFill>
                  <a:srgbClr val="0D0D0D"/>
                </a:solidFill>
                <a:effectLst/>
                <a:latin typeface="Calibri"/>
                <a:ea typeface="Calibri"/>
                <a:cs typeface="Calibri"/>
              </a:rPr>
              <a:t>Data Composition:</a:t>
            </a:r>
            <a:endParaRPr lang="en-US" sz="3200" b="0" i="0" dirty="0">
              <a:solidFill>
                <a:srgbClr val="0D0D0D"/>
              </a:solidFill>
              <a:effectLst/>
              <a:latin typeface="Calibri"/>
              <a:ea typeface="Calibri"/>
              <a:cs typeface="Calibri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Calibri"/>
                <a:ea typeface="Calibri"/>
                <a:cs typeface="Calibri"/>
              </a:rPr>
              <a:t>Compilation of</a:t>
            </a:r>
            <a:r>
              <a:rPr lang="en-US" sz="3200" dirty="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 four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Calibri"/>
                <a:ea typeface="Calibri"/>
                <a:cs typeface="Calibri"/>
              </a:rPr>
              <a:t> distinct files: Departmental and Employee Performance Reports.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Calibri"/>
                <a:ea typeface="Calibri"/>
                <a:cs typeface="Calibri"/>
              </a:rPr>
              <a:t>Encompassing operational metrics and workforce management.</a:t>
            </a:r>
          </a:p>
          <a:p>
            <a:pPr lvl="1" algn="just"/>
            <a:endParaRPr lang="en-US" sz="3200" dirty="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algn="just"/>
            <a:r>
              <a:rPr lang="en-US" sz="3200" b="1" i="0" dirty="0">
                <a:solidFill>
                  <a:srgbClr val="0D0D0D"/>
                </a:solidFill>
                <a:effectLst/>
                <a:latin typeface="Calibri"/>
                <a:ea typeface="Calibri"/>
                <a:cs typeface="Calibri"/>
              </a:rPr>
              <a:t>Departmental Data Span:</a:t>
            </a:r>
            <a:endParaRPr lang="en-US" sz="3200" b="0" i="0" dirty="0">
              <a:solidFill>
                <a:srgbClr val="0D0D0D"/>
              </a:solidFill>
              <a:effectLst/>
              <a:latin typeface="Calibri"/>
              <a:ea typeface="Calibri"/>
              <a:cs typeface="Calibri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Calibri"/>
                <a:ea typeface="Calibri"/>
                <a:cs typeface="Calibri"/>
              </a:rPr>
              <a:t>Time Coverage: A three-year horizon from January 1, 2021, to December 31, 2023.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Calibri"/>
                <a:ea typeface="Calibri"/>
                <a:cs typeface="Calibri"/>
              </a:rPr>
              <a:t>To evaluate long-term departmental trends and performance.</a:t>
            </a:r>
          </a:p>
          <a:p>
            <a:pPr lvl="1" algn="just"/>
            <a:endParaRPr lang="en-US" sz="3200" dirty="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algn="just"/>
            <a:r>
              <a:rPr lang="en-US" sz="3200" b="1" i="0" dirty="0">
                <a:solidFill>
                  <a:srgbClr val="0D0D0D"/>
                </a:solidFill>
                <a:effectLst/>
                <a:latin typeface="Calibri"/>
                <a:ea typeface="Calibri"/>
                <a:cs typeface="Calibri"/>
              </a:rPr>
              <a:t>Employee Time Tracking:</a:t>
            </a:r>
            <a:endParaRPr lang="en-US" sz="3200" b="0" i="0" dirty="0">
              <a:solidFill>
                <a:srgbClr val="0D0D0D"/>
              </a:solidFill>
              <a:effectLst/>
              <a:latin typeface="Calibri"/>
              <a:ea typeface="Calibri"/>
              <a:cs typeface="Calibri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Calibri"/>
                <a:ea typeface="Calibri"/>
                <a:cs typeface="Calibri"/>
              </a:rPr>
              <a:t>Time Coverage: Focused three-month period from August 2023 to November 2023.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Calibri"/>
                <a:ea typeface="Calibri"/>
                <a:cs typeface="Calibri"/>
              </a:rPr>
              <a:t>To assess recent employee work patterns and efficiency.</a:t>
            </a:r>
          </a:p>
          <a:p>
            <a:pPr algn="just"/>
            <a:endParaRPr lang="en-US" sz="2800" b="1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endParaRPr lang="en-US" sz="3200" dirty="0">
              <a:solidFill>
                <a:srgbClr val="000000"/>
              </a:solidFill>
              <a:latin typeface="Poppins"/>
              <a:cs typeface="Poppins"/>
            </a:endParaRPr>
          </a:p>
        </p:txBody>
      </p:sp>
      <p:pic>
        <p:nvPicPr>
          <p:cNvPr id="3" name="Picture 2" descr="A black and green text&#10;&#10;Description automatically generated">
            <a:extLst>
              <a:ext uri="{FF2B5EF4-FFF2-40B4-BE49-F238E27FC236}">
                <a16:creationId xmlns:a16="http://schemas.microsoft.com/office/drawing/2014/main" id="{DA622EF1-C04B-4303-3298-72899CA22F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07" y="9133620"/>
            <a:ext cx="3326647" cy="1153380"/>
          </a:xfrm>
          <a:prstGeom prst="rect">
            <a:avLst/>
          </a:prstGeom>
        </p:spPr>
      </p:pic>
      <p:grpSp>
        <p:nvGrpSpPr>
          <p:cNvPr id="12" name="Group 3">
            <a:extLst>
              <a:ext uri="{FF2B5EF4-FFF2-40B4-BE49-F238E27FC236}">
                <a16:creationId xmlns:a16="http://schemas.microsoft.com/office/drawing/2014/main" id="{93B763DD-82CD-7113-EA61-3EE7D016AE33}"/>
              </a:ext>
            </a:extLst>
          </p:cNvPr>
          <p:cNvGrpSpPr/>
          <p:nvPr/>
        </p:nvGrpSpPr>
        <p:grpSpPr>
          <a:xfrm>
            <a:off x="0" y="0"/>
            <a:ext cx="1607879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9B35C75B-2DC9-6989-3238-FB848B22CBB7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A78B2E8E-A927-65B5-47EB-1261749832D7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04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879280" y="871489"/>
            <a:ext cx="6630495" cy="771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593C8F"/>
                </a:solidFill>
                <a:latin typeface="Britannic Bold"/>
              </a:rPr>
              <a:t>Approach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037253" y="1116529"/>
            <a:ext cx="5993196" cy="8053941"/>
            <a:chOff x="0" y="0"/>
            <a:chExt cx="3663950" cy="492379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3600450" cy="4859020"/>
            </a:xfrm>
            <a:custGeom>
              <a:avLst/>
              <a:gdLst/>
              <a:ahLst/>
              <a:cxnLst/>
              <a:rect l="l" t="t" r="r" b="b"/>
              <a:pathLst>
                <a:path w="3600450" h="485902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3"/>
              <a:stretch>
                <a:fillRect l="-51216" r="-51216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93631" y="2257275"/>
            <a:ext cx="8972221" cy="7414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Identify and analyze the KPIs affecting department’s performance.</a:t>
            </a:r>
            <a:endParaRPr lang="en-US" sz="32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Identify and analyze the KPIs affecting employee’s performance.</a:t>
            </a:r>
            <a:endParaRPr lang="en-US" sz="32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To analyze the employee productivity with the help of predictive models.</a:t>
            </a:r>
            <a:endParaRPr lang="en-US" sz="32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To analyze overtime without leading to employee burnout.</a:t>
            </a:r>
            <a:endParaRPr lang="en-US" sz="32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Poppins"/>
            </a:endParaRPr>
          </a:p>
          <a:p>
            <a:endParaRPr lang="en-US" sz="2200" dirty="0">
              <a:solidFill>
                <a:srgbClr val="000000"/>
              </a:solidFill>
              <a:latin typeface="Poppins"/>
            </a:endParaRPr>
          </a:p>
          <a:p>
            <a:pPr lvl="1"/>
            <a:endParaRPr lang="en-US" sz="2106" dirty="0">
              <a:solidFill>
                <a:srgbClr val="000000"/>
              </a:solidFill>
              <a:latin typeface="Poppins"/>
            </a:endParaRPr>
          </a:p>
        </p:txBody>
      </p:sp>
      <p:pic>
        <p:nvPicPr>
          <p:cNvPr id="11" name="Picture 10" descr="A black and green text&#10;&#10;Description automatically generated">
            <a:extLst>
              <a:ext uri="{FF2B5EF4-FFF2-40B4-BE49-F238E27FC236}">
                <a16:creationId xmlns:a16="http://schemas.microsoft.com/office/drawing/2014/main" id="{7D36E95B-F982-9A49-09EF-BE296AEF86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31" y="9026616"/>
            <a:ext cx="3720249" cy="1289846"/>
          </a:xfrm>
          <a:prstGeom prst="rect">
            <a:avLst/>
          </a:prstGeom>
        </p:spPr>
      </p:pic>
      <p:grpSp>
        <p:nvGrpSpPr>
          <p:cNvPr id="15" name="Group 3">
            <a:extLst>
              <a:ext uri="{FF2B5EF4-FFF2-40B4-BE49-F238E27FC236}">
                <a16:creationId xmlns:a16="http://schemas.microsoft.com/office/drawing/2014/main" id="{15259B66-C0F9-6782-A4FA-3B5C644F43F6}"/>
              </a:ext>
            </a:extLst>
          </p:cNvPr>
          <p:cNvGrpSpPr/>
          <p:nvPr/>
        </p:nvGrpSpPr>
        <p:grpSpPr>
          <a:xfrm>
            <a:off x="0" y="0"/>
            <a:ext cx="1607879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EFD6D5CE-DB30-C5C6-8E37-1C94170BA7F7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CE4A15DA-86C7-2933-6562-BCD4BA497767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119226E-A9A4-87FD-20D4-CFD77637F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199" y="2673122"/>
            <a:ext cx="44078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146208-E8E6-2DFD-4D8F-CD5B7A5A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83677" y="1705160"/>
            <a:ext cx="153374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 descr="Output image">
            <a:extLst>
              <a:ext uri="{FF2B5EF4-FFF2-40B4-BE49-F238E27FC236}">
                <a16:creationId xmlns:a16="http://schemas.microsoft.com/office/drawing/2014/main" id="{8AD56F45-F050-6EC8-4235-C5AD3AE46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79" y="1154411"/>
            <a:ext cx="7626196" cy="43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0D947506-B56F-8F60-A62F-C47AEF360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677" y="607156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6" descr="Output image">
            <a:extLst>
              <a:ext uri="{FF2B5EF4-FFF2-40B4-BE49-F238E27FC236}">
                <a16:creationId xmlns:a16="http://schemas.microsoft.com/office/drawing/2014/main" id="{20C227A1-5195-09B1-B6B9-B39ACDA5F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075" y="348716"/>
            <a:ext cx="8711130" cy="567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3364A978-5601-1678-EE89-EAC0C100BB68}"/>
              </a:ext>
            </a:extLst>
          </p:cNvPr>
          <p:cNvSpPr txBox="1"/>
          <p:nvPr/>
        </p:nvSpPr>
        <p:spPr>
          <a:xfrm>
            <a:off x="1854200" y="6424172"/>
            <a:ext cx="16080683" cy="278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3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Employee -1 has the most processed transaction and the differences with other employees is significant.</a:t>
            </a:r>
            <a:endParaRPr 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CA" sz="32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presence of transactions or Employee -1 across various time blocks could indicate an unusual case rather than individual’s activity.</a:t>
            </a:r>
          </a:p>
          <a:p>
            <a:pPr lvl="1"/>
            <a:endParaRPr lang="en-US" sz="2106">
              <a:solidFill>
                <a:srgbClr val="000000"/>
              </a:solidFill>
              <a:latin typeface="Poppins"/>
            </a:endParaRPr>
          </a:p>
        </p:txBody>
      </p:sp>
      <p:pic>
        <p:nvPicPr>
          <p:cNvPr id="9" name="Picture 8" descr="A black and green text&#10;&#10;Description automatically generated">
            <a:extLst>
              <a:ext uri="{FF2B5EF4-FFF2-40B4-BE49-F238E27FC236}">
                <a16:creationId xmlns:a16="http://schemas.microsoft.com/office/drawing/2014/main" id="{A54B0CC6-8388-019E-D298-DA5970817F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59" y="8992138"/>
            <a:ext cx="3734717" cy="1294862"/>
          </a:xfrm>
          <a:prstGeom prst="rect">
            <a:avLst/>
          </a:prstGeom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id="{7212C35A-DA76-9744-5641-5DC56942A73E}"/>
              </a:ext>
            </a:extLst>
          </p:cNvPr>
          <p:cNvSpPr txBox="1"/>
          <p:nvPr/>
        </p:nvSpPr>
        <p:spPr>
          <a:xfrm>
            <a:off x="2144485" y="-252250"/>
            <a:ext cx="10134600" cy="1207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5400" b="1" dirty="0">
                <a:solidFill>
                  <a:srgbClr val="593C8F"/>
                </a:solidFill>
                <a:latin typeface="Britannic Bold"/>
              </a:rPr>
              <a:t>What We Know</a:t>
            </a:r>
          </a:p>
        </p:txBody>
      </p:sp>
      <p:grpSp>
        <p:nvGrpSpPr>
          <p:cNvPr id="14" name="Group 3">
            <a:extLst>
              <a:ext uri="{FF2B5EF4-FFF2-40B4-BE49-F238E27FC236}">
                <a16:creationId xmlns:a16="http://schemas.microsoft.com/office/drawing/2014/main" id="{B45D6E33-77DA-998B-D53D-5EFBCA78145C}"/>
              </a:ext>
            </a:extLst>
          </p:cNvPr>
          <p:cNvGrpSpPr/>
          <p:nvPr/>
        </p:nvGrpSpPr>
        <p:grpSpPr>
          <a:xfrm>
            <a:off x="0" y="0"/>
            <a:ext cx="1607879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09A4ED3E-AEDC-6247-41BE-E5C0DD629CBA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E275A12D-4510-BFEA-5140-017D66415033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57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119226E-A9A4-87FD-20D4-CFD77637F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199" y="2673122"/>
            <a:ext cx="44078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70DF1D4B-062A-44C2-0405-1C0E0BAD0951}"/>
              </a:ext>
            </a:extLst>
          </p:cNvPr>
          <p:cNvSpPr txBox="1"/>
          <p:nvPr/>
        </p:nvSpPr>
        <p:spPr>
          <a:xfrm>
            <a:off x="2338754" y="21490"/>
            <a:ext cx="15949246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>
                <a:solidFill>
                  <a:srgbClr val="593C8F"/>
                </a:solidFill>
                <a:latin typeface="Britannic Bold"/>
                <a:ea typeface="+mn-lt"/>
                <a:cs typeface="+mn-lt"/>
              </a:rPr>
              <a:t>Transaction Volume by Time block</a:t>
            </a:r>
          </a:p>
          <a:p>
            <a:pPr lvl="1"/>
            <a:endParaRPr lang="en-US" sz="1600">
              <a:solidFill>
                <a:srgbClr val="000000"/>
              </a:solidFill>
              <a:latin typeface="Poppin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1D054F-7F48-27AC-D096-7394EFA1C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7749" y="2391507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5" descr="Output image">
            <a:extLst>
              <a:ext uri="{FF2B5EF4-FFF2-40B4-BE49-F238E27FC236}">
                <a16:creationId xmlns:a16="http://schemas.microsoft.com/office/drawing/2014/main" id="{61017236-83C6-5DC7-9095-E1B301D7E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10" y="962365"/>
            <a:ext cx="7644763" cy="47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03F3C512-43E2-69C1-5278-25CAA68BB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909" y="951812"/>
            <a:ext cx="273521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54622-29E6-4F8F-7E21-23EBBC25B5AF}"/>
              </a:ext>
            </a:extLst>
          </p:cNvPr>
          <p:cNvSpPr txBox="1"/>
          <p:nvPr/>
        </p:nvSpPr>
        <p:spPr>
          <a:xfrm>
            <a:off x="1541310" y="5970892"/>
            <a:ext cx="7441818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3200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The Morning time block: </a:t>
            </a:r>
            <a:r>
              <a:rPr lang="en-CA" sz="3200" b="1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6 AM </a:t>
            </a:r>
            <a:r>
              <a:rPr lang="en-CA" sz="3200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to </a:t>
            </a:r>
            <a:r>
              <a:rPr lang="en-CA" sz="3200" b="1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12 PM</a:t>
            </a:r>
            <a:r>
              <a:rPr lang="en-CA" sz="3200" b="1" kern="0" dirty="0">
                <a:solidFill>
                  <a:srgbClr val="0D0D0D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 </a:t>
            </a:r>
            <a:endParaRPr lang="en-CA" sz="3200" b="1" kern="0" dirty="0">
              <a:solidFill>
                <a:srgbClr val="0D0D0D"/>
              </a:solidFill>
              <a:effectLst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3200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The Afternoon period: </a:t>
            </a:r>
            <a:r>
              <a:rPr lang="en-CA" sz="3200" b="1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12 PM </a:t>
            </a:r>
            <a:r>
              <a:rPr lang="en-CA" sz="3200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to </a:t>
            </a:r>
            <a:r>
              <a:rPr lang="en-CA" sz="3200" b="1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6 PM</a:t>
            </a:r>
            <a:r>
              <a:rPr lang="en-CA" sz="3200" b="1" kern="0" dirty="0">
                <a:solidFill>
                  <a:srgbClr val="0D0D0D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 </a:t>
            </a:r>
            <a:endParaRPr lang="en-CA" sz="3200" b="1" kern="0" dirty="0">
              <a:solidFill>
                <a:srgbClr val="0D0D0D"/>
              </a:solidFill>
              <a:effectLst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3200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The</a:t>
            </a:r>
            <a:r>
              <a:rPr lang="en-CA" sz="3200" b="1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CA" sz="3200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Evening period</a:t>
            </a:r>
            <a:r>
              <a:rPr lang="en-CA" sz="3200" kern="0" dirty="0">
                <a:solidFill>
                  <a:srgbClr val="0D0D0D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: </a:t>
            </a:r>
            <a:r>
              <a:rPr lang="en-CA" sz="3200" b="1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6 PM</a:t>
            </a:r>
            <a:r>
              <a:rPr lang="en-CA" sz="3200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 to </a:t>
            </a:r>
            <a:r>
              <a:rPr lang="en-CA" sz="3200" b="1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12 AM</a:t>
            </a:r>
            <a:endParaRPr lang="en-CA" sz="3200" b="1" kern="100" dirty="0">
              <a:solidFill>
                <a:srgbClr val="0D0D0D"/>
              </a:solidFill>
              <a:effectLst/>
              <a:latin typeface="Calibri"/>
              <a:ea typeface="Aptos" panose="020B0004020202020204" pitchFamily="34" charset="0"/>
              <a:cs typeface="Times New Roman"/>
            </a:endParaRPr>
          </a:p>
          <a:p>
            <a:pPr marL="457200" lvl="0" indent="-457200" algn="just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3200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The Early Morning</a:t>
            </a:r>
            <a:r>
              <a:rPr lang="en-CA" sz="3200" kern="0" dirty="0">
                <a:solidFill>
                  <a:srgbClr val="0D0D0D"/>
                </a:solidFill>
                <a:latin typeface="Calibri"/>
                <a:ea typeface="Times New Roman" panose="02020603050405020304" pitchFamily="18" charset="0"/>
                <a:cs typeface="Times New Roman"/>
              </a:rPr>
              <a:t>: </a:t>
            </a:r>
            <a:r>
              <a:rPr lang="en-CA" sz="3200" b="1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12 AM </a:t>
            </a:r>
            <a:r>
              <a:rPr lang="en-CA" sz="3200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to </a:t>
            </a:r>
            <a:r>
              <a:rPr lang="en-CA" sz="3200" b="1" kern="0" dirty="0">
                <a:solidFill>
                  <a:srgbClr val="0D0D0D"/>
                </a:solidFill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6 AM</a:t>
            </a:r>
            <a:endParaRPr lang="en-CA" sz="3200" b="1" kern="100" dirty="0">
              <a:solidFill>
                <a:srgbClr val="0D0D0D"/>
              </a:solidFill>
              <a:effectLst/>
              <a:latin typeface="Calibri"/>
              <a:ea typeface="Aptos" panose="020B0004020202020204" pitchFamily="34" charset="0"/>
              <a:cs typeface="Times New Roman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F74F7B1-7F5F-2164-455A-96B94459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760" y="916645"/>
            <a:ext cx="22959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 descr="A black and green text&#10;&#10;Description automatically generated">
            <a:extLst>
              <a:ext uri="{FF2B5EF4-FFF2-40B4-BE49-F238E27FC236}">
                <a16:creationId xmlns:a16="http://schemas.microsoft.com/office/drawing/2014/main" id="{A33D4572-96DD-DE3E-3D60-72A8DDBA48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9" y="9191766"/>
            <a:ext cx="3579729" cy="12411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E396B0-AFC3-64BB-D414-1EE442C69F3D}"/>
              </a:ext>
            </a:extLst>
          </p:cNvPr>
          <p:cNvSpPr txBox="1"/>
          <p:nvPr/>
        </p:nvSpPr>
        <p:spPr>
          <a:xfrm>
            <a:off x="9548234" y="7243372"/>
            <a:ext cx="8257123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buSzPts val="1000"/>
              <a:tabLst>
                <a:tab pos="457200" algn="l"/>
              </a:tabLst>
            </a:pPr>
            <a:r>
              <a:rPr lang="en-CA" sz="3200" b="0" i="0">
                <a:solidFill>
                  <a:srgbClr val="0D0D0D"/>
                </a:solidFill>
                <a:effectLst/>
                <a:latin typeface="Calibri"/>
                <a:cs typeface="Calibri"/>
              </a:rPr>
              <a:t>Certain employees appear to </a:t>
            </a:r>
            <a:r>
              <a:rPr lang="en-CA" sz="3200" b="1" i="0">
                <a:solidFill>
                  <a:srgbClr val="0D0D0D"/>
                </a:solidFill>
                <a:effectLst/>
                <a:latin typeface="Calibri"/>
                <a:cs typeface="Calibri"/>
              </a:rPr>
              <a:t>specialize in </a:t>
            </a:r>
            <a:r>
              <a:rPr lang="en-CA" sz="3200" i="0">
                <a:solidFill>
                  <a:srgbClr val="0D0D0D"/>
                </a:solidFill>
                <a:effectLst/>
                <a:latin typeface="Calibri"/>
                <a:cs typeface="Calibri"/>
              </a:rPr>
              <a:t>handling transactions </a:t>
            </a:r>
            <a:r>
              <a:rPr lang="en-CA" sz="3200" b="0" i="0">
                <a:solidFill>
                  <a:srgbClr val="0D0D0D"/>
                </a:solidFill>
                <a:effectLst/>
                <a:latin typeface="Calibri"/>
                <a:cs typeface="Calibri"/>
              </a:rPr>
              <a:t>of a </a:t>
            </a:r>
            <a:r>
              <a:rPr lang="en-CA" sz="3200" b="1" i="0">
                <a:solidFill>
                  <a:srgbClr val="0D0D0D"/>
                </a:solidFill>
                <a:effectLst/>
                <a:latin typeface="Calibri"/>
                <a:cs typeface="Calibri"/>
              </a:rPr>
              <a:t>specific type</a:t>
            </a:r>
            <a:endParaRPr lang="en-CA" sz="3200" b="0" i="0">
              <a:solidFill>
                <a:srgbClr val="0D0D0D"/>
              </a:solidFill>
              <a:effectLst/>
              <a:latin typeface="Calibri"/>
              <a:cs typeface="Calibri"/>
            </a:endParaRPr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7A69C152-A36A-4157-B3AD-5C6772071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117" y="1139045"/>
            <a:ext cx="9077358" cy="559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3">
            <a:extLst>
              <a:ext uri="{FF2B5EF4-FFF2-40B4-BE49-F238E27FC236}">
                <a16:creationId xmlns:a16="http://schemas.microsoft.com/office/drawing/2014/main" id="{11957037-FE9F-4C9D-89E6-61413A02A450}"/>
              </a:ext>
            </a:extLst>
          </p:cNvPr>
          <p:cNvGrpSpPr/>
          <p:nvPr/>
        </p:nvGrpSpPr>
        <p:grpSpPr>
          <a:xfrm>
            <a:off x="1" y="0"/>
            <a:ext cx="1541310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C3382B6D-EA1F-AF8B-9B28-C70BF1BDDFB3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5">
              <a:extLst>
                <a:ext uri="{FF2B5EF4-FFF2-40B4-BE49-F238E27FC236}">
                  <a16:creationId xmlns:a16="http://schemas.microsoft.com/office/drawing/2014/main" id="{4CE3EAF3-50AA-CCDA-AB5B-35EB11D9ABB4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18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119226E-A9A4-87FD-20D4-CFD77637F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199" y="2673122"/>
            <a:ext cx="44078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146208-E8E6-2DFD-4D8F-CD5B7A5A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83677" y="1705160"/>
            <a:ext cx="153374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947506-B56F-8F60-A62F-C47AEF360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677" y="607156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A black and green text&#10;&#10;Description automatically generated">
            <a:extLst>
              <a:ext uri="{FF2B5EF4-FFF2-40B4-BE49-F238E27FC236}">
                <a16:creationId xmlns:a16="http://schemas.microsoft.com/office/drawing/2014/main" id="{A54B0CC6-8388-019E-D298-DA5970817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79" y="9005562"/>
            <a:ext cx="3734717" cy="129486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7B19E3D7-C829-1E2B-108B-387029F6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825" y="1632593"/>
            <a:ext cx="223165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5CA7AB9-F86E-B1D3-6E66-8A51D0D4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321" y="1563846"/>
            <a:ext cx="209813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6642C6-0E56-EE10-0404-87362CABFE45}"/>
              </a:ext>
            </a:extLst>
          </p:cNvPr>
          <p:cNvSpPr txBox="1"/>
          <p:nvPr/>
        </p:nvSpPr>
        <p:spPr>
          <a:xfrm>
            <a:off x="12249195" y="2300967"/>
            <a:ext cx="5475193" cy="60016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3200" b="1" i="0" dirty="0">
                <a:solidFill>
                  <a:srgbClr val="0D0D0D"/>
                </a:solidFill>
                <a:effectLst/>
              </a:rPr>
              <a:t>Distinct Trend</a:t>
            </a:r>
            <a:r>
              <a:rPr lang="en-CA" sz="3200" b="0" i="0" dirty="0">
                <a:solidFill>
                  <a:srgbClr val="0D0D0D"/>
                </a:solidFill>
                <a:effectLst/>
              </a:rPr>
              <a:t>: Some Types experience more variability in transactions than others.</a:t>
            </a:r>
            <a:endParaRPr lang="en-US" dirty="0"/>
          </a:p>
          <a:p>
            <a:pPr marL="457200" indent="-45720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3200" b="1" dirty="0">
                <a:solidFill>
                  <a:srgbClr val="0D0D0D"/>
                </a:solidFill>
              </a:rPr>
              <a:t>Peak Periods: </a:t>
            </a:r>
            <a:r>
              <a:rPr lang="en-CA" sz="3200" dirty="0">
                <a:solidFill>
                  <a:srgbClr val="0D0D0D"/>
                </a:solidFill>
              </a:rPr>
              <a:t>Variability in demand or operational efficiency.</a:t>
            </a:r>
          </a:p>
          <a:p>
            <a:pPr marL="457200" indent="-45720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CA" sz="3200" b="1" i="0" dirty="0">
                <a:solidFill>
                  <a:srgbClr val="0D0D0D"/>
                </a:solidFill>
                <a:effectLst/>
              </a:rPr>
              <a:t>Consistent Performers: </a:t>
            </a:r>
            <a:r>
              <a:rPr lang="en-CA" sz="3200" b="0" i="0" dirty="0">
                <a:solidFill>
                  <a:srgbClr val="0D0D0D"/>
                </a:solidFill>
                <a:effectLst/>
                <a:latin typeface="Söhne"/>
              </a:rPr>
              <a:t>Some types maintain relatively consistent transaction volumes over time, suggesting a steady demand.</a:t>
            </a:r>
            <a:endParaRPr lang="en-CA" sz="3200" b="1" i="0" dirty="0">
              <a:solidFill>
                <a:srgbClr val="0D0D0D"/>
              </a:solidFill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0B4172-EB61-3C73-9DC5-DFD91B8F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1225882"/>
            <a:ext cx="10267996" cy="7659370"/>
          </a:xfrm>
          <a:prstGeom prst="rect">
            <a:avLst/>
          </a:prstGeom>
        </p:spPr>
      </p:pic>
      <p:sp>
        <p:nvSpPr>
          <p:cNvPr id="18" name="TextBox 13">
            <a:extLst>
              <a:ext uri="{FF2B5EF4-FFF2-40B4-BE49-F238E27FC236}">
                <a16:creationId xmlns:a16="http://schemas.microsoft.com/office/drawing/2014/main" id="{578F12F1-9FCE-BD2A-3A01-47FEB69F2E13}"/>
              </a:ext>
            </a:extLst>
          </p:cNvPr>
          <p:cNvSpPr txBox="1"/>
          <p:nvPr/>
        </p:nvSpPr>
        <p:spPr>
          <a:xfrm>
            <a:off x="2238204" y="-146080"/>
            <a:ext cx="16629742" cy="1242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6000" b="1">
                <a:solidFill>
                  <a:srgbClr val="593C8F"/>
                </a:solidFill>
                <a:latin typeface="Britannic Bold"/>
                <a:ea typeface="+mn-lt"/>
                <a:cs typeface="+mn-lt"/>
              </a:rPr>
              <a:t>Transaction Trend over time </a:t>
            </a:r>
            <a:endParaRPr lang="en-US" sz="6000" b="1">
              <a:latin typeface="Britannic Bold"/>
            </a:endParaRP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31CA7A02-EB84-DB41-D6E6-635E5F387E6C}"/>
              </a:ext>
            </a:extLst>
          </p:cNvPr>
          <p:cNvGrpSpPr/>
          <p:nvPr/>
        </p:nvGrpSpPr>
        <p:grpSpPr>
          <a:xfrm>
            <a:off x="0" y="0"/>
            <a:ext cx="1607879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2242F47B-9B47-601B-5DBD-B21502D4493E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FA8C81CD-EDC5-0C73-09E5-06C1DE388A97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369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119226E-A9A4-87FD-20D4-CFD77637F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199" y="2673122"/>
            <a:ext cx="44078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1D054F-7F48-27AC-D096-7394EFA1C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47749" y="2391507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3F3C512-43E2-69C1-5278-25CAA68BB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909" y="951812"/>
            <a:ext cx="273521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F74F7B1-7F5F-2164-455A-96B94459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760" y="916645"/>
            <a:ext cx="229592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 descr="A black and green text&#10;&#10;Description automatically generated">
            <a:extLst>
              <a:ext uri="{FF2B5EF4-FFF2-40B4-BE49-F238E27FC236}">
                <a16:creationId xmlns:a16="http://schemas.microsoft.com/office/drawing/2014/main" id="{A33D4572-96DD-DE3E-3D60-72A8DDBA4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79" y="9191766"/>
            <a:ext cx="3579729" cy="1241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A3045E-D7F9-3BA8-5A1A-787BB587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916" y="1418866"/>
            <a:ext cx="10096583" cy="61122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F4608A-5BEC-A000-142F-D5FB9F28FD05}"/>
              </a:ext>
            </a:extLst>
          </p:cNvPr>
          <p:cNvSpPr txBox="1"/>
          <p:nvPr/>
        </p:nvSpPr>
        <p:spPr>
          <a:xfrm>
            <a:off x="1772519" y="7965179"/>
            <a:ext cx="15731379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buSzPts val="1000"/>
              <a:tabLst>
                <a:tab pos="457200" algn="l"/>
              </a:tabLst>
            </a:pPr>
            <a:r>
              <a:rPr lang="en-CA" sz="3200" kern="0">
                <a:solidFill>
                  <a:srgbClr val="0D0D0D"/>
                </a:solidFill>
                <a:effectLst/>
                <a:latin typeface="Calibri"/>
                <a:ea typeface="Aptos" panose="020B0004020202020204" pitchFamily="34" charset="0"/>
                <a:cs typeface="Times New Roman"/>
              </a:rPr>
              <a:t>The </a:t>
            </a:r>
            <a:r>
              <a:rPr lang="en-CA" sz="3200" kern="0">
                <a:solidFill>
                  <a:srgbClr val="0D0D0D"/>
                </a:solidFill>
                <a:latin typeface="Calibri"/>
                <a:ea typeface="Aptos" panose="020B0004020202020204" pitchFamily="34" charset="0"/>
                <a:cs typeface="Times New Roman"/>
              </a:rPr>
              <a:t>Activity Durations includes very short intervals, it could be due to the micro-tasks, such as logging a call or checking status.</a:t>
            </a:r>
            <a:endParaRPr lang="en-CA" sz="3200" kern="100">
              <a:solidFill>
                <a:srgbClr val="0D0D0D"/>
              </a:solidFill>
              <a:effectLst/>
              <a:latin typeface="Calibri"/>
              <a:ea typeface="Aptos" panose="020B0004020202020204" pitchFamily="34" charset="0"/>
              <a:cs typeface="Times New Roman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7967C533-68B4-E04D-9374-AEC1B07F1F57}"/>
              </a:ext>
            </a:extLst>
          </p:cNvPr>
          <p:cNvSpPr txBox="1"/>
          <p:nvPr/>
        </p:nvSpPr>
        <p:spPr>
          <a:xfrm>
            <a:off x="1981199" y="41215"/>
            <a:ext cx="16629742" cy="1242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6000" b="1">
                <a:solidFill>
                  <a:srgbClr val="593C8F"/>
                </a:solidFill>
                <a:latin typeface="Britannic Bold"/>
                <a:ea typeface="+mn-lt"/>
                <a:cs typeface="+mn-lt"/>
              </a:rPr>
              <a:t>Activity Duration</a:t>
            </a:r>
            <a:endParaRPr lang="en-US" sz="6000" b="1">
              <a:latin typeface="Britannic Bold"/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95EB4A88-0F67-2212-7950-A0931B3858A2}"/>
              </a:ext>
            </a:extLst>
          </p:cNvPr>
          <p:cNvGrpSpPr/>
          <p:nvPr/>
        </p:nvGrpSpPr>
        <p:grpSpPr>
          <a:xfrm>
            <a:off x="0" y="0"/>
            <a:ext cx="1607879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F31EFC11-5B23-05B5-4429-A9464F5D4AC7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8BF2D840-0C14-46EF-8F01-06A0BDE72FE2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52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2362199" y="419100"/>
            <a:ext cx="12135465" cy="1283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58"/>
              </a:lnSpc>
            </a:pPr>
            <a:r>
              <a:rPr lang="en-US" sz="6600" b="1">
                <a:solidFill>
                  <a:srgbClr val="593C8F"/>
                </a:solidFill>
                <a:latin typeface="Britannic Bold"/>
              </a:rPr>
              <a:t>What We Know</a:t>
            </a: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6D5BF716-0C88-F387-665A-2E12D262D4B0}"/>
              </a:ext>
            </a:extLst>
          </p:cNvPr>
          <p:cNvSpPr txBox="1"/>
          <p:nvPr/>
        </p:nvSpPr>
        <p:spPr>
          <a:xfrm>
            <a:off x="2362200" y="1831863"/>
            <a:ext cx="35052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>
                <a:solidFill>
                  <a:srgbClr val="000000"/>
                </a:solidFill>
                <a:latin typeface="Britannic Bold"/>
              </a:rPr>
              <a:t>Department Level</a:t>
            </a:r>
          </a:p>
          <a:p>
            <a:pPr lvl="1"/>
            <a:endParaRPr lang="en-US" sz="2800" b="1">
              <a:solidFill>
                <a:srgbClr val="000000"/>
              </a:solidFill>
              <a:latin typeface="Poppins"/>
            </a:endParaRPr>
          </a:p>
        </p:txBody>
      </p:sp>
      <p:pic>
        <p:nvPicPr>
          <p:cNvPr id="3" name="Picture 2" descr="A comparison of a number of hours and a number of hours&#10;&#10;Description automatically generated">
            <a:extLst>
              <a:ext uri="{FF2B5EF4-FFF2-40B4-BE49-F238E27FC236}">
                <a16:creationId xmlns:a16="http://schemas.microsoft.com/office/drawing/2014/main" id="{783AB07D-06AA-CAF6-B252-C09C4C51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285" y="2680341"/>
            <a:ext cx="11284857" cy="6214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CBD80B-E7AA-6D1C-F836-D09C3FB2CEEA}"/>
              </a:ext>
            </a:extLst>
          </p:cNvPr>
          <p:cNvSpPr txBox="1"/>
          <p:nvPr/>
        </p:nvSpPr>
        <p:spPr>
          <a:xfrm>
            <a:off x="2002972" y="3118757"/>
            <a:ext cx="473891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solidFill>
                  <a:srgbClr val="0D0D0D"/>
                </a:solidFill>
                <a:ea typeface="+mn-lt"/>
                <a:cs typeface="+mn-lt"/>
              </a:rPr>
              <a:t>The data shows a clustering around 6 to 8 hours, suggesting minimal overtime and effective use of regular work hours.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989BF-2A08-1219-BC01-E719B17DB39C}"/>
              </a:ext>
            </a:extLst>
          </p:cNvPr>
          <p:cNvSpPr txBox="1"/>
          <p:nvPr/>
        </p:nvSpPr>
        <p:spPr>
          <a:xfrm>
            <a:off x="2002972" y="6239328"/>
            <a:ext cx="497477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solidFill>
                  <a:srgbClr val="0D0D0D"/>
                </a:solidFill>
                <a:ea typeface="+mn-lt"/>
                <a:cs typeface="+mn-lt"/>
              </a:rPr>
              <a:t>The overtime graph indicates efficient operations with minimal overtime, suggesting cost-effective labor management.</a:t>
            </a:r>
            <a:endParaRPr lang="en-US" sz="3200">
              <a:ea typeface="+mn-lt"/>
              <a:cs typeface="+mn-lt"/>
            </a:endParaRPr>
          </a:p>
        </p:txBody>
      </p:sp>
      <p:pic>
        <p:nvPicPr>
          <p:cNvPr id="12" name="Picture 11" descr="A black and green text&#10;&#10;Description automatically generated">
            <a:extLst>
              <a:ext uri="{FF2B5EF4-FFF2-40B4-BE49-F238E27FC236}">
                <a16:creationId xmlns:a16="http://schemas.microsoft.com/office/drawing/2014/main" id="{C05F09F4-BCD9-4701-F11A-0A795A6154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994" y="9191790"/>
            <a:ext cx="3810406" cy="1321104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A85C77A6-9745-A9CE-2BFE-8D33E82D1DC3}"/>
              </a:ext>
            </a:extLst>
          </p:cNvPr>
          <p:cNvGrpSpPr/>
          <p:nvPr/>
        </p:nvGrpSpPr>
        <p:grpSpPr>
          <a:xfrm>
            <a:off x="0" y="0"/>
            <a:ext cx="1607879" cy="10287000"/>
            <a:chOff x="0" y="-47625"/>
            <a:chExt cx="812800" cy="275695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6AC8AED9-63ED-BD4A-DA8E-F1288E3D0B3E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E880DC2D-C373-AB2E-EFD1-22A6363E6DFD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218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1008</Words>
  <Application>Microsoft Office PowerPoint</Application>
  <PresentationFormat>Custom</PresentationFormat>
  <Paragraphs>117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Poppins</vt:lpstr>
      <vt:lpstr>Arial</vt:lpstr>
      <vt:lpstr>Söhne</vt:lpstr>
      <vt:lpstr>Calibri</vt:lpstr>
      <vt:lpstr>Arial,Sans-Serif</vt:lpstr>
      <vt:lpstr>Britannic Bold</vt:lpstr>
      <vt:lpstr>Aptos</vt:lpstr>
      <vt:lpstr>Codec Pro ExtraBold Italics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and Professional Company Business Proposal Presentation</dc:title>
  <dc:creator>Divyasree</dc:creator>
  <cp:lastModifiedBy>Divyasree Geetha Balasubramanian</cp:lastModifiedBy>
  <cp:revision>3</cp:revision>
  <dcterms:created xsi:type="dcterms:W3CDTF">2006-08-16T00:00:00Z</dcterms:created>
  <dcterms:modified xsi:type="dcterms:W3CDTF">2024-04-01T02:07:40Z</dcterms:modified>
  <dc:identifier>DAGAcfUQYn0</dc:identifier>
</cp:coreProperties>
</file>