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0" r:id="rId2"/>
  </p:sldMasterIdLst>
  <p:notesMasterIdLst>
    <p:notesMasterId r:id="rId15"/>
  </p:notesMasterIdLst>
  <p:handoutMasterIdLst>
    <p:handoutMasterId r:id="rId16"/>
  </p:handoutMasterIdLst>
  <p:sldIdLst>
    <p:sldId id="256" r:id="rId3"/>
    <p:sldId id="265" r:id="rId4"/>
    <p:sldId id="267" r:id="rId5"/>
    <p:sldId id="266" r:id="rId6"/>
    <p:sldId id="268" r:id="rId7"/>
    <p:sldId id="269" r:id="rId8"/>
    <p:sldId id="270" r:id="rId9"/>
    <p:sldId id="271" r:id="rId10"/>
    <p:sldId id="272" r:id="rId11"/>
    <p:sldId id="273" r:id="rId12"/>
    <p:sldId id="274" r:id="rId13"/>
    <p:sldId id="275" r:id="rId14"/>
  </p:sldIdLst>
  <p:sldSz cx="9144000" cy="6858000" type="screen4x3"/>
  <p:notesSz cx="6858000" cy="9144000"/>
  <p:custDataLst>
    <p:tags r:id="rId17"/>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risten" initials="K"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86B"/>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64" autoAdjust="0"/>
    <p:restoredTop sz="79899" autoAdjust="0"/>
  </p:normalViewPr>
  <p:slideViewPr>
    <p:cSldViewPr>
      <p:cViewPr>
        <p:scale>
          <a:sx n="64" d="100"/>
          <a:sy n="64" d="100"/>
        </p:scale>
        <p:origin x="-1152" y="-534"/>
      </p:cViewPr>
      <p:guideLst>
        <p:guide orient="horz" pos="2160"/>
        <p:guide pos="2880"/>
      </p:guideLst>
    </p:cSldViewPr>
  </p:slideViewPr>
  <p:notesTextViewPr>
    <p:cViewPr>
      <p:scale>
        <a:sx n="100" d="100"/>
        <a:sy n="100" d="100"/>
      </p:scale>
      <p:origin x="0" y="0"/>
    </p:cViewPr>
  </p:notesTextViewPr>
  <p:notesViewPr>
    <p:cSldViewPr>
      <p:cViewPr varScale="1">
        <p:scale>
          <a:sx n="83" d="100"/>
          <a:sy n="83" d="100"/>
        </p:scale>
        <p:origin x="-265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2-03-21T12:55:15.213" idx="2">
    <p:pos x="4985" y="388"/>
    <p:text>Confused about why "Landscape" was inserted in the middle of the list when it is the final task started. The rest of your tasks build in chronological start order -- seems like "Landscape" should be above "Roof".</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Rectangle 7"/>
          <p:cNvSpPr>
            <a:spLocks noGrp="1" noChangeArrowheads="1"/>
          </p:cNvSpPr>
          <p:nvPr>
            <p:ph type="hdr" sz="quarter"/>
          </p:nvPr>
        </p:nvSpPr>
        <p:spPr bwMode="auto">
          <a:xfrm>
            <a:off x="66675" y="77788"/>
            <a:ext cx="3038475" cy="465137"/>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vl1pPr>
          </a:lstStyle>
          <a:p>
            <a:pPr>
              <a:defRPr/>
            </a:pPr>
            <a:r>
              <a:rPr lang="en-US"/>
              <a:t>Presentation Name</a:t>
            </a:r>
          </a:p>
        </p:txBody>
      </p:sp>
      <p:sp>
        <p:nvSpPr>
          <p:cNvPr id="3080" name="Rectangle 8"/>
          <p:cNvSpPr>
            <a:spLocks noGrp="1" noChangeArrowheads="1"/>
          </p:cNvSpPr>
          <p:nvPr>
            <p:ph type="dt" sz="quarter" idx="1"/>
          </p:nvPr>
        </p:nvSpPr>
        <p:spPr bwMode="auto">
          <a:xfrm>
            <a:off x="3759200" y="77788"/>
            <a:ext cx="3038475" cy="650875"/>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vl1pPr>
          </a:lstStyle>
          <a:p>
            <a:pPr>
              <a:defRPr/>
            </a:pPr>
            <a:r>
              <a:rPr lang="en-US"/>
              <a:t>Course Name</a:t>
            </a:r>
            <a:endParaRPr lang="en-US" baseline="30000"/>
          </a:p>
          <a:p>
            <a:pPr>
              <a:defRPr/>
            </a:pPr>
            <a:r>
              <a:rPr lang="en-US"/>
              <a:t>Unit # – Lesson #.# – Lesson Name</a:t>
            </a:r>
          </a:p>
        </p:txBody>
      </p:sp>
      <p:sp>
        <p:nvSpPr>
          <p:cNvPr id="3081" name="Rectangle 9"/>
          <p:cNvSpPr>
            <a:spLocks noGrp="1" noChangeArrowheads="1"/>
          </p:cNvSpPr>
          <p:nvPr>
            <p:ph type="ftr" sz="quarter" idx="2"/>
          </p:nvPr>
        </p:nvSpPr>
        <p:spPr bwMode="auto">
          <a:xfrm>
            <a:off x="77788" y="8585200"/>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eaLnBrk="0" hangingPunct="0">
              <a:defRPr sz="1200">
                <a:cs typeface="Arial" charset="0"/>
              </a:defRPr>
            </a:lvl1pPr>
          </a:lstStyle>
          <a:p>
            <a:pPr>
              <a:defRPr/>
            </a:pPr>
            <a:r>
              <a:rPr lang="en-US"/>
              <a:t>Project Lead The Way, Inc.</a:t>
            </a:r>
            <a:endParaRPr lang="en-US" baseline="30000"/>
          </a:p>
          <a:p>
            <a:pPr>
              <a:defRPr/>
            </a:pPr>
            <a:r>
              <a:rPr lang="en-US"/>
              <a:t>Copyright </a:t>
            </a:r>
            <a:r>
              <a:rPr lang="en-US" smtClean="0"/>
              <a:t>2010</a:t>
            </a:r>
            <a:endParaRPr lang="en-US"/>
          </a:p>
        </p:txBody>
      </p:sp>
      <p:sp>
        <p:nvSpPr>
          <p:cNvPr id="3082" name="Rectangle 10"/>
          <p:cNvSpPr>
            <a:spLocks noGrp="1" noChangeArrowheads="1"/>
          </p:cNvSpPr>
          <p:nvPr>
            <p:ph type="sldNum" sz="quarter" idx="3"/>
          </p:nvPr>
        </p:nvSpPr>
        <p:spPr bwMode="auto">
          <a:xfrm>
            <a:off x="3810000" y="86788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pPr>
              <a:defRPr/>
            </a:pPr>
            <a:fld id="{F33C0BA5-BFA6-457E-BED4-1AA03E0D7EEF}" type="slidenum">
              <a:rPr lang="en-US"/>
              <a:pPr>
                <a:defRPr/>
              </a:pPr>
              <a:t>‹#›</a:t>
            </a:fld>
            <a:endParaRPr lang="en-US"/>
          </a:p>
        </p:txBody>
      </p:sp>
    </p:spTree>
    <p:extLst>
      <p:ext uri="{BB962C8B-B14F-4D97-AF65-F5344CB8AC3E}">
        <p14:creationId xmlns:p14="http://schemas.microsoft.com/office/powerpoint/2010/main" val="4325988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 name="Rectangle 7"/>
          <p:cNvSpPr>
            <a:spLocks noGrp="1" noChangeArrowheads="1"/>
          </p:cNvSpPr>
          <p:nvPr>
            <p:ph type="hdr" sz="quarter"/>
          </p:nvPr>
        </p:nvSpPr>
        <p:spPr bwMode="auto">
          <a:xfrm>
            <a:off x="66675" y="77788"/>
            <a:ext cx="3038475" cy="465137"/>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vl1pPr>
          </a:lstStyle>
          <a:p>
            <a:pPr>
              <a:defRPr/>
            </a:pPr>
            <a:r>
              <a:rPr lang="en-US"/>
              <a:t>Presentation Name</a:t>
            </a:r>
          </a:p>
        </p:txBody>
      </p:sp>
      <p:sp>
        <p:nvSpPr>
          <p:cNvPr id="10" name="Rectangle 8"/>
          <p:cNvSpPr>
            <a:spLocks noGrp="1" noChangeArrowheads="1"/>
          </p:cNvSpPr>
          <p:nvPr>
            <p:ph type="dt" sz="quarter" idx="1"/>
          </p:nvPr>
        </p:nvSpPr>
        <p:spPr bwMode="auto">
          <a:xfrm>
            <a:off x="3759200" y="77788"/>
            <a:ext cx="3038475" cy="650875"/>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vl1pPr>
          </a:lstStyle>
          <a:p>
            <a:pPr>
              <a:defRPr/>
            </a:pPr>
            <a:r>
              <a:rPr lang="en-US"/>
              <a:t>Course Name</a:t>
            </a:r>
            <a:endParaRPr lang="en-US" baseline="30000"/>
          </a:p>
          <a:p>
            <a:pPr>
              <a:defRPr/>
            </a:pPr>
            <a:r>
              <a:rPr lang="en-US"/>
              <a:t>Unit # – Lesson #.# – Lesson Name</a:t>
            </a:r>
          </a:p>
        </p:txBody>
      </p:sp>
      <p:sp>
        <p:nvSpPr>
          <p:cNvPr id="11" name="Rectangle 9"/>
          <p:cNvSpPr>
            <a:spLocks noGrp="1" noChangeArrowheads="1"/>
          </p:cNvSpPr>
          <p:nvPr>
            <p:ph type="ftr" sz="quarter" idx="4"/>
          </p:nvPr>
        </p:nvSpPr>
        <p:spPr bwMode="auto">
          <a:xfrm>
            <a:off x="77788" y="8585200"/>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eaLnBrk="0" hangingPunct="0">
              <a:defRPr sz="1200">
                <a:cs typeface="Arial" charset="0"/>
              </a:defRPr>
            </a:lvl1pPr>
          </a:lstStyle>
          <a:p>
            <a:pPr>
              <a:defRPr/>
            </a:pPr>
            <a:r>
              <a:rPr lang="en-US"/>
              <a:t>Project Lead The Way, Inc.</a:t>
            </a:r>
            <a:endParaRPr lang="en-US" baseline="30000"/>
          </a:p>
          <a:p>
            <a:pPr>
              <a:defRPr/>
            </a:pPr>
            <a:r>
              <a:rPr lang="en-US"/>
              <a:t>Copyright </a:t>
            </a:r>
            <a:r>
              <a:rPr lang="en-US" smtClean="0"/>
              <a:t>2010</a:t>
            </a:r>
            <a:endParaRPr lang="en-US"/>
          </a:p>
        </p:txBody>
      </p:sp>
      <p:sp>
        <p:nvSpPr>
          <p:cNvPr id="12" name="Rectangle 10"/>
          <p:cNvSpPr>
            <a:spLocks noGrp="1" noChangeArrowheads="1"/>
          </p:cNvSpPr>
          <p:nvPr>
            <p:ph type="sldNum" sz="quarter" idx="5"/>
          </p:nvPr>
        </p:nvSpPr>
        <p:spPr bwMode="auto">
          <a:xfrm>
            <a:off x="3810000" y="86788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pPr>
              <a:defRPr/>
            </a:pPr>
            <a:fld id="{5C0736B2-AF30-4943-980F-5B17F468BD48}" type="slidenum">
              <a:rPr lang="en-US"/>
              <a:pPr>
                <a:defRPr/>
              </a:pPr>
              <a:t>‹#›</a:t>
            </a:fld>
            <a:endParaRPr lang="en-US"/>
          </a:p>
        </p:txBody>
      </p:sp>
    </p:spTree>
    <p:extLst>
      <p:ext uri="{BB962C8B-B14F-4D97-AF65-F5344CB8AC3E}">
        <p14:creationId xmlns:p14="http://schemas.microsoft.com/office/powerpoint/2010/main" val="3984633649"/>
      </p:ext>
    </p:extLst>
  </p:cSld>
  <p:clrMap bg1="lt1" tx1="dk1" bg2="lt2" tx2="dk2" accent1="accent1" accent2="accent2" accent3="accent3" accent4="accent4" accent5="accent5" accent6="accent6" hlink="hlink" folHlink="folHlink"/>
  <p:hf ftr="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Presentation Name</a:t>
            </a:r>
            <a:endParaRPr lang="en-US"/>
          </a:p>
        </p:txBody>
      </p:sp>
      <p:sp>
        <p:nvSpPr>
          <p:cNvPr id="5" name="Date Placeholder 4"/>
          <p:cNvSpPr>
            <a:spLocks noGrp="1"/>
          </p:cNvSpPr>
          <p:nvPr>
            <p:ph type="dt" sz="quarter" idx="11"/>
          </p:nvPr>
        </p:nvSpPr>
        <p:spPr/>
        <p:txBody>
          <a:bodyPr/>
          <a:lstStyle/>
          <a:p>
            <a:pPr>
              <a:defRPr/>
            </a:pPr>
            <a:r>
              <a:rPr lang="en-US" smtClean="0"/>
              <a:t>Course Name</a:t>
            </a:r>
            <a:endParaRPr lang="en-US" baseline="30000" smtClean="0"/>
          </a:p>
          <a:p>
            <a:pPr>
              <a:defRPr/>
            </a:pPr>
            <a:r>
              <a:rPr lang="en-US" smtClean="0"/>
              <a:t>Unit # – Lesson #.# – Lesson Name</a:t>
            </a:r>
            <a:endParaRPr lang="en-US"/>
          </a:p>
        </p:txBody>
      </p:sp>
      <p:sp>
        <p:nvSpPr>
          <p:cNvPr id="6" name="Slide Number Placeholder 5"/>
          <p:cNvSpPr>
            <a:spLocks noGrp="1"/>
          </p:cNvSpPr>
          <p:nvPr>
            <p:ph type="sldNum" sz="quarter" idx="12"/>
          </p:nvPr>
        </p:nvSpPr>
        <p:spPr/>
        <p:txBody>
          <a:bodyPr/>
          <a:lstStyle/>
          <a:p>
            <a:pPr>
              <a:defRPr/>
            </a:pPr>
            <a:fld id="{5C0736B2-AF30-4943-980F-5B17F468BD48}" type="slidenum">
              <a:rPr lang="en-US" smtClean="0"/>
              <a:pPr>
                <a:defRPr/>
              </a:pPr>
              <a:t>1</a:t>
            </a:fld>
            <a:endParaRPr lang="en-US"/>
          </a:p>
        </p:txBody>
      </p:sp>
    </p:spTree>
    <p:extLst>
      <p:ext uri="{BB962C8B-B14F-4D97-AF65-F5344CB8AC3E}">
        <p14:creationId xmlns:p14="http://schemas.microsoft.com/office/powerpoint/2010/main" val="2646963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essential concept behind project planning is that some tasks are dependent on other tasks being completed first. It is not a good idea to start building a house before you have designed it!</a:t>
            </a:r>
            <a:r>
              <a:rPr lang="en-US" baseline="0" dirty="0" smtClean="0"/>
              <a:t> </a:t>
            </a:r>
            <a:r>
              <a:rPr lang="en-US" dirty="0" smtClean="0"/>
              <a:t>These dependent tasks need to be completed in sequence, with each stage being completed before the next tasks can begin. We can call dependent tasks sequential or linear. Other tasks are not dependent on completion of any other tasks. These may be done at any time before or after a particular stage is reached. These are nondependent or parallel tasks.</a:t>
            </a:r>
          </a:p>
          <a:p>
            <a:endParaRPr lang="en-US" dirty="0"/>
          </a:p>
        </p:txBody>
      </p:sp>
      <p:sp>
        <p:nvSpPr>
          <p:cNvPr id="4" name="Header Placeholder 3"/>
          <p:cNvSpPr>
            <a:spLocks noGrp="1"/>
          </p:cNvSpPr>
          <p:nvPr>
            <p:ph type="hdr" sz="quarter" idx="10"/>
          </p:nvPr>
        </p:nvSpPr>
        <p:spPr/>
        <p:txBody>
          <a:bodyPr/>
          <a:lstStyle/>
          <a:p>
            <a:pPr>
              <a:defRPr/>
            </a:pPr>
            <a:r>
              <a:rPr lang="en-US" smtClean="0"/>
              <a:t>Presentation Name</a:t>
            </a:r>
            <a:endParaRPr lang="en-US"/>
          </a:p>
        </p:txBody>
      </p:sp>
      <p:sp>
        <p:nvSpPr>
          <p:cNvPr id="5" name="Date Placeholder 4"/>
          <p:cNvSpPr>
            <a:spLocks noGrp="1"/>
          </p:cNvSpPr>
          <p:nvPr>
            <p:ph type="dt" sz="quarter" idx="11"/>
          </p:nvPr>
        </p:nvSpPr>
        <p:spPr/>
        <p:txBody>
          <a:bodyPr/>
          <a:lstStyle/>
          <a:p>
            <a:pPr>
              <a:defRPr/>
            </a:pPr>
            <a:r>
              <a:rPr lang="en-US" smtClean="0"/>
              <a:t>Course Name</a:t>
            </a:r>
            <a:endParaRPr lang="en-US" baseline="30000" smtClean="0"/>
          </a:p>
          <a:p>
            <a:pPr>
              <a:defRPr/>
            </a:pPr>
            <a:r>
              <a:rPr lang="en-US" smtClean="0"/>
              <a:t>Unit # – Lesson #.# – Lesson Name</a:t>
            </a:r>
            <a:endParaRPr lang="en-US"/>
          </a:p>
        </p:txBody>
      </p:sp>
      <p:sp>
        <p:nvSpPr>
          <p:cNvPr id="6" name="Slide Number Placeholder 5"/>
          <p:cNvSpPr>
            <a:spLocks noGrp="1"/>
          </p:cNvSpPr>
          <p:nvPr>
            <p:ph type="sldNum" sz="quarter" idx="12"/>
          </p:nvPr>
        </p:nvSpPr>
        <p:spPr/>
        <p:txBody>
          <a:bodyPr/>
          <a:lstStyle/>
          <a:p>
            <a:pPr>
              <a:defRPr/>
            </a:pPr>
            <a:fld id="{5C0736B2-AF30-4943-980F-5B17F468BD48}" type="slidenum">
              <a:rPr lang="en-US" smtClean="0"/>
              <a:pPr>
                <a:defRPr/>
              </a:pPr>
              <a:t>3</a:t>
            </a:fld>
            <a:endParaRPr lang="en-US"/>
          </a:p>
        </p:txBody>
      </p:sp>
    </p:spTree>
    <p:extLst>
      <p:ext uri="{BB962C8B-B14F-4D97-AF65-F5344CB8AC3E}">
        <p14:creationId xmlns:p14="http://schemas.microsoft.com/office/powerpoint/2010/main" val="38863563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 descr="PLTW_MT_L_3Crgb.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447800" y="381000"/>
            <a:ext cx="6246813"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3581400"/>
            <a:ext cx="7772400" cy="838199"/>
          </a:xfrm>
          <a:prstGeom prst="rect">
            <a:avLst/>
          </a:prstGeom>
        </p:spPr>
        <p:txBody>
          <a:bodyPr/>
          <a:lstStyle>
            <a:lvl1pPr>
              <a:defRPr sz="4000">
                <a:solidFill>
                  <a:srgbClr val="00386B"/>
                </a:solidFill>
                <a:latin typeface="+mn-l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4876800"/>
            <a:ext cx="6400800" cy="685800"/>
          </a:xfrm>
          <a:prstGeom prst="rect">
            <a:avLst/>
          </a:prstGeom>
        </p:spPr>
        <p:txBody>
          <a:bodyPr/>
          <a:lstStyle>
            <a:lvl1pPr marL="0" indent="0" algn="ctr">
              <a:buNone/>
              <a:defRPr sz="2800">
                <a:solidFill>
                  <a:srgbClr val="00386B"/>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762938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90800"/>
            <a:ext cx="7772400" cy="990600"/>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4191000"/>
            <a:ext cx="6400800" cy="609600"/>
          </a:xfrm>
        </p:spPr>
        <p:txBody>
          <a:bodyPr/>
          <a:lstStyle>
            <a:lvl1pPr marL="0" indent="0" algn="ctr">
              <a:buNone/>
              <a:defRPr>
                <a:solidFill>
                  <a:srgbClr val="00386B"/>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7976071-5880-4545-AB31-82045CE5D04C}" type="slidenum">
              <a:rPr lang="en-US"/>
              <a:pPr>
                <a:defRPr/>
              </a:pPr>
              <a:t>‹#›</a:t>
            </a:fld>
            <a:endParaRPr lang="en-US"/>
          </a:p>
        </p:txBody>
      </p:sp>
    </p:spTree>
    <p:extLst>
      <p:ext uri="{BB962C8B-B14F-4D97-AF65-F5344CB8AC3E}">
        <p14:creationId xmlns:p14="http://schemas.microsoft.com/office/powerpoint/2010/main" val="436617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1295400"/>
            <a:ext cx="8229600" cy="4830763"/>
          </a:xfrm>
        </p:spPr>
        <p:txBody>
          <a:bodyPr/>
          <a:lstStyle>
            <a:lvl1pPr>
              <a:defRPr sz="3200"/>
            </a:lvl1pPr>
            <a:lvl2pPr>
              <a:defRPr sz="2800"/>
            </a:lvl2pPr>
            <a:lvl3pPr>
              <a:defRPr sz="2400"/>
            </a:lvl3pPr>
            <a:lvl4pPr>
              <a:defRPr sz="2400"/>
            </a:lvl4pPr>
            <a:lvl5pPr>
              <a:defRPr sz="2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82AED7F-C9CE-474A-A079-5E2802706155}" type="slidenum">
              <a:rPr lang="en-US"/>
              <a:pPr>
                <a:defRPr/>
              </a:pPr>
              <a:t>‹#›</a:t>
            </a:fld>
            <a:endParaRPr lang="en-US"/>
          </a:p>
        </p:txBody>
      </p:sp>
    </p:spTree>
    <p:extLst>
      <p:ext uri="{BB962C8B-B14F-4D97-AF65-F5344CB8AC3E}">
        <p14:creationId xmlns:p14="http://schemas.microsoft.com/office/powerpoint/2010/main" val="1112218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295400"/>
            <a:ext cx="4038600" cy="4830763"/>
          </a:xfrm>
        </p:spPr>
        <p:txBody>
          <a:bodyPr/>
          <a:lstStyle>
            <a:lvl1pPr>
              <a:defRPr sz="3200"/>
            </a:lvl1pPr>
            <a:lvl2pPr>
              <a:defRPr sz="2800"/>
            </a:lvl2pPr>
            <a:lvl3pPr>
              <a:defRPr sz="2400"/>
            </a:lvl3pPr>
            <a:lvl4pPr>
              <a:defRPr sz="2400"/>
            </a:lvl4pPr>
            <a:lvl5pPr>
              <a:defRPr sz="2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295400"/>
            <a:ext cx="4038600" cy="4830763"/>
          </a:xfrm>
        </p:spPr>
        <p:txBody>
          <a:bodyPr/>
          <a:lstStyle>
            <a:lvl1pPr>
              <a:defRPr sz="3200"/>
            </a:lvl1pPr>
            <a:lvl2pPr>
              <a:defRPr sz="2800"/>
            </a:lvl2pPr>
            <a:lvl3pPr>
              <a:defRPr sz="2400"/>
            </a:lvl3pPr>
            <a:lvl4pPr>
              <a:defRPr sz="2400"/>
            </a:lvl4pPr>
            <a:lvl5pPr>
              <a:defRPr sz="2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CE0919B-D0FD-4F53-A799-75E7C6081398}" type="slidenum">
              <a:rPr lang="en-US"/>
              <a:pPr>
                <a:defRPr/>
              </a:pPr>
              <a:t>‹#›</a:t>
            </a:fld>
            <a:endParaRPr lang="en-US"/>
          </a:p>
        </p:txBody>
      </p:sp>
    </p:spTree>
    <p:extLst>
      <p:ext uri="{BB962C8B-B14F-4D97-AF65-F5344CB8AC3E}">
        <p14:creationId xmlns:p14="http://schemas.microsoft.com/office/powerpoint/2010/main" val="3108565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dirty="0" smtClean="0"/>
              <a:t>Click to edit Master title style</a:t>
            </a:r>
            <a:endParaRPr lang="en-US" dirty="0"/>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C924316-4F4D-4657-821A-C6C14F35E896}" type="slidenum">
              <a:rPr lang="en-US"/>
              <a:pPr>
                <a:defRPr/>
              </a:pPr>
              <a:t>‹#›</a:t>
            </a:fld>
            <a:endParaRPr lang="en-US"/>
          </a:p>
        </p:txBody>
      </p:sp>
    </p:spTree>
    <p:extLst>
      <p:ext uri="{BB962C8B-B14F-4D97-AF65-F5344CB8AC3E}">
        <p14:creationId xmlns:p14="http://schemas.microsoft.com/office/powerpoint/2010/main" val="2120061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2089E2C0-E197-4D98-8B95-8E25E0173901}" type="slidenum">
              <a:rPr lang="en-US"/>
              <a:pPr>
                <a:defRPr/>
              </a:pPr>
              <a:t>‹#›</a:t>
            </a:fld>
            <a:endParaRPr lang="en-US"/>
          </a:p>
        </p:txBody>
      </p:sp>
    </p:spTree>
    <p:extLst>
      <p:ext uri="{BB962C8B-B14F-4D97-AF65-F5344CB8AC3E}">
        <p14:creationId xmlns:p14="http://schemas.microsoft.com/office/powerpoint/2010/main" val="150672809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theme" Target="../theme/theme2.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71" r:id="rId1"/>
  </p:sldLayoutIdLst>
  <p:timing>
    <p:tnLst>
      <p:par>
        <p:cTn id="1" dur="indefinite" restart="never" nodeType="tmRoot"/>
      </p:par>
    </p:tnLst>
  </p:timing>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Arial" charset="0"/>
        </a:defRPr>
      </a:lvl2pPr>
      <a:lvl3pPr algn="ctr" rtl="0" eaLnBrk="0" fontAlgn="base" hangingPunct="0">
        <a:spcBef>
          <a:spcPct val="0"/>
        </a:spcBef>
        <a:spcAft>
          <a:spcPct val="0"/>
        </a:spcAft>
        <a:defRPr sz="3600">
          <a:solidFill>
            <a:schemeClr val="tx2"/>
          </a:solidFill>
          <a:latin typeface="Arial" charset="0"/>
        </a:defRPr>
      </a:lvl3pPr>
      <a:lvl4pPr algn="ctr" rtl="0" eaLnBrk="0" fontAlgn="base" hangingPunct="0">
        <a:spcBef>
          <a:spcPct val="0"/>
        </a:spcBef>
        <a:spcAft>
          <a:spcPct val="0"/>
        </a:spcAft>
        <a:defRPr sz="3600">
          <a:solidFill>
            <a:schemeClr val="tx2"/>
          </a:solidFill>
          <a:latin typeface="Arial" charset="0"/>
        </a:defRPr>
      </a:lvl4pPr>
      <a:lvl5pPr algn="ctr" rtl="0" eaLnBrk="0" fontAlgn="base" hangingPunct="0">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457200" y="1295400"/>
            <a:ext cx="8229600" cy="483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22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922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922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45FED599-5694-4D4E-9FF0-2E505EF8FA1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Lst>
  <p:txStyles>
    <p:titleStyle>
      <a:lvl1pPr algn="l" rtl="0" eaLnBrk="0" fontAlgn="base" hangingPunct="0">
        <a:spcBef>
          <a:spcPct val="0"/>
        </a:spcBef>
        <a:spcAft>
          <a:spcPct val="0"/>
        </a:spcAft>
        <a:defRPr sz="3600">
          <a:solidFill>
            <a:srgbClr val="00386B"/>
          </a:solidFill>
          <a:latin typeface="+mj-lt"/>
          <a:ea typeface="+mj-ea"/>
          <a:cs typeface="+mj-cs"/>
        </a:defRPr>
      </a:lvl1pPr>
      <a:lvl2pPr algn="l" rtl="0" eaLnBrk="0" fontAlgn="base" hangingPunct="0">
        <a:spcBef>
          <a:spcPct val="0"/>
        </a:spcBef>
        <a:spcAft>
          <a:spcPct val="0"/>
        </a:spcAft>
        <a:defRPr sz="3600">
          <a:solidFill>
            <a:srgbClr val="00386B"/>
          </a:solidFill>
          <a:latin typeface="Arial" charset="0"/>
        </a:defRPr>
      </a:lvl2pPr>
      <a:lvl3pPr algn="l" rtl="0" eaLnBrk="0" fontAlgn="base" hangingPunct="0">
        <a:spcBef>
          <a:spcPct val="0"/>
        </a:spcBef>
        <a:spcAft>
          <a:spcPct val="0"/>
        </a:spcAft>
        <a:defRPr sz="3600">
          <a:solidFill>
            <a:srgbClr val="00386B"/>
          </a:solidFill>
          <a:latin typeface="Arial" charset="0"/>
        </a:defRPr>
      </a:lvl3pPr>
      <a:lvl4pPr algn="l" rtl="0" eaLnBrk="0" fontAlgn="base" hangingPunct="0">
        <a:spcBef>
          <a:spcPct val="0"/>
        </a:spcBef>
        <a:spcAft>
          <a:spcPct val="0"/>
        </a:spcAft>
        <a:defRPr sz="3600">
          <a:solidFill>
            <a:srgbClr val="00386B"/>
          </a:solidFill>
          <a:latin typeface="Arial" charset="0"/>
        </a:defRPr>
      </a:lvl4pPr>
      <a:lvl5pPr algn="l" rtl="0" eaLnBrk="0" fontAlgn="base" hangingPunct="0">
        <a:spcBef>
          <a:spcPct val="0"/>
        </a:spcBef>
        <a:spcAft>
          <a:spcPct val="0"/>
        </a:spcAft>
        <a:defRPr sz="3600">
          <a:solidFill>
            <a:srgbClr val="00386B"/>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371600" y="4343400"/>
            <a:ext cx="6400800" cy="838200"/>
          </a:xfrm>
          <a:prstGeom prst="rect">
            <a:avLst/>
          </a:prstGeom>
        </p:spPr>
        <p:txBody>
          <a:bodyPr>
            <a:norm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None/>
            </a:pPr>
            <a:r>
              <a:rPr lang="en-US" b="1" kern="0" dirty="0" smtClean="0">
                <a:solidFill>
                  <a:srgbClr val="002060"/>
                </a:solidFill>
                <a:latin typeface="Arial" panose="020B0604020202020204" pitchFamily="34" charset="0"/>
                <a:cs typeface="Arial" panose="020B0604020202020204" pitchFamily="34" charset="0"/>
              </a:rPr>
              <a:t>Gantt Chart</a:t>
            </a:r>
            <a:endParaRPr lang="en-US" b="1" kern="0" dirty="0">
              <a:solidFill>
                <a:srgbClr val="002060"/>
              </a:solidFill>
              <a:latin typeface="Arial" panose="020B0604020202020204" pitchFamily="34" charset="0"/>
              <a:cs typeface="Arial" panose="020B0604020202020204" pitchFamily="34" charset="0"/>
            </a:endParaRPr>
          </a:p>
        </p:txBody>
      </p:sp>
      <p:pic>
        <p:nvPicPr>
          <p:cNvPr id="6" name="Picture 4" descr="C:\Users\lsmith\Dropbox\2014-15 Curriculum Release\Notes\Logos\PLTW Logo Transparent.t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1600199"/>
            <a:ext cx="5943600" cy="1982832"/>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3"/>
          <p:cNvSpPr txBox="1">
            <a:spLocks/>
          </p:cNvSpPr>
          <p:nvPr/>
        </p:nvSpPr>
        <p:spPr bwMode="auto">
          <a:xfrm>
            <a:off x="6858000" y="6629400"/>
            <a:ext cx="22098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r>
              <a:rPr lang="en-US" sz="800" dirty="0" smtClean="0">
                <a:solidFill>
                  <a:schemeClr val="bg1">
                    <a:lumMod val="50000"/>
                  </a:schemeClr>
                </a:solidFill>
                <a:latin typeface="Arial" panose="020B0604020202020204" pitchFamily="34" charset="0"/>
                <a:cs typeface="Arial" panose="020B0604020202020204" pitchFamily="34" charset="0"/>
              </a:rPr>
              <a:t>© 2012 Project Lead The Way, Inc.</a:t>
            </a:r>
            <a:endParaRPr lang="en-US" sz="800" dirty="0">
              <a:solidFill>
                <a:schemeClr val="bg1">
                  <a:lumMod val="50000"/>
                </a:schemeClr>
              </a:solidFill>
              <a:latin typeface="Arial" panose="020B0604020202020204" pitchFamily="34" charset="0"/>
              <a:cs typeface="Arial" panose="020B0604020202020204" pitchFamily="34" charset="0"/>
            </a:endParaRPr>
          </a:p>
        </p:txBody>
      </p:sp>
      <p:sp>
        <p:nvSpPr>
          <p:cNvPr id="8" name="Footer Placeholder 3"/>
          <p:cNvSpPr txBox="1">
            <a:spLocks/>
          </p:cNvSpPr>
          <p:nvPr/>
        </p:nvSpPr>
        <p:spPr>
          <a:xfrm>
            <a:off x="0" y="6629400"/>
            <a:ext cx="2209800" cy="228600"/>
          </a:xfrm>
          <a:prstGeom prst="rect">
            <a:avLst/>
          </a:prstGeom>
        </p:spPr>
        <p:txBody>
          <a:bodyPr/>
          <a:lstStyle>
            <a:defPPr>
              <a:defRPr lang="en-US"/>
            </a:defPPr>
            <a:lvl1pPr marL="0" algn="l" defTabSz="914400" rtl="0" eaLnBrk="1" latinLnBrk="0" hangingPunct="1">
              <a:defRPr sz="18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smtClean="0">
                <a:latin typeface="Arial" panose="020B0604020202020204" pitchFamily="34" charset="0"/>
                <a:cs typeface="Arial" panose="020B0604020202020204" pitchFamily="34" charset="0"/>
              </a:rPr>
              <a:t>Introduction to Engineering Design</a:t>
            </a:r>
            <a:endParaRPr lang="en-US" sz="8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6"/>
          <p:cNvSpPr>
            <a:spLocks noGrp="1"/>
          </p:cNvSpPr>
          <p:nvPr>
            <p:ph type="title" idx="4294967295"/>
          </p:nvPr>
        </p:nvSpPr>
        <p:spPr/>
        <p:txBody>
          <a:bodyPr/>
          <a:lstStyle/>
          <a:p>
            <a:r>
              <a:rPr lang="en-US" smtClean="0"/>
              <a:t>Gantt Chart: House Construction</a:t>
            </a:r>
          </a:p>
        </p:txBody>
      </p:sp>
      <p:sp>
        <p:nvSpPr>
          <p:cNvPr id="8" name="Rectangle 7"/>
          <p:cNvSpPr/>
          <p:nvPr/>
        </p:nvSpPr>
        <p:spPr>
          <a:xfrm>
            <a:off x="1219200" y="5556250"/>
            <a:ext cx="2362200" cy="1524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ectangle 11"/>
          <p:cNvSpPr/>
          <p:nvPr/>
        </p:nvSpPr>
        <p:spPr>
          <a:xfrm>
            <a:off x="304800" y="5715000"/>
            <a:ext cx="4495800" cy="533400"/>
          </a:xfrm>
          <a:prstGeom prst="rect">
            <a:avLst/>
          </a:prstGeom>
          <a:solidFill>
            <a:srgbClr val="9966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317" name="TextBox 12"/>
          <p:cNvSpPr txBox="1">
            <a:spLocks noChangeArrowheads="1"/>
          </p:cNvSpPr>
          <p:nvPr/>
        </p:nvSpPr>
        <p:spPr bwMode="auto">
          <a:xfrm>
            <a:off x="4979988" y="5969000"/>
            <a:ext cx="9540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Ground</a:t>
            </a:r>
          </a:p>
        </p:txBody>
      </p:sp>
      <p:sp>
        <p:nvSpPr>
          <p:cNvPr id="14" name="Rectangle 13"/>
          <p:cNvSpPr/>
          <p:nvPr/>
        </p:nvSpPr>
        <p:spPr>
          <a:xfrm>
            <a:off x="1219200" y="5708650"/>
            <a:ext cx="2362200" cy="376238"/>
          </a:xfrm>
          <a:prstGeom prst="rect">
            <a:avLst/>
          </a:prstGeom>
          <a:pattFill prst="wdUp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319" name="TextBox 14"/>
          <p:cNvSpPr txBox="1">
            <a:spLocks noChangeArrowheads="1"/>
          </p:cNvSpPr>
          <p:nvPr/>
        </p:nvSpPr>
        <p:spPr bwMode="auto">
          <a:xfrm>
            <a:off x="4979988" y="5599113"/>
            <a:ext cx="13382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Foundation</a:t>
            </a:r>
          </a:p>
        </p:txBody>
      </p:sp>
      <p:sp>
        <p:nvSpPr>
          <p:cNvPr id="13320" name="TextBox 15"/>
          <p:cNvSpPr txBox="1">
            <a:spLocks noChangeArrowheads="1"/>
          </p:cNvSpPr>
          <p:nvPr/>
        </p:nvSpPr>
        <p:spPr bwMode="auto">
          <a:xfrm>
            <a:off x="4979988" y="5187950"/>
            <a:ext cx="711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Floor</a:t>
            </a:r>
          </a:p>
        </p:txBody>
      </p:sp>
      <p:sp>
        <p:nvSpPr>
          <p:cNvPr id="17" name="Rectangle 16"/>
          <p:cNvSpPr/>
          <p:nvPr/>
        </p:nvSpPr>
        <p:spPr>
          <a:xfrm rot="16200000">
            <a:off x="704850" y="4889500"/>
            <a:ext cx="1181100" cy="1524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Rectangle 17"/>
          <p:cNvSpPr/>
          <p:nvPr/>
        </p:nvSpPr>
        <p:spPr>
          <a:xfrm rot="16200000">
            <a:off x="2901950" y="4889500"/>
            <a:ext cx="1181100" cy="1524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323" name="TextBox 18"/>
          <p:cNvSpPr txBox="1">
            <a:spLocks noChangeArrowheads="1"/>
          </p:cNvSpPr>
          <p:nvPr/>
        </p:nvSpPr>
        <p:spPr bwMode="auto">
          <a:xfrm>
            <a:off x="4979988" y="4498975"/>
            <a:ext cx="7397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Walls</a:t>
            </a:r>
          </a:p>
        </p:txBody>
      </p:sp>
      <p:sp>
        <p:nvSpPr>
          <p:cNvPr id="20" name="Isosceles Triangle 19"/>
          <p:cNvSpPr/>
          <p:nvPr/>
        </p:nvSpPr>
        <p:spPr>
          <a:xfrm>
            <a:off x="1066800" y="3962400"/>
            <a:ext cx="2667000" cy="41275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325" name="TextBox 20"/>
          <p:cNvSpPr txBox="1">
            <a:spLocks noChangeArrowheads="1"/>
          </p:cNvSpPr>
          <p:nvPr/>
        </p:nvSpPr>
        <p:spPr bwMode="auto">
          <a:xfrm>
            <a:off x="4979988" y="3733800"/>
            <a:ext cx="6715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Roof</a:t>
            </a:r>
          </a:p>
        </p:txBody>
      </p:sp>
      <p:pic>
        <p:nvPicPr>
          <p:cNvPr id="133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219200"/>
            <a:ext cx="8547100" cy="181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5" name="Straight Arrow Connector 14"/>
          <p:cNvCxnSpPr/>
          <p:nvPr/>
        </p:nvCxnSpPr>
        <p:spPr>
          <a:xfrm flipH="1" flipV="1">
            <a:off x="6246813" y="3055938"/>
            <a:ext cx="992187" cy="86360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3328" name="TextBox 15"/>
          <p:cNvSpPr txBox="1">
            <a:spLocks noChangeArrowheads="1"/>
          </p:cNvSpPr>
          <p:nvPr/>
        </p:nvSpPr>
        <p:spPr bwMode="auto">
          <a:xfrm>
            <a:off x="6997700" y="3954463"/>
            <a:ext cx="21336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Roof is partially constructed as walls are being </a:t>
            </a:r>
            <a:r>
              <a:rPr lang="en-US" dirty="0" smtClean="0"/>
              <a:t>built</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6"/>
          <p:cNvSpPr>
            <a:spLocks noGrp="1"/>
          </p:cNvSpPr>
          <p:nvPr>
            <p:ph type="title" idx="4294967295"/>
          </p:nvPr>
        </p:nvSpPr>
        <p:spPr/>
        <p:txBody>
          <a:bodyPr/>
          <a:lstStyle/>
          <a:p>
            <a:r>
              <a:rPr lang="en-US" smtClean="0"/>
              <a:t>Gantt Chart: House Construction</a:t>
            </a:r>
          </a:p>
        </p:txBody>
      </p:sp>
      <p:sp>
        <p:nvSpPr>
          <p:cNvPr id="8" name="Rectangle 7"/>
          <p:cNvSpPr/>
          <p:nvPr/>
        </p:nvSpPr>
        <p:spPr>
          <a:xfrm>
            <a:off x="1219200" y="5556250"/>
            <a:ext cx="2362200" cy="1524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ectangle 11"/>
          <p:cNvSpPr/>
          <p:nvPr/>
        </p:nvSpPr>
        <p:spPr>
          <a:xfrm>
            <a:off x="304800" y="5715000"/>
            <a:ext cx="4495800" cy="533400"/>
          </a:xfrm>
          <a:prstGeom prst="rect">
            <a:avLst/>
          </a:prstGeom>
          <a:solidFill>
            <a:srgbClr val="9966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341" name="TextBox 12"/>
          <p:cNvSpPr txBox="1">
            <a:spLocks noChangeArrowheads="1"/>
          </p:cNvSpPr>
          <p:nvPr/>
        </p:nvSpPr>
        <p:spPr bwMode="auto">
          <a:xfrm>
            <a:off x="4979988" y="5969000"/>
            <a:ext cx="9540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Ground</a:t>
            </a:r>
          </a:p>
        </p:txBody>
      </p:sp>
      <p:sp>
        <p:nvSpPr>
          <p:cNvPr id="14" name="Rectangle 13"/>
          <p:cNvSpPr/>
          <p:nvPr/>
        </p:nvSpPr>
        <p:spPr>
          <a:xfrm>
            <a:off x="1219200" y="5708650"/>
            <a:ext cx="2362200" cy="376238"/>
          </a:xfrm>
          <a:prstGeom prst="rect">
            <a:avLst/>
          </a:prstGeom>
          <a:pattFill prst="wdUp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343" name="TextBox 14"/>
          <p:cNvSpPr txBox="1">
            <a:spLocks noChangeArrowheads="1"/>
          </p:cNvSpPr>
          <p:nvPr/>
        </p:nvSpPr>
        <p:spPr bwMode="auto">
          <a:xfrm>
            <a:off x="4979988" y="5599113"/>
            <a:ext cx="13382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Foundation</a:t>
            </a:r>
          </a:p>
        </p:txBody>
      </p:sp>
      <p:sp>
        <p:nvSpPr>
          <p:cNvPr id="14344" name="TextBox 15"/>
          <p:cNvSpPr txBox="1">
            <a:spLocks noChangeArrowheads="1"/>
          </p:cNvSpPr>
          <p:nvPr/>
        </p:nvSpPr>
        <p:spPr bwMode="auto">
          <a:xfrm>
            <a:off x="4979988" y="5187950"/>
            <a:ext cx="711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Floor</a:t>
            </a:r>
          </a:p>
        </p:txBody>
      </p:sp>
      <p:sp>
        <p:nvSpPr>
          <p:cNvPr id="17" name="Rectangle 16"/>
          <p:cNvSpPr/>
          <p:nvPr/>
        </p:nvSpPr>
        <p:spPr>
          <a:xfrm rot="16200000">
            <a:off x="704850" y="4889500"/>
            <a:ext cx="1181100" cy="1524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Rectangle 17"/>
          <p:cNvSpPr/>
          <p:nvPr/>
        </p:nvSpPr>
        <p:spPr>
          <a:xfrm rot="16200000">
            <a:off x="2901950" y="4889500"/>
            <a:ext cx="1181100" cy="1524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347" name="TextBox 18"/>
          <p:cNvSpPr txBox="1">
            <a:spLocks noChangeArrowheads="1"/>
          </p:cNvSpPr>
          <p:nvPr/>
        </p:nvSpPr>
        <p:spPr bwMode="auto">
          <a:xfrm>
            <a:off x="4979988" y="4498975"/>
            <a:ext cx="7397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Walls</a:t>
            </a:r>
          </a:p>
        </p:txBody>
      </p:sp>
      <p:sp>
        <p:nvSpPr>
          <p:cNvPr id="20" name="Isosceles Triangle 19"/>
          <p:cNvSpPr/>
          <p:nvPr/>
        </p:nvSpPr>
        <p:spPr>
          <a:xfrm>
            <a:off x="1066800" y="3962400"/>
            <a:ext cx="2667000" cy="41275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349" name="TextBox 20"/>
          <p:cNvSpPr txBox="1">
            <a:spLocks noChangeArrowheads="1"/>
          </p:cNvSpPr>
          <p:nvPr/>
        </p:nvSpPr>
        <p:spPr bwMode="auto">
          <a:xfrm>
            <a:off x="4979988" y="3733800"/>
            <a:ext cx="6715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Roof</a:t>
            </a:r>
          </a:p>
        </p:txBody>
      </p:sp>
      <p:sp>
        <p:nvSpPr>
          <p:cNvPr id="22" name="Rectangle 21"/>
          <p:cNvSpPr/>
          <p:nvPr/>
        </p:nvSpPr>
        <p:spPr>
          <a:xfrm>
            <a:off x="1143000" y="4375150"/>
            <a:ext cx="76200" cy="11811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Rectangle 22"/>
          <p:cNvSpPr/>
          <p:nvPr/>
        </p:nvSpPr>
        <p:spPr>
          <a:xfrm>
            <a:off x="3581400" y="4375150"/>
            <a:ext cx="76200" cy="11811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352" name="TextBox 25"/>
          <p:cNvSpPr txBox="1">
            <a:spLocks noChangeArrowheads="1"/>
          </p:cNvSpPr>
          <p:nvPr/>
        </p:nvSpPr>
        <p:spPr bwMode="auto">
          <a:xfrm>
            <a:off x="4979988" y="4130675"/>
            <a:ext cx="8255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Siding</a:t>
            </a:r>
          </a:p>
        </p:txBody>
      </p:sp>
      <p:pic>
        <p:nvPicPr>
          <p:cNvPr id="1435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219200"/>
            <a:ext cx="85344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9" name="Straight Arrow Connector 18"/>
          <p:cNvCxnSpPr/>
          <p:nvPr/>
        </p:nvCxnSpPr>
        <p:spPr>
          <a:xfrm flipH="1" flipV="1">
            <a:off x="6611938" y="3214688"/>
            <a:ext cx="550862" cy="684212"/>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4355" name="TextBox 20"/>
          <p:cNvSpPr txBox="1">
            <a:spLocks noChangeArrowheads="1"/>
          </p:cNvSpPr>
          <p:nvPr/>
        </p:nvSpPr>
        <p:spPr bwMode="auto">
          <a:xfrm>
            <a:off x="6858000" y="3898900"/>
            <a:ext cx="21336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Siding started </a:t>
            </a:r>
            <a:r>
              <a:rPr lang="en-US" dirty="0" smtClean="0"/>
              <a:t>once walls </a:t>
            </a:r>
            <a:r>
              <a:rPr lang="en-US" dirty="0"/>
              <a:t>are complete </a:t>
            </a:r>
            <a:r>
              <a:rPr lang="en-US" dirty="0" smtClean="0"/>
              <a:t>and while </a:t>
            </a:r>
            <a:r>
              <a:rPr lang="en-US" dirty="0"/>
              <a:t>roof is being built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6"/>
          <p:cNvSpPr>
            <a:spLocks noGrp="1"/>
          </p:cNvSpPr>
          <p:nvPr>
            <p:ph type="title" idx="4294967295"/>
          </p:nvPr>
        </p:nvSpPr>
        <p:spPr/>
        <p:txBody>
          <a:bodyPr/>
          <a:lstStyle/>
          <a:p>
            <a:r>
              <a:rPr lang="en-US" smtClean="0"/>
              <a:t>Gantt Chart: House Construction</a:t>
            </a:r>
          </a:p>
        </p:txBody>
      </p:sp>
      <p:sp>
        <p:nvSpPr>
          <p:cNvPr id="8" name="Rectangle 7"/>
          <p:cNvSpPr/>
          <p:nvPr/>
        </p:nvSpPr>
        <p:spPr>
          <a:xfrm>
            <a:off x="1219200" y="5556250"/>
            <a:ext cx="2362200" cy="1524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ectangle 11"/>
          <p:cNvSpPr/>
          <p:nvPr/>
        </p:nvSpPr>
        <p:spPr>
          <a:xfrm>
            <a:off x="304800" y="5715000"/>
            <a:ext cx="4495800" cy="533400"/>
          </a:xfrm>
          <a:prstGeom prst="rect">
            <a:avLst/>
          </a:prstGeom>
          <a:solidFill>
            <a:srgbClr val="9966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365" name="TextBox 12"/>
          <p:cNvSpPr txBox="1">
            <a:spLocks noChangeArrowheads="1"/>
          </p:cNvSpPr>
          <p:nvPr/>
        </p:nvSpPr>
        <p:spPr bwMode="auto">
          <a:xfrm>
            <a:off x="4979988" y="5969000"/>
            <a:ext cx="9540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Ground</a:t>
            </a:r>
          </a:p>
        </p:txBody>
      </p:sp>
      <p:sp>
        <p:nvSpPr>
          <p:cNvPr id="14" name="Rectangle 13"/>
          <p:cNvSpPr/>
          <p:nvPr/>
        </p:nvSpPr>
        <p:spPr>
          <a:xfrm>
            <a:off x="1219200" y="5708650"/>
            <a:ext cx="2362200" cy="376238"/>
          </a:xfrm>
          <a:prstGeom prst="rect">
            <a:avLst/>
          </a:prstGeom>
          <a:pattFill prst="wdUp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367" name="TextBox 14"/>
          <p:cNvSpPr txBox="1">
            <a:spLocks noChangeArrowheads="1"/>
          </p:cNvSpPr>
          <p:nvPr/>
        </p:nvSpPr>
        <p:spPr bwMode="auto">
          <a:xfrm>
            <a:off x="4979988" y="5599113"/>
            <a:ext cx="13382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Foundation</a:t>
            </a:r>
          </a:p>
        </p:txBody>
      </p:sp>
      <p:sp>
        <p:nvSpPr>
          <p:cNvPr id="15368" name="TextBox 15"/>
          <p:cNvSpPr txBox="1">
            <a:spLocks noChangeArrowheads="1"/>
          </p:cNvSpPr>
          <p:nvPr/>
        </p:nvSpPr>
        <p:spPr bwMode="auto">
          <a:xfrm>
            <a:off x="4979988" y="5187950"/>
            <a:ext cx="711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Floor</a:t>
            </a:r>
          </a:p>
        </p:txBody>
      </p:sp>
      <p:sp>
        <p:nvSpPr>
          <p:cNvPr id="17" name="Rectangle 16"/>
          <p:cNvSpPr/>
          <p:nvPr/>
        </p:nvSpPr>
        <p:spPr>
          <a:xfrm rot="16200000">
            <a:off x="704850" y="4889500"/>
            <a:ext cx="1181100" cy="1524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Rectangle 17"/>
          <p:cNvSpPr/>
          <p:nvPr/>
        </p:nvSpPr>
        <p:spPr>
          <a:xfrm rot="16200000">
            <a:off x="2901950" y="4889500"/>
            <a:ext cx="1181100" cy="1524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371" name="TextBox 18"/>
          <p:cNvSpPr txBox="1">
            <a:spLocks noChangeArrowheads="1"/>
          </p:cNvSpPr>
          <p:nvPr/>
        </p:nvSpPr>
        <p:spPr bwMode="auto">
          <a:xfrm>
            <a:off x="4979988" y="4498975"/>
            <a:ext cx="7397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Walls</a:t>
            </a:r>
          </a:p>
        </p:txBody>
      </p:sp>
      <p:sp>
        <p:nvSpPr>
          <p:cNvPr id="20" name="Isosceles Triangle 19"/>
          <p:cNvSpPr/>
          <p:nvPr/>
        </p:nvSpPr>
        <p:spPr>
          <a:xfrm>
            <a:off x="1066800" y="3962400"/>
            <a:ext cx="2667000" cy="41275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373" name="TextBox 20"/>
          <p:cNvSpPr txBox="1">
            <a:spLocks noChangeArrowheads="1"/>
          </p:cNvSpPr>
          <p:nvPr/>
        </p:nvSpPr>
        <p:spPr bwMode="auto">
          <a:xfrm>
            <a:off x="4979988" y="3733800"/>
            <a:ext cx="6715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Roof</a:t>
            </a:r>
          </a:p>
        </p:txBody>
      </p:sp>
      <p:sp>
        <p:nvSpPr>
          <p:cNvPr id="22" name="Rectangle 21"/>
          <p:cNvSpPr/>
          <p:nvPr/>
        </p:nvSpPr>
        <p:spPr>
          <a:xfrm>
            <a:off x="1143000" y="4375150"/>
            <a:ext cx="76200" cy="11811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Rectangle 22"/>
          <p:cNvSpPr/>
          <p:nvPr/>
        </p:nvSpPr>
        <p:spPr>
          <a:xfrm>
            <a:off x="3581400" y="4375150"/>
            <a:ext cx="76200" cy="11811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376" name="TextBox 25"/>
          <p:cNvSpPr txBox="1">
            <a:spLocks noChangeArrowheads="1"/>
          </p:cNvSpPr>
          <p:nvPr/>
        </p:nvSpPr>
        <p:spPr bwMode="auto">
          <a:xfrm>
            <a:off x="4979988" y="4130675"/>
            <a:ext cx="8255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Siding</a:t>
            </a:r>
          </a:p>
        </p:txBody>
      </p:sp>
      <p:sp>
        <p:nvSpPr>
          <p:cNvPr id="27" name="Isosceles Triangle 26"/>
          <p:cNvSpPr/>
          <p:nvPr/>
        </p:nvSpPr>
        <p:spPr>
          <a:xfrm>
            <a:off x="685800" y="5187950"/>
            <a:ext cx="365125" cy="520700"/>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 name="Isosceles Triangle 27"/>
          <p:cNvSpPr/>
          <p:nvPr/>
        </p:nvSpPr>
        <p:spPr>
          <a:xfrm>
            <a:off x="3886200" y="5192713"/>
            <a:ext cx="365125" cy="522287"/>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 name="Isosceles Triangle 28"/>
          <p:cNvSpPr/>
          <p:nvPr/>
        </p:nvSpPr>
        <p:spPr>
          <a:xfrm>
            <a:off x="4435475" y="5192713"/>
            <a:ext cx="365125" cy="522287"/>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380" name="TextBox 29"/>
          <p:cNvSpPr txBox="1">
            <a:spLocks noChangeArrowheads="1"/>
          </p:cNvSpPr>
          <p:nvPr/>
        </p:nvSpPr>
        <p:spPr bwMode="auto">
          <a:xfrm>
            <a:off x="4979988" y="4830763"/>
            <a:ext cx="13128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Landscape</a:t>
            </a:r>
          </a:p>
        </p:txBody>
      </p:sp>
      <p:pic>
        <p:nvPicPr>
          <p:cNvPr id="1538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219200"/>
            <a:ext cx="9144000" cy="219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4" name="Straight Arrow Connector 23"/>
          <p:cNvCxnSpPr/>
          <p:nvPr/>
        </p:nvCxnSpPr>
        <p:spPr>
          <a:xfrm flipV="1">
            <a:off x="8610600" y="3416300"/>
            <a:ext cx="106363" cy="48260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5383" name="TextBox 24"/>
          <p:cNvSpPr txBox="1">
            <a:spLocks noChangeArrowheads="1"/>
          </p:cNvSpPr>
          <p:nvPr/>
        </p:nvSpPr>
        <p:spPr bwMode="auto">
          <a:xfrm>
            <a:off x="7620000" y="3898900"/>
            <a:ext cx="1371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All tasks are complete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0"/>
          <p:cNvSpPr>
            <a:spLocks noGrp="1"/>
          </p:cNvSpPr>
          <p:nvPr>
            <p:ph type="title"/>
          </p:nvPr>
        </p:nvSpPr>
        <p:spPr/>
        <p:txBody>
          <a:bodyPr/>
          <a:lstStyle/>
          <a:p>
            <a:pPr eaLnBrk="1" hangingPunct="1"/>
            <a:r>
              <a:rPr lang="en-US" smtClean="0"/>
              <a:t>History of the Gantt Chart</a:t>
            </a:r>
          </a:p>
        </p:txBody>
      </p:sp>
      <p:sp>
        <p:nvSpPr>
          <p:cNvPr id="5123" name="Content Placeholder 11"/>
          <p:cNvSpPr>
            <a:spLocks noGrp="1"/>
          </p:cNvSpPr>
          <p:nvPr>
            <p:ph idx="1"/>
          </p:nvPr>
        </p:nvSpPr>
        <p:spPr/>
        <p:txBody>
          <a:bodyPr/>
          <a:lstStyle/>
          <a:p>
            <a:pPr eaLnBrk="1" hangingPunct="1">
              <a:buNone/>
            </a:pPr>
            <a:r>
              <a:rPr lang="en-US" sz="2800" dirty="0" smtClean="0"/>
              <a:t>	Henry L Gantt, an American engineer in 1917, developed a horizontal bar chart used as a production control tool. The Gantt chart provides a graphical illustration of activities to be completed according to a specific time schedule. On the left side of the chart is a list of activities. Along the top is the time frame during which each activity is to be completed.</a:t>
            </a:r>
            <a:r>
              <a:rPr lang="en-US" dirty="0" smtClean="0"/>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457200"/>
            <a:ext cx="8305800" cy="868363"/>
          </a:xfrm>
        </p:spPr>
        <p:txBody>
          <a:bodyPr/>
          <a:lstStyle/>
          <a:p>
            <a:r>
              <a:rPr lang="en-US" smtClean="0"/>
              <a:t>Sequential and Parallel Tasks</a:t>
            </a:r>
          </a:p>
        </p:txBody>
      </p:sp>
      <p:sp>
        <p:nvSpPr>
          <p:cNvPr id="6147" name="Rectangle 3"/>
          <p:cNvSpPr>
            <a:spLocks noGrp="1" noChangeArrowheads="1"/>
          </p:cNvSpPr>
          <p:nvPr>
            <p:ph type="body" idx="1"/>
          </p:nvPr>
        </p:nvSpPr>
        <p:spPr/>
        <p:txBody>
          <a:bodyPr/>
          <a:lstStyle/>
          <a:p>
            <a:pPr>
              <a:lnSpc>
                <a:spcPct val="80000"/>
              </a:lnSpc>
            </a:pPr>
            <a:r>
              <a:rPr lang="en-US" sz="2800" dirty="0" smtClean="0"/>
              <a:t>Project planning organizes tasks</a:t>
            </a:r>
          </a:p>
          <a:p>
            <a:pPr>
              <a:lnSpc>
                <a:spcPct val="80000"/>
              </a:lnSpc>
            </a:pPr>
            <a:r>
              <a:rPr lang="en-US" sz="2800" dirty="0" smtClean="0"/>
              <a:t>Task types:</a:t>
            </a:r>
          </a:p>
          <a:p>
            <a:pPr lvl="1">
              <a:lnSpc>
                <a:spcPct val="80000"/>
              </a:lnSpc>
            </a:pPr>
            <a:r>
              <a:rPr lang="en-US" dirty="0" smtClean="0"/>
              <a:t>Sequential </a:t>
            </a:r>
            <a:r>
              <a:rPr lang="en-US" dirty="0"/>
              <a:t>or </a:t>
            </a:r>
            <a:r>
              <a:rPr lang="en-US" dirty="0" smtClean="0"/>
              <a:t>linear</a:t>
            </a:r>
          </a:p>
          <a:p>
            <a:pPr lvl="2">
              <a:lnSpc>
                <a:spcPct val="80000"/>
              </a:lnSpc>
            </a:pPr>
            <a:r>
              <a:rPr lang="en-US" dirty="0" smtClean="0"/>
              <a:t>Task </a:t>
            </a:r>
            <a:r>
              <a:rPr lang="en-US" dirty="0"/>
              <a:t>dependent on completion of </a:t>
            </a:r>
            <a:r>
              <a:rPr lang="en-US" dirty="0" smtClean="0"/>
              <a:t>another task</a:t>
            </a:r>
            <a:endParaRPr lang="en-US" dirty="0"/>
          </a:p>
          <a:p>
            <a:pPr lvl="1">
              <a:lnSpc>
                <a:spcPct val="80000"/>
              </a:lnSpc>
            </a:pPr>
            <a:r>
              <a:rPr lang="en-US" dirty="0" smtClean="0"/>
              <a:t>Nondependent </a:t>
            </a:r>
            <a:r>
              <a:rPr lang="en-US" dirty="0"/>
              <a:t>or </a:t>
            </a:r>
            <a:r>
              <a:rPr lang="en-US" dirty="0" smtClean="0"/>
              <a:t>parallel</a:t>
            </a:r>
          </a:p>
          <a:p>
            <a:pPr lvl="2">
              <a:lnSpc>
                <a:spcPct val="80000"/>
              </a:lnSpc>
            </a:pPr>
            <a:r>
              <a:rPr lang="en-US" dirty="0" smtClean="0"/>
              <a:t>Task not </a:t>
            </a:r>
            <a:r>
              <a:rPr lang="en-US" dirty="0"/>
              <a:t>dependent on completion of any other </a:t>
            </a:r>
            <a:r>
              <a:rPr lang="en-US" dirty="0" smtClean="0"/>
              <a:t>tasks</a:t>
            </a:r>
          </a:p>
          <a:p>
            <a:pPr lvl="2">
              <a:lnSpc>
                <a:spcPct val="80000"/>
              </a:lnSpc>
            </a:pPr>
            <a:r>
              <a:rPr lang="en-US" dirty="0" smtClean="0"/>
              <a:t>Tasks </a:t>
            </a:r>
            <a:r>
              <a:rPr lang="en-US" dirty="0"/>
              <a:t>may be done at any time before or after a particular stage is </a:t>
            </a:r>
            <a:r>
              <a:rPr lang="en-US" dirty="0" smtClean="0"/>
              <a:t>reached</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916"/>
          <p:cNvSpPr>
            <a:spLocks noGrp="1" noChangeArrowheads="1"/>
          </p:cNvSpPr>
          <p:nvPr>
            <p:ph type="title"/>
          </p:nvPr>
        </p:nvSpPr>
        <p:spPr/>
        <p:txBody>
          <a:bodyPr/>
          <a:lstStyle/>
          <a:p>
            <a:r>
              <a:rPr lang="en-US" dirty="0" smtClean="0"/>
              <a:t>Gantt Chart: Virtual Design Activity</a:t>
            </a:r>
          </a:p>
        </p:txBody>
      </p:sp>
      <p:pic>
        <p:nvPicPr>
          <p:cNvPr id="7171"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914525"/>
            <a:ext cx="9144000" cy="256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4"/>
          <p:cNvSpPr>
            <a:spLocks noGrp="1"/>
          </p:cNvSpPr>
          <p:nvPr>
            <p:ph type="title" idx="4294967295"/>
          </p:nvPr>
        </p:nvSpPr>
        <p:spPr/>
        <p:txBody>
          <a:bodyPr/>
          <a:lstStyle/>
          <a:p>
            <a:r>
              <a:rPr lang="en-US" smtClean="0"/>
              <a:t>Gantt Chart Example</a:t>
            </a:r>
          </a:p>
        </p:txBody>
      </p:sp>
      <p:sp>
        <p:nvSpPr>
          <p:cNvPr id="8195" name="Content Placeholder 5"/>
          <p:cNvSpPr>
            <a:spLocks noGrp="1"/>
          </p:cNvSpPr>
          <p:nvPr>
            <p:ph idx="4294967295"/>
          </p:nvPr>
        </p:nvSpPr>
        <p:spPr/>
        <p:txBody>
          <a:bodyPr/>
          <a:lstStyle/>
          <a:p>
            <a:r>
              <a:rPr lang="en-US" sz="2800" dirty="0" smtClean="0"/>
              <a:t>What tasks are needed to build a house?</a:t>
            </a:r>
          </a:p>
          <a:p>
            <a:r>
              <a:rPr lang="en-US" sz="2800" dirty="0" smtClean="0"/>
              <a:t>In what order do the tasks need to be performed?</a:t>
            </a:r>
          </a:p>
          <a:p>
            <a:r>
              <a:rPr lang="en-US" sz="2800" dirty="0" smtClean="0"/>
              <a:t>Can any tasks be performed at the same time as another task?</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6"/>
          <p:cNvSpPr>
            <a:spLocks noGrp="1"/>
          </p:cNvSpPr>
          <p:nvPr>
            <p:ph type="title" idx="4294967295"/>
          </p:nvPr>
        </p:nvSpPr>
        <p:spPr/>
        <p:txBody>
          <a:bodyPr/>
          <a:lstStyle/>
          <a:p>
            <a:r>
              <a:rPr lang="en-US" dirty="0" smtClean="0"/>
              <a:t>Gantt Chart: House Construction</a:t>
            </a:r>
          </a:p>
        </p:txBody>
      </p:sp>
      <p:sp>
        <p:nvSpPr>
          <p:cNvPr id="12" name="Rectangle 11"/>
          <p:cNvSpPr/>
          <p:nvPr/>
        </p:nvSpPr>
        <p:spPr>
          <a:xfrm>
            <a:off x="304800" y="5715000"/>
            <a:ext cx="4495800" cy="533400"/>
          </a:xfrm>
          <a:prstGeom prst="rect">
            <a:avLst/>
          </a:prstGeom>
          <a:solidFill>
            <a:srgbClr val="9966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220" name="TextBox 12"/>
          <p:cNvSpPr txBox="1">
            <a:spLocks noChangeArrowheads="1"/>
          </p:cNvSpPr>
          <p:nvPr/>
        </p:nvSpPr>
        <p:spPr bwMode="auto">
          <a:xfrm>
            <a:off x="4979988" y="5969000"/>
            <a:ext cx="9540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Ground</a:t>
            </a:r>
          </a:p>
        </p:txBody>
      </p:sp>
      <p:pic>
        <p:nvPicPr>
          <p:cNvPr id="922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219200"/>
            <a:ext cx="8547100" cy="100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6"/>
          <p:cNvSpPr>
            <a:spLocks noGrp="1"/>
          </p:cNvSpPr>
          <p:nvPr>
            <p:ph type="title" idx="4294967295"/>
          </p:nvPr>
        </p:nvSpPr>
        <p:spPr/>
        <p:txBody>
          <a:bodyPr/>
          <a:lstStyle/>
          <a:p>
            <a:r>
              <a:rPr lang="en-US" smtClean="0"/>
              <a:t>Gantt Chart: House Construction</a:t>
            </a:r>
          </a:p>
        </p:txBody>
      </p:sp>
      <p:sp>
        <p:nvSpPr>
          <p:cNvPr id="12" name="Rectangle 11"/>
          <p:cNvSpPr/>
          <p:nvPr/>
        </p:nvSpPr>
        <p:spPr>
          <a:xfrm>
            <a:off x="304800" y="5715000"/>
            <a:ext cx="4495800" cy="533400"/>
          </a:xfrm>
          <a:prstGeom prst="rect">
            <a:avLst/>
          </a:prstGeom>
          <a:solidFill>
            <a:srgbClr val="9966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44" name="TextBox 12"/>
          <p:cNvSpPr txBox="1">
            <a:spLocks noChangeArrowheads="1"/>
          </p:cNvSpPr>
          <p:nvPr/>
        </p:nvSpPr>
        <p:spPr bwMode="auto">
          <a:xfrm>
            <a:off x="4979988" y="5969000"/>
            <a:ext cx="9540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Ground</a:t>
            </a:r>
          </a:p>
        </p:txBody>
      </p:sp>
      <p:sp>
        <p:nvSpPr>
          <p:cNvPr id="14" name="Rectangle 13"/>
          <p:cNvSpPr/>
          <p:nvPr/>
        </p:nvSpPr>
        <p:spPr>
          <a:xfrm>
            <a:off x="1219200" y="5708650"/>
            <a:ext cx="2362200" cy="376238"/>
          </a:xfrm>
          <a:prstGeom prst="rect">
            <a:avLst/>
          </a:prstGeom>
          <a:pattFill prst="wdUp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46" name="TextBox 14"/>
          <p:cNvSpPr txBox="1">
            <a:spLocks noChangeArrowheads="1"/>
          </p:cNvSpPr>
          <p:nvPr/>
        </p:nvSpPr>
        <p:spPr bwMode="auto">
          <a:xfrm>
            <a:off x="4979988" y="5599113"/>
            <a:ext cx="13382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Foundation</a:t>
            </a:r>
          </a:p>
        </p:txBody>
      </p:sp>
      <p:pic>
        <p:nvPicPr>
          <p:cNvPr id="1024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219200"/>
            <a:ext cx="85471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Straight Arrow Connector 2"/>
          <p:cNvCxnSpPr/>
          <p:nvPr/>
        </p:nvCxnSpPr>
        <p:spPr>
          <a:xfrm flipH="1" flipV="1">
            <a:off x="2654300" y="2438400"/>
            <a:ext cx="381000" cy="60960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0249" name="TextBox 3"/>
          <p:cNvSpPr txBox="1">
            <a:spLocks noChangeArrowheads="1"/>
          </p:cNvSpPr>
          <p:nvPr/>
        </p:nvSpPr>
        <p:spPr bwMode="auto">
          <a:xfrm>
            <a:off x="3048000" y="2863850"/>
            <a:ext cx="1779588"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Foundation work starts as site is cleared</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6"/>
          <p:cNvSpPr>
            <a:spLocks noGrp="1"/>
          </p:cNvSpPr>
          <p:nvPr>
            <p:ph type="title" idx="4294967295"/>
          </p:nvPr>
        </p:nvSpPr>
        <p:spPr/>
        <p:txBody>
          <a:bodyPr/>
          <a:lstStyle/>
          <a:p>
            <a:r>
              <a:rPr lang="en-US" smtClean="0"/>
              <a:t>Gantt Chart: House Construction</a:t>
            </a:r>
          </a:p>
        </p:txBody>
      </p:sp>
      <p:sp>
        <p:nvSpPr>
          <p:cNvPr id="8" name="Rectangle 7"/>
          <p:cNvSpPr/>
          <p:nvPr/>
        </p:nvSpPr>
        <p:spPr>
          <a:xfrm>
            <a:off x="1219200" y="5556250"/>
            <a:ext cx="2362200" cy="1524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ectangle 11"/>
          <p:cNvSpPr/>
          <p:nvPr/>
        </p:nvSpPr>
        <p:spPr>
          <a:xfrm>
            <a:off x="304800" y="5715000"/>
            <a:ext cx="4495800" cy="533400"/>
          </a:xfrm>
          <a:prstGeom prst="rect">
            <a:avLst/>
          </a:prstGeom>
          <a:solidFill>
            <a:srgbClr val="9966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269" name="TextBox 12"/>
          <p:cNvSpPr txBox="1">
            <a:spLocks noChangeArrowheads="1"/>
          </p:cNvSpPr>
          <p:nvPr/>
        </p:nvSpPr>
        <p:spPr bwMode="auto">
          <a:xfrm>
            <a:off x="4979988" y="5969000"/>
            <a:ext cx="9540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Ground</a:t>
            </a:r>
          </a:p>
        </p:txBody>
      </p:sp>
      <p:sp>
        <p:nvSpPr>
          <p:cNvPr id="14" name="Rectangle 13"/>
          <p:cNvSpPr/>
          <p:nvPr/>
        </p:nvSpPr>
        <p:spPr>
          <a:xfrm>
            <a:off x="1219200" y="5708650"/>
            <a:ext cx="2362200" cy="376238"/>
          </a:xfrm>
          <a:prstGeom prst="rect">
            <a:avLst/>
          </a:prstGeom>
          <a:pattFill prst="wdUp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271" name="TextBox 14"/>
          <p:cNvSpPr txBox="1">
            <a:spLocks noChangeArrowheads="1"/>
          </p:cNvSpPr>
          <p:nvPr/>
        </p:nvSpPr>
        <p:spPr bwMode="auto">
          <a:xfrm>
            <a:off x="4979988" y="5599113"/>
            <a:ext cx="13382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Foundation</a:t>
            </a:r>
          </a:p>
        </p:txBody>
      </p:sp>
      <p:sp>
        <p:nvSpPr>
          <p:cNvPr id="11272" name="TextBox 15"/>
          <p:cNvSpPr txBox="1">
            <a:spLocks noChangeArrowheads="1"/>
          </p:cNvSpPr>
          <p:nvPr/>
        </p:nvSpPr>
        <p:spPr bwMode="auto">
          <a:xfrm>
            <a:off x="4979988" y="5187950"/>
            <a:ext cx="711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Floor</a:t>
            </a:r>
          </a:p>
        </p:txBody>
      </p:sp>
      <p:pic>
        <p:nvPicPr>
          <p:cNvPr id="1127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219200"/>
            <a:ext cx="8509000"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 name="Straight Arrow Connector 9"/>
          <p:cNvCxnSpPr/>
          <p:nvPr/>
        </p:nvCxnSpPr>
        <p:spPr>
          <a:xfrm flipH="1" flipV="1">
            <a:off x="4598988" y="2622550"/>
            <a:ext cx="381000" cy="60960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1275" name="TextBox 10"/>
          <p:cNvSpPr txBox="1">
            <a:spLocks noChangeArrowheads="1"/>
          </p:cNvSpPr>
          <p:nvPr/>
        </p:nvSpPr>
        <p:spPr bwMode="auto">
          <a:xfrm>
            <a:off x="4979988" y="3048000"/>
            <a:ext cx="26987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Floors can start after</a:t>
            </a:r>
          </a:p>
          <a:p>
            <a:pPr eaLnBrk="1" hangingPunct="1"/>
            <a:r>
              <a:rPr lang="en-US"/>
              <a:t>Foundation is completed</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6"/>
          <p:cNvSpPr>
            <a:spLocks noGrp="1"/>
          </p:cNvSpPr>
          <p:nvPr>
            <p:ph type="title" idx="4294967295"/>
          </p:nvPr>
        </p:nvSpPr>
        <p:spPr/>
        <p:txBody>
          <a:bodyPr/>
          <a:lstStyle/>
          <a:p>
            <a:r>
              <a:rPr lang="en-US" smtClean="0"/>
              <a:t>Gantt Chart: House Construction</a:t>
            </a:r>
          </a:p>
        </p:txBody>
      </p:sp>
      <p:sp>
        <p:nvSpPr>
          <p:cNvPr id="8" name="Rectangle 7"/>
          <p:cNvSpPr/>
          <p:nvPr/>
        </p:nvSpPr>
        <p:spPr>
          <a:xfrm>
            <a:off x="1219200" y="5556250"/>
            <a:ext cx="2362200" cy="1524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ectangle 11"/>
          <p:cNvSpPr/>
          <p:nvPr/>
        </p:nvSpPr>
        <p:spPr>
          <a:xfrm>
            <a:off x="304800" y="5715000"/>
            <a:ext cx="4495800" cy="533400"/>
          </a:xfrm>
          <a:prstGeom prst="rect">
            <a:avLst/>
          </a:prstGeom>
          <a:solidFill>
            <a:srgbClr val="9966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293" name="TextBox 12"/>
          <p:cNvSpPr txBox="1">
            <a:spLocks noChangeArrowheads="1"/>
          </p:cNvSpPr>
          <p:nvPr/>
        </p:nvSpPr>
        <p:spPr bwMode="auto">
          <a:xfrm>
            <a:off x="4979988" y="5969000"/>
            <a:ext cx="9540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Ground</a:t>
            </a:r>
          </a:p>
        </p:txBody>
      </p:sp>
      <p:sp>
        <p:nvSpPr>
          <p:cNvPr id="14" name="Rectangle 13"/>
          <p:cNvSpPr/>
          <p:nvPr/>
        </p:nvSpPr>
        <p:spPr>
          <a:xfrm>
            <a:off x="1219200" y="5708650"/>
            <a:ext cx="2362200" cy="376238"/>
          </a:xfrm>
          <a:prstGeom prst="rect">
            <a:avLst/>
          </a:prstGeom>
          <a:pattFill prst="wdUp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295" name="TextBox 14"/>
          <p:cNvSpPr txBox="1">
            <a:spLocks noChangeArrowheads="1"/>
          </p:cNvSpPr>
          <p:nvPr/>
        </p:nvSpPr>
        <p:spPr bwMode="auto">
          <a:xfrm>
            <a:off x="4979988" y="5599113"/>
            <a:ext cx="13382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Foundation</a:t>
            </a:r>
          </a:p>
        </p:txBody>
      </p:sp>
      <p:sp>
        <p:nvSpPr>
          <p:cNvPr id="12296" name="TextBox 15"/>
          <p:cNvSpPr txBox="1">
            <a:spLocks noChangeArrowheads="1"/>
          </p:cNvSpPr>
          <p:nvPr/>
        </p:nvSpPr>
        <p:spPr bwMode="auto">
          <a:xfrm>
            <a:off x="4979988" y="5187950"/>
            <a:ext cx="711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Floor</a:t>
            </a:r>
          </a:p>
        </p:txBody>
      </p:sp>
      <p:sp>
        <p:nvSpPr>
          <p:cNvPr id="17" name="Rectangle 16"/>
          <p:cNvSpPr/>
          <p:nvPr/>
        </p:nvSpPr>
        <p:spPr>
          <a:xfrm rot="16200000">
            <a:off x="704850" y="4889500"/>
            <a:ext cx="1181100" cy="1524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Rectangle 17"/>
          <p:cNvSpPr/>
          <p:nvPr/>
        </p:nvSpPr>
        <p:spPr>
          <a:xfrm rot="16200000">
            <a:off x="2901950" y="4889500"/>
            <a:ext cx="1181100" cy="1524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299" name="TextBox 18"/>
          <p:cNvSpPr txBox="1">
            <a:spLocks noChangeArrowheads="1"/>
          </p:cNvSpPr>
          <p:nvPr/>
        </p:nvSpPr>
        <p:spPr bwMode="auto">
          <a:xfrm>
            <a:off x="4979988" y="4498975"/>
            <a:ext cx="7397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Walls</a:t>
            </a:r>
          </a:p>
        </p:txBody>
      </p:sp>
      <p:sp>
        <p:nvSpPr>
          <p:cNvPr id="12300" name="TextBox 29"/>
          <p:cNvSpPr txBox="1">
            <a:spLocks noChangeArrowheads="1"/>
          </p:cNvSpPr>
          <p:nvPr/>
        </p:nvSpPr>
        <p:spPr bwMode="auto">
          <a:xfrm>
            <a:off x="4979988" y="4830763"/>
            <a:ext cx="13128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Landscape</a:t>
            </a:r>
          </a:p>
        </p:txBody>
      </p:sp>
      <p:pic>
        <p:nvPicPr>
          <p:cNvPr id="1230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219200"/>
            <a:ext cx="85217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0"/>
  <p:tag name="MMPROD_UIDATA" val="&lt;database version=&quot;8.0&quot;&gt;&lt;object type=&quot;1&quot; unique_id=&quot;10001&quot;&gt;&lt;object type=&quot;8&quot; unique_id=&quot;10044&quot;&gt;&lt;/object&gt;&lt;object type=&quot;2&quot; unique_id=&quot;10045&quot;&gt;&lt;object type=&quot;3&quot; unique_id=&quot;10046&quot;&gt;&lt;property id=&quot;20148&quot; value=&quot;5&quot;/&gt;&lt;property id=&quot;20300&quot; value=&quot;Slide 1&quot;/&gt;&lt;property id=&quot;20307&quot; value=&quot;256&quot;/&gt;&lt;/object&gt;&lt;object type=&quot;3&quot; unique_id=&quot;16509&quot;&gt;&lt;property id=&quot;20148&quot; value=&quot;5&quot;/&gt;&lt;property id=&quot;20300&quot; value=&quot;Slide 2 - &amp;quot;History of the Gantt Chart&amp;quot;&quot;/&gt;&lt;property id=&quot;20307&quot; value=&quot;265&quot;/&gt;&lt;/object&gt;&lt;object type=&quot;3&quot; unique_id=&quot;16510&quot;&gt;&lt;property id=&quot;20148&quot; value=&quot;5&quot;/&gt;&lt;property id=&quot;20300&quot; value=&quot;Slide 3 - &amp;quot;Sequential and Parallel Tasks&amp;quot;&quot;/&gt;&lt;property id=&quot;20307&quot; value=&quot;267&quot;/&gt;&lt;/object&gt;&lt;object type=&quot;3&quot; unique_id=&quot;16511&quot;&gt;&lt;property id=&quot;20148&quot; value=&quot;5&quot;/&gt;&lt;property id=&quot;20300&quot; value=&quot;Slide 4 - &amp;quot;Gantt Chart: Virtual Design Activity&amp;quot;&quot;/&gt;&lt;property id=&quot;20307&quot; value=&quot;266&quot;/&gt;&lt;/object&gt;&lt;object type=&quot;3&quot; unique_id=&quot;16512&quot;&gt;&lt;property id=&quot;20148&quot; value=&quot;5&quot;/&gt;&lt;property id=&quot;20300&quot; value=&quot;Slide 5 - &amp;quot;Gantt Chart Example&amp;quot;&quot;/&gt;&lt;property id=&quot;20307&quot; value=&quot;268&quot;/&gt;&lt;/object&gt;&lt;object type=&quot;3&quot; unique_id=&quot;16513&quot;&gt;&lt;property id=&quot;20148&quot; value=&quot;5&quot;/&gt;&lt;property id=&quot;20300&quot; value=&quot;Slide 6 - &amp;quot;Gantt Chart: House Construction&amp;quot;&quot;/&gt;&lt;property id=&quot;20307&quot; value=&quot;269&quot;/&gt;&lt;/object&gt;&lt;object type=&quot;3&quot; unique_id=&quot;16514&quot;&gt;&lt;property id=&quot;20148&quot; value=&quot;5&quot;/&gt;&lt;property id=&quot;20300&quot; value=&quot;Slide 7 - &amp;quot;Gantt Chart: House Construction&amp;quot;&quot;/&gt;&lt;property id=&quot;20307&quot; value=&quot;270&quot;/&gt;&lt;/object&gt;&lt;object type=&quot;3&quot; unique_id=&quot;16515&quot;&gt;&lt;property id=&quot;20148&quot; value=&quot;5&quot;/&gt;&lt;property id=&quot;20300&quot; value=&quot;Slide 8 - &amp;quot;Gantt Chart: House Construction&amp;quot;&quot;/&gt;&lt;property id=&quot;20307&quot; value=&quot;271&quot;/&gt;&lt;/object&gt;&lt;object type=&quot;3&quot; unique_id=&quot;16516&quot;&gt;&lt;property id=&quot;20148&quot; value=&quot;5&quot;/&gt;&lt;property id=&quot;20300&quot; value=&quot;Slide 9 - &amp;quot;Gantt Chart: House Construction&amp;quot;&quot;/&gt;&lt;property id=&quot;20307&quot; value=&quot;272&quot;/&gt;&lt;/object&gt;&lt;object type=&quot;3&quot; unique_id=&quot;16517&quot;&gt;&lt;property id=&quot;20148&quot; value=&quot;5&quot;/&gt;&lt;property id=&quot;20300&quot; value=&quot;Slide 10 - &amp;quot;Gantt Chart: House Construction&amp;quot;&quot;/&gt;&lt;property id=&quot;20307&quot; value=&quot;273&quot;/&gt;&lt;/object&gt;&lt;object type=&quot;3&quot; unique_id=&quot;16518&quot;&gt;&lt;property id=&quot;20148&quot; value=&quot;5&quot;/&gt;&lt;property id=&quot;20300&quot; value=&quot;Slide 11 - &amp;quot;Gantt Chart: House Construction&amp;quot;&quot;/&gt;&lt;property id=&quot;20307&quot; value=&quot;274&quot;/&gt;&lt;/object&gt;&lt;object type=&quot;3&quot; unique_id=&quot;16519&quot;&gt;&lt;property id=&quot;20148&quot; value=&quot;5&quot;/&gt;&lt;property id=&quot;20300&quot; value=&quot;Slide 12 - &amp;quot;Gantt Chart: House Construction&amp;quot;&quot;/&gt;&lt;property id=&quot;20307&quot; value=&quot;275&quot;/&gt;&lt;/object&gt;&lt;/object&gt;&lt;/object&gt;&lt;/database&gt;"/>
  <p:tag name="SECTOMILLISECCONVERTED" val="1"/>
</p:tagLst>
</file>

<file path=ppt/theme/theme1.xml><?xml version="1.0" encoding="utf-8"?>
<a:theme xmlns:a="http://schemas.openxmlformats.org/drawingml/2006/main" name="PowerPointTemplateAE_2009_1217_NEW NEW Template">
  <a:themeElements>
    <a:clrScheme name="General_PowerPoint_Template_200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eneral_PowerPoint_Template_200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General_PowerPoint_Template_200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neral_PowerPoint_Template_2008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neral_PowerPoint_Template_2008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neral_PowerPoint_Template_2008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neral_PowerPoint_Template_2008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neral_PowerPoint_Template_2008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neral_PowerPoint_Template_2008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neral_PowerPoint_Template_2008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neral_PowerPoint_Template_2008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neral_PowerPoint_Template_2008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neral_PowerPoint_Template_2008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neral_PowerPoint_Template_2008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PowerPointTemplateAE_2009_1217_NEW NEW Template</Template>
  <TotalTime>1008</TotalTime>
  <Words>341</Words>
  <Application>Microsoft Office PowerPoint</Application>
  <PresentationFormat>On-screen Show (4:3)</PresentationFormat>
  <Paragraphs>69</Paragraphs>
  <Slides>12</Slides>
  <Notes>2</Notes>
  <HiddenSlides>0</HiddenSlides>
  <MMClips>0</MMClips>
  <ScaleCrop>false</ScaleCrop>
  <HeadingPairs>
    <vt:vector size="4" baseType="variant">
      <vt:variant>
        <vt:lpstr>Theme</vt:lpstr>
      </vt:variant>
      <vt:variant>
        <vt:i4>2</vt:i4>
      </vt:variant>
      <vt:variant>
        <vt:lpstr>Slide Titles</vt:lpstr>
      </vt:variant>
      <vt:variant>
        <vt:i4>12</vt:i4>
      </vt:variant>
    </vt:vector>
  </HeadingPairs>
  <TitlesOfParts>
    <vt:vector size="14" baseType="lpstr">
      <vt:lpstr>PowerPointTemplateAE_2009_1217_NEW NEW Template</vt:lpstr>
      <vt:lpstr>1_Custom Design</vt:lpstr>
      <vt:lpstr>PowerPoint Presentation</vt:lpstr>
      <vt:lpstr>History of the Gantt Chart</vt:lpstr>
      <vt:lpstr>Sequential and Parallel Tasks</vt:lpstr>
      <vt:lpstr>Gantt Chart: Virtual Design Activity</vt:lpstr>
      <vt:lpstr>Gantt Chart Example</vt:lpstr>
      <vt:lpstr>Gantt Chart: House Construction</vt:lpstr>
      <vt:lpstr>Gantt Chart: House Construction</vt:lpstr>
      <vt:lpstr>Gantt Chart: House Construction</vt:lpstr>
      <vt:lpstr>Gantt Chart: House Construction</vt:lpstr>
      <vt:lpstr>Gantt Chart: House Construction</vt:lpstr>
      <vt:lpstr>Gantt Chart: House Construction</vt:lpstr>
      <vt:lpstr>Gantt Chart: House Construction</vt:lpstr>
    </vt:vector>
  </TitlesOfParts>
  <Company>Project Lead The Way,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9.3.P Gantt Chart</dc:title>
  <dc:subject>IED - Lesson 9.3</dc:subject>
  <dc:creator>PLTW</dc:creator>
  <cp:lastModifiedBy>Elliot Mork</cp:lastModifiedBy>
  <cp:revision>50</cp:revision>
  <dcterms:created xsi:type="dcterms:W3CDTF">2010-01-04T14:07:12Z</dcterms:created>
  <dcterms:modified xsi:type="dcterms:W3CDTF">2014-11-10T20:51:06Z</dcterms:modified>
</cp:coreProperties>
</file>