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5"/>
  </p:notesMasterIdLst>
  <p:handoutMasterIdLst>
    <p:handoutMasterId r:id="rId16"/>
  </p:handoutMasterIdLst>
  <p:sldIdLst>
    <p:sldId id="256" r:id="rId3"/>
    <p:sldId id="265" r:id="rId4"/>
    <p:sldId id="267" r:id="rId5"/>
    <p:sldId id="266" r:id="rId6"/>
    <p:sldId id="268" r:id="rId7"/>
    <p:sldId id="269" r:id="rId8"/>
    <p:sldId id="270" r:id="rId9"/>
    <p:sldId id="271" r:id="rId10"/>
    <p:sldId id="272" r:id="rId11"/>
    <p:sldId id="273" r:id="rId12"/>
    <p:sldId id="274" r:id="rId13"/>
    <p:sldId id="275" r:id="rId14"/>
  </p:sldIdLst>
  <p:sldSz cx="9144000" cy="6858000" type="screen4x3"/>
  <p:notesSz cx="6858000" cy="9144000"/>
  <p:custDataLst>
    <p:tags r:id="rId1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ten"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4" autoAdjust="0"/>
    <p:restoredTop sz="79899" autoAdjust="0"/>
  </p:normalViewPr>
  <p:slideViewPr>
    <p:cSldViewPr>
      <p:cViewPr varScale="1">
        <p:scale>
          <a:sx n="73" d="100"/>
          <a:sy n="73" d="100"/>
        </p:scale>
        <p:origin x="1766" y="53"/>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6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3-21T12:55:15.213" idx="2">
    <p:pos x="4985" y="388"/>
    <p:text>Confused about why "Landscape" was inserted in the middle of the list when it is the final task started. The rest of your tasks build in chronological start order -- seems like "Landscape" should be above "Roof".</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r>
              <a:rPr lang="en-US"/>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a:t>Course Name</a:t>
            </a:r>
            <a:endParaRPr lang="en-US" baseline="30000"/>
          </a:p>
          <a:p>
            <a:pPr>
              <a:defRPr/>
            </a:pPr>
            <a:r>
              <a:rPr lang="en-US"/>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pPr>
              <a:defRPr/>
            </a:pPr>
            <a:r>
              <a:rPr lang="en-US"/>
              <a:t>Project Lead The Way, Inc.</a:t>
            </a:r>
            <a:endParaRPr lang="en-US" baseline="30000"/>
          </a:p>
          <a:p>
            <a:pPr>
              <a:defRPr/>
            </a:pPr>
            <a:r>
              <a:rPr lang="en-US"/>
              <a:t>Copyright 2010</a:t>
            </a:r>
          </a:p>
        </p:txBody>
      </p:sp>
      <p:sp>
        <p:nvSpPr>
          <p:cNvPr id="3082" name="Rectangle 10"/>
          <p:cNvSpPr>
            <a:spLocks noGrp="1" noChangeArrowheads="1"/>
          </p:cNvSpPr>
          <p:nvPr>
            <p:ph type="sldNum" sz="quarter" idx="3"/>
          </p:nvPr>
        </p:nvSpPr>
        <p:spPr bwMode="auto">
          <a:xfrm>
            <a:off x="3810000" y="86788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F33C0BA5-BFA6-457E-BED4-1AA03E0D7EEF}" type="slidenum">
              <a:rPr lang="en-US"/>
              <a:pPr>
                <a:defRPr/>
              </a:pPr>
              <a:t>‹#›</a:t>
            </a:fld>
            <a:endParaRPr lang="en-US"/>
          </a:p>
        </p:txBody>
      </p:sp>
    </p:spTree>
    <p:extLst>
      <p:ext uri="{BB962C8B-B14F-4D97-AF65-F5344CB8AC3E}">
        <p14:creationId xmlns:p14="http://schemas.microsoft.com/office/powerpoint/2010/main" val="43259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r>
              <a:rPr lang="en-US"/>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a:t>Course Name</a:t>
            </a:r>
            <a:endParaRPr lang="en-US" baseline="30000"/>
          </a:p>
          <a:p>
            <a:pPr>
              <a:defRPr/>
            </a:pPr>
            <a:r>
              <a:rPr lang="en-US"/>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pPr>
              <a:defRPr/>
            </a:pPr>
            <a:r>
              <a:rPr lang="en-US"/>
              <a:t>Project Lead The Way, Inc.</a:t>
            </a:r>
            <a:endParaRPr lang="en-US" baseline="30000"/>
          </a:p>
          <a:p>
            <a:pPr>
              <a:defRPr/>
            </a:pPr>
            <a:r>
              <a:rPr lang="en-US"/>
              <a:t>Copyright 2010</a:t>
            </a:r>
          </a:p>
        </p:txBody>
      </p:sp>
      <p:sp>
        <p:nvSpPr>
          <p:cNvPr id="12" name="Rectangle 10"/>
          <p:cNvSpPr>
            <a:spLocks noGrp="1" noChangeArrowheads="1"/>
          </p:cNvSpPr>
          <p:nvPr>
            <p:ph type="sldNum" sz="quarter" idx="5"/>
          </p:nvPr>
        </p:nvSpPr>
        <p:spPr bwMode="auto">
          <a:xfrm>
            <a:off x="3810000" y="86788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5C0736B2-AF30-4943-980F-5B17F468BD48}" type="slidenum">
              <a:rPr lang="en-US"/>
              <a:pPr>
                <a:defRPr/>
              </a:pPr>
              <a:t>‹#›</a:t>
            </a:fld>
            <a:endParaRPr lang="en-US"/>
          </a:p>
        </p:txBody>
      </p:sp>
    </p:spTree>
    <p:extLst>
      <p:ext uri="{BB962C8B-B14F-4D97-AF65-F5344CB8AC3E}">
        <p14:creationId xmlns:p14="http://schemas.microsoft.com/office/powerpoint/2010/main" val="3984633649"/>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Presentation Name</a:t>
            </a:r>
          </a:p>
        </p:txBody>
      </p:sp>
      <p:sp>
        <p:nvSpPr>
          <p:cNvPr id="5" name="Date Placeholder 4"/>
          <p:cNvSpPr>
            <a:spLocks noGrp="1"/>
          </p:cNvSpPr>
          <p:nvPr>
            <p:ph type="dt" sz="quarter" idx="11"/>
          </p:nvPr>
        </p:nvSpPr>
        <p:spPr/>
        <p:txBody>
          <a:bodyPr/>
          <a:lstStyle/>
          <a:p>
            <a:pPr>
              <a:defRPr/>
            </a:pPr>
            <a:r>
              <a:rPr lang="en-US"/>
              <a:t>Course Name</a:t>
            </a:r>
            <a:endParaRPr lang="en-US" baseline="30000"/>
          </a:p>
          <a:p>
            <a:pPr>
              <a:defRPr/>
            </a:pPr>
            <a:r>
              <a:rPr lang="en-US"/>
              <a:t>Unit # – Lesson #.# – Lesson Name</a:t>
            </a:r>
          </a:p>
        </p:txBody>
      </p:sp>
      <p:sp>
        <p:nvSpPr>
          <p:cNvPr id="6" name="Slide Number Placeholder 5"/>
          <p:cNvSpPr>
            <a:spLocks noGrp="1"/>
          </p:cNvSpPr>
          <p:nvPr>
            <p:ph type="sldNum" sz="quarter" idx="12"/>
          </p:nvPr>
        </p:nvSpPr>
        <p:spPr/>
        <p:txBody>
          <a:bodyPr/>
          <a:lstStyle/>
          <a:p>
            <a:pPr>
              <a:defRPr/>
            </a:pPr>
            <a:fld id="{5C0736B2-AF30-4943-980F-5B17F468BD48}" type="slidenum">
              <a:rPr lang="en-US" smtClean="0"/>
              <a:pPr>
                <a:defRPr/>
              </a:pPr>
              <a:t>1</a:t>
            </a:fld>
            <a:endParaRPr lang="en-US"/>
          </a:p>
        </p:txBody>
      </p:sp>
    </p:spTree>
    <p:extLst>
      <p:ext uri="{BB962C8B-B14F-4D97-AF65-F5344CB8AC3E}">
        <p14:creationId xmlns:p14="http://schemas.microsoft.com/office/powerpoint/2010/main" val="264696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essential concept behind project planning is that some tasks are dependent on other tasks being completed first. It is not a good idea to start building a house before you have designed it!</a:t>
            </a:r>
            <a:r>
              <a:rPr lang="en-US" baseline="0" dirty="0"/>
              <a:t> </a:t>
            </a:r>
            <a:r>
              <a:rPr lang="en-US" dirty="0"/>
              <a:t>These dependent tasks need to be completed in sequence, with each stage being completed before the next tasks can begin. We can call dependent tasks sequential or linear. Other tasks are not dependent on completion of any other tasks. These may be done at any time before or after a particular stage is reached. These are nondependent or parallel tasks.</a:t>
            </a:r>
          </a:p>
          <a:p>
            <a:endParaRPr lang="en-US" dirty="0"/>
          </a:p>
        </p:txBody>
      </p:sp>
      <p:sp>
        <p:nvSpPr>
          <p:cNvPr id="4" name="Header Placeholder 3"/>
          <p:cNvSpPr>
            <a:spLocks noGrp="1"/>
          </p:cNvSpPr>
          <p:nvPr>
            <p:ph type="hdr" sz="quarter" idx="10"/>
          </p:nvPr>
        </p:nvSpPr>
        <p:spPr/>
        <p:txBody>
          <a:bodyPr/>
          <a:lstStyle/>
          <a:p>
            <a:pPr>
              <a:defRPr/>
            </a:pPr>
            <a:r>
              <a:rPr lang="en-US"/>
              <a:t>Presentation Name</a:t>
            </a:r>
          </a:p>
        </p:txBody>
      </p:sp>
      <p:sp>
        <p:nvSpPr>
          <p:cNvPr id="5" name="Date Placeholder 4"/>
          <p:cNvSpPr>
            <a:spLocks noGrp="1"/>
          </p:cNvSpPr>
          <p:nvPr>
            <p:ph type="dt" sz="quarter" idx="11"/>
          </p:nvPr>
        </p:nvSpPr>
        <p:spPr/>
        <p:txBody>
          <a:bodyPr/>
          <a:lstStyle/>
          <a:p>
            <a:pPr>
              <a:defRPr/>
            </a:pPr>
            <a:r>
              <a:rPr lang="en-US"/>
              <a:t>Course Name</a:t>
            </a:r>
            <a:endParaRPr lang="en-US" baseline="30000"/>
          </a:p>
          <a:p>
            <a:pPr>
              <a:defRPr/>
            </a:pPr>
            <a:r>
              <a:rPr lang="en-US"/>
              <a:t>Unit # – Lesson #.# – Lesson Name</a:t>
            </a:r>
          </a:p>
        </p:txBody>
      </p:sp>
      <p:sp>
        <p:nvSpPr>
          <p:cNvPr id="6" name="Slide Number Placeholder 5"/>
          <p:cNvSpPr>
            <a:spLocks noGrp="1"/>
          </p:cNvSpPr>
          <p:nvPr>
            <p:ph type="sldNum" sz="quarter" idx="12"/>
          </p:nvPr>
        </p:nvSpPr>
        <p:spPr/>
        <p:txBody>
          <a:bodyPr/>
          <a:lstStyle/>
          <a:p>
            <a:pPr>
              <a:defRPr/>
            </a:pPr>
            <a:fld id="{5C0736B2-AF30-4943-980F-5B17F468BD48}" type="slidenum">
              <a:rPr lang="en-US" smtClean="0"/>
              <a:pPr>
                <a:defRPr/>
              </a:pPr>
              <a:t>3</a:t>
            </a:fld>
            <a:endParaRPr lang="en-US"/>
          </a:p>
        </p:txBody>
      </p:sp>
    </p:spTree>
    <p:extLst>
      <p:ext uri="{BB962C8B-B14F-4D97-AF65-F5344CB8AC3E}">
        <p14:creationId xmlns:p14="http://schemas.microsoft.com/office/powerpoint/2010/main" val="3886356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PLTW_MT_L_3Crgb.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81000"/>
            <a:ext cx="624681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a:t>Click to edit Master title style</a:t>
            </a:r>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76293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a:t>Click to edit Master title style</a:t>
            </a:r>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976071-5880-4545-AB31-82045CE5D04C}" type="slidenum">
              <a:rPr lang="en-US"/>
              <a:pPr>
                <a:defRPr/>
              </a:pPr>
              <a:t>‹#›</a:t>
            </a:fld>
            <a:endParaRPr lang="en-US"/>
          </a:p>
        </p:txBody>
      </p:sp>
    </p:spTree>
    <p:extLst>
      <p:ext uri="{BB962C8B-B14F-4D97-AF65-F5344CB8AC3E}">
        <p14:creationId xmlns:p14="http://schemas.microsoft.com/office/powerpoint/2010/main" val="43661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2AED7F-C9CE-474A-A079-5E2802706155}" type="slidenum">
              <a:rPr lang="en-US"/>
              <a:pPr>
                <a:defRPr/>
              </a:pPr>
              <a:t>‹#›</a:t>
            </a:fld>
            <a:endParaRPr lang="en-US"/>
          </a:p>
        </p:txBody>
      </p:sp>
    </p:spTree>
    <p:extLst>
      <p:ext uri="{BB962C8B-B14F-4D97-AF65-F5344CB8AC3E}">
        <p14:creationId xmlns:p14="http://schemas.microsoft.com/office/powerpoint/2010/main" val="111221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200" y="1295400"/>
            <a:ext cx="4038600" cy="4830763"/>
          </a:xfrm>
        </p:spPr>
        <p:txBody>
          <a:bodyPr/>
          <a:lstStyle>
            <a:lvl1pPr>
              <a:defRPr sz="3200"/>
            </a:lvl1pPr>
            <a:lvl2pPr>
              <a:defRPr sz="28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4830763"/>
          </a:xfrm>
        </p:spPr>
        <p:txBody>
          <a:bodyPr/>
          <a:lstStyle>
            <a:lvl1pPr>
              <a:defRPr sz="3200"/>
            </a:lvl1pPr>
            <a:lvl2pPr>
              <a:defRPr sz="28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E0919B-D0FD-4F53-A799-75E7C6081398}" type="slidenum">
              <a:rPr lang="en-US"/>
              <a:pPr>
                <a:defRPr/>
              </a:pPr>
              <a:t>‹#›</a:t>
            </a:fld>
            <a:endParaRPr lang="en-US"/>
          </a:p>
        </p:txBody>
      </p:sp>
    </p:spTree>
    <p:extLst>
      <p:ext uri="{BB962C8B-B14F-4D97-AF65-F5344CB8AC3E}">
        <p14:creationId xmlns:p14="http://schemas.microsoft.com/office/powerpoint/2010/main" val="310856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924316-4F4D-4657-821A-C6C14F35E896}" type="slidenum">
              <a:rPr lang="en-US"/>
              <a:pPr>
                <a:defRPr/>
              </a:pPr>
              <a:t>‹#›</a:t>
            </a:fld>
            <a:endParaRPr lang="en-US"/>
          </a:p>
        </p:txBody>
      </p:sp>
    </p:spTree>
    <p:extLst>
      <p:ext uri="{BB962C8B-B14F-4D97-AF65-F5344CB8AC3E}">
        <p14:creationId xmlns:p14="http://schemas.microsoft.com/office/powerpoint/2010/main" val="21200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089E2C0-E197-4D98-8B95-8E25E0173901}" type="slidenum">
              <a:rPr lang="en-US"/>
              <a:pPr>
                <a:defRPr/>
              </a:pPr>
              <a:t>‹#›</a:t>
            </a:fld>
            <a:endParaRPr lang="en-US"/>
          </a:p>
        </p:txBody>
      </p:sp>
    </p:spTree>
    <p:extLst>
      <p:ext uri="{BB962C8B-B14F-4D97-AF65-F5344CB8AC3E}">
        <p14:creationId xmlns:p14="http://schemas.microsoft.com/office/powerpoint/2010/main" val="15067280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5FED599-5694-4D4E-9FF0-2E505EF8FA1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l" rtl="0" eaLnBrk="0" fontAlgn="base" hangingPunct="0">
        <a:spcBef>
          <a:spcPct val="0"/>
        </a:spcBef>
        <a:spcAft>
          <a:spcPct val="0"/>
        </a:spcAft>
        <a:defRPr sz="3600">
          <a:solidFill>
            <a:srgbClr val="00386B"/>
          </a:solidFill>
          <a:latin typeface="+mj-lt"/>
          <a:ea typeface="+mj-ea"/>
          <a:cs typeface="+mj-cs"/>
        </a:defRPr>
      </a:lvl1pPr>
      <a:lvl2pPr algn="l" rtl="0" eaLnBrk="0" fontAlgn="base" hangingPunct="0">
        <a:spcBef>
          <a:spcPct val="0"/>
        </a:spcBef>
        <a:spcAft>
          <a:spcPct val="0"/>
        </a:spcAft>
        <a:defRPr sz="3600">
          <a:solidFill>
            <a:srgbClr val="00386B"/>
          </a:solidFill>
          <a:latin typeface="Arial" charset="0"/>
        </a:defRPr>
      </a:lvl2pPr>
      <a:lvl3pPr algn="l" rtl="0" eaLnBrk="0" fontAlgn="base" hangingPunct="0">
        <a:spcBef>
          <a:spcPct val="0"/>
        </a:spcBef>
        <a:spcAft>
          <a:spcPct val="0"/>
        </a:spcAft>
        <a:defRPr sz="3600">
          <a:solidFill>
            <a:srgbClr val="00386B"/>
          </a:solidFill>
          <a:latin typeface="Arial" charset="0"/>
        </a:defRPr>
      </a:lvl3pPr>
      <a:lvl4pPr algn="l" rtl="0" eaLnBrk="0" fontAlgn="base" hangingPunct="0">
        <a:spcBef>
          <a:spcPct val="0"/>
        </a:spcBef>
        <a:spcAft>
          <a:spcPct val="0"/>
        </a:spcAft>
        <a:defRPr sz="3600">
          <a:solidFill>
            <a:srgbClr val="00386B"/>
          </a:solidFill>
          <a:latin typeface="Arial" charset="0"/>
        </a:defRPr>
      </a:lvl4pPr>
      <a:lvl5pPr algn="l" rtl="0" eaLnBrk="0" fontAlgn="base" hangingPunct="0">
        <a:spcBef>
          <a:spcPct val="0"/>
        </a:spcBef>
        <a:spcAft>
          <a:spcPct val="0"/>
        </a:spcAft>
        <a:defRPr sz="3600">
          <a:solidFill>
            <a:srgbClr val="00386B"/>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371600" y="4343400"/>
            <a:ext cx="6400800" cy="838200"/>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b="1" kern="0" dirty="0">
                <a:solidFill>
                  <a:srgbClr val="002060"/>
                </a:solidFill>
                <a:latin typeface="Arial" panose="020B0604020202020204" pitchFamily="34" charset="0"/>
                <a:cs typeface="Arial" panose="020B0604020202020204" pitchFamily="34" charset="0"/>
              </a:rPr>
              <a:t>Test</a:t>
            </a:r>
            <a:r>
              <a:rPr lang="en-US" b="1" kern="0" dirty="0">
                <a:solidFill>
                  <a:srgbClr val="002060"/>
                </a:solidFill>
                <a:latin typeface="Arial" panose="020B0604020202020204" pitchFamily="34" charset="0"/>
                <a:cs typeface="Arial" panose="020B0604020202020204" pitchFamily="34" charset="0"/>
                <a:sym typeface="Wingdings" panose="05000000000000000000" pitchFamily="2" charset="2"/>
              </a:rPr>
              <a:t></a:t>
            </a:r>
            <a:endParaRPr lang="en-US" b="1" kern="0" dirty="0">
              <a:solidFill>
                <a:srgbClr val="002060"/>
              </a:solidFill>
              <a:latin typeface="Arial" panose="020B0604020202020204" pitchFamily="34" charset="0"/>
              <a:cs typeface="Arial" panose="020B0604020202020204" pitchFamily="34" charset="0"/>
            </a:endParaRPr>
          </a:p>
        </p:txBody>
      </p:sp>
      <p:pic>
        <p:nvPicPr>
          <p:cNvPr id="6" name="Picture 4" descr="C:\Users\lsmith\Dropbox\2014-15 Curriculum Release\Notes\Logos\PLTW Logo Transparen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txBox="1">
            <a:spLocks/>
          </p:cNvSpPr>
          <p:nvPr/>
        </p:nvSpPr>
        <p:spPr bwMode="auto">
          <a:xfrm>
            <a:off x="6858000"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a:solidFill>
                  <a:schemeClr val="bg1">
                    <a:lumMod val="50000"/>
                  </a:schemeClr>
                </a:solidFill>
                <a:latin typeface="Arial" panose="020B0604020202020204" pitchFamily="34" charset="0"/>
                <a:cs typeface="Arial" panose="020B0604020202020204" pitchFamily="34" charset="0"/>
              </a:rPr>
              <a:t>© 2012 Project Lead The Way, Inc.</a:t>
            </a:r>
          </a:p>
        </p:txBody>
      </p:sp>
      <p:sp>
        <p:nvSpPr>
          <p:cNvPr id="8" name="Footer Placeholder 3"/>
          <p:cNvSpPr txBox="1">
            <a:spLocks/>
          </p:cNvSpPr>
          <p:nvPr/>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Introduction to Engineering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idx="4294967295"/>
          </p:nvPr>
        </p:nvSpPr>
        <p:spPr/>
        <p:txBody>
          <a:bodyPr/>
          <a:lstStyle/>
          <a:p>
            <a:r>
              <a:rPr lang="en-US"/>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9"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3320"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3"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20" name="Isosceles Triangle 19"/>
          <p:cNvSpPr/>
          <p:nvPr/>
        </p:nvSpPr>
        <p:spPr>
          <a:xfrm>
            <a:off x="1066800" y="3962400"/>
            <a:ext cx="2667000" cy="412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25" name="TextBox 20"/>
          <p:cNvSpPr txBox="1">
            <a:spLocks noChangeArrowheads="1"/>
          </p:cNvSpPr>
          <p:nvPr/>
        </p:nvSpPr>
        <p:spPr bwMode="auto">
          <a:xfrm>
            <a:off x="4979988" y="37338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Roof</a:t>
            </a:r>
          </a:p>
        </p:txBody>
      </p:sp>
      <p:pic>
        <p:nvPicPr>
          <p:cNvPr id="133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471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H="1" flipV="1">
            <a:off x="6246813" y="3055938"/>
            <a:ext cx="992187" cy="863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328" name="TextBox 15"/>
          <p:cNvSpPr txBox="1">
            <a:spLocks noChangeArrowheads="1"/>
          </p:cNvSpPr>
          <p:nvPr/>
        </p:nvSpPr>
        <p:spPr bwMode="auto">
          <a:xfrm>
            <a:off x="6997700" y="3954463"/>
            <a:ext cx="2133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Roof is partially constructed as walls are being built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idx="4294967295"/>
          </p:nvPr>
        </p:nvSpPr>
        <p:spPr/>
        <p:txBody>
          <a:bodyPr/>
          <a:lstStyle/>
          <a:p>
            <a:r>
              <a:rPr lang="en-US"/>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1"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3"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4344"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7"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20" name="Isosceles Triangle 19"/>
          <p:cNvSpPr/>
          <p:nvPr/>
        </p:nvSpPr>
        <p:spPr>
          <a:xfrm>
            <a:off x="1066800" y="3962400"/>
            <a:ext cx="2667000" cy="412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9" name="TextBox 20"/>
          <p:cNvSpPr txBox="1">
            <a:spLocks noChangeArrowheads="1"/>
          </p:cNvSpPr>
          <p:nvPr/>
        </p:nvSpPr>
        <p:spPr bwMode="auto">
          <a:xfrm>
            <a:off x="4979988" y="37338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Roof</a:t>
            </a:r>
          </a:p>
        </p:txBody>
      </p:sp>
      <p:sp>
        <p:nvSpPr>
          <p:cNvPr id="22" name="Rectangle 21"/>
          <p:cNvSpPr/>
          <p:nvPr/>
        </p:nvSpPr>
        <p:spPr>
          <a:xfrm>
            <a:off x="11430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35814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52" name="TextBox 25"/>
          <p:cNvSpPr txBox="1">
            <a:spLocks noChangeArrowheads="1"/>
          </p:cNvSpPr>
          <p:nvPr/>
        </p:nvSpPr>
        <p:spPr bwMode="auto">
          <a:xfrm>
            <a:off x="4979988" y="4130675"/>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Siding</a:t>
            </a:r>
          </a:p>
        </p:txBody>
      </p:sp>
      <p:pic>
        <p:nvPicPr>
          <p:cNvPr id="1435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34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flipV="1">
            <a:off x="6611938" y="3214688"/>
            <a:ext cx="550862" cy="68421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355" name="TextBox 20"/>
          <p:cNvSpPr txBox="1">
            <a:spLocks noChangeArrowheads="1"/>
          </p:cNvSpPr>
          <p:nvPr/>
        </p:nvSpPr>
        <p:spPr bwMode="auto">
          <a:xfrm>
            <a:off x="6858000" y="3898900"/>
            <a:ext cx="2133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Siding started once walls are complete and while roof is being built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title" idx="4294967295"/>
          </p:nvPr>
        </p:nvSpPr>
        <p:spPr/>
        <p:txBody>
          <a:bodyPr/>
          <a:lstStyle/>
          <a:p>
            <a:r>
              <a:rPr lang="en-US"/>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5"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7"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5368"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1"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20" name="Isosceles Triangle 19"/>
          <p:cNvSpPr/>
          <p:nvPr/>
        </p:nvSpPr>
        <p:spPr>
          <a:xfrm>
            <a:off x="1066800" y="3962400"/>
            <a:ext cx="2667000" cy="4127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3" name="TextBox 20"/>
          <p:cNvSpPr txBox="1">
            <a:spLocks noChangeArrowheads="1"/>
          </p:cNvSpPr>
          <p:nvPr/>
        </p:nvSpPr>
        <p:spPr bwMode="auto">
          <a:xfrm>
            <a:off x="4979988" y="373380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Roof</a:t>
            </a:r>
          </a:p>
        </p:txBody>
      </p:sp>
      <p:sp>
        <p:nvSpPr>
          <p:cNvPr id="22" name="Rectangle 21"/>
          <p:cNvSpPr/>
          <p:nvPr/>
        </p:nvSpPr>
        <p:spPr>
          <a:xfrm>
            <a:off x="11430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3581400" y="4375150"/>
            <a:ext cx="76200" cy="11811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6" name="TextBox 25"/>
          <p:cNvSpPr txBox="1">
            <a:spLocks noChangeArrowheads="1"/>
          </p:cNvSpPr>
          <p:nvPr/>
        </p:nvSpPr>
        <p:spPr bwMode="auto">
          <a:xfrm>
            <a:off x="4979988" y="4130675"/>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Siding</a:t>
            </a:r>
          </a:p>
        </p:txBody>
      </p:sp>
      <p:sp>
        <p:nvSpPr>
          <p:cNvPr id="27" name="Isosceles Triangle 26"/>
          <p:cNvSpPr/>
          <p:nvPr/>
        </p:nvSpPr>
        <p:spPr>
          <a:xfrm>
            <a:off x="685800" y="5187950"/>
            <a:ext cx="365125" cy="5207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Isosceles Triangle 27"/>
          <p:cNvSpPr/>
          <p:nvPr/>
        </p:nvSpPr>
        <p:spPr>
          <a:xfrm>
            <a:off x="3886200" y="5192713"/>
            <a:ext cx="365125" cy="522287"/>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Isosceles Triangle 28"/>
          <p:cNvSpPr/>
          <p:nvPr/>
        </p:nvSpPr>
        <p:spPr>
          <a:xfrm>
            <a:off x="4435475" y="5192713"/>
            <a:ext cx="365125" cy="522287"/>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80" name="TextBox 29"/>
          <p:cNvSpPr txBox="1">
            <a:spLocks noChangeArrowheads="1"/>
          </p:cNvSpPr>
          <p:nvPr/>
        </p:nvSpPr>
        <p:spPr bwMode="auto">
          <a:xfrm>
            <a:off x="4979988" y="4830763"/>
            <a:ext cx="1312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Landscape</a:t>
            </a:r>
          </a:p>
        </p:txBody>
      </p:sp>
      <p:pic>
        <p:nvPicPr>
          <p:cNvPr id="1538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9144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flipV="1">
            <a:off x="8610600" y="3416300"/>
            <a:ext cx="106363" cy="482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383" name="TextBox 24"/>
          <p:cNvSpPr txBox="1">
            <a:spLocks noChangeArrowheads="1"/>
          </p:cNvSpPr>
          <p:nvPr/>
        </p:nvSpPr>
        <p:spPr bwMode="auto">
          <a:xfrm>
            <a:off x="7620000" y="3898900"/>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All tasks are complete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0"/>
          <p:cNvSpPr>
            <a:spLocks noGrp="1"/>
          </p:cNvSpPr>
          <p:nvPr>
            <p:ph type="title"/>
          </p:nvPr>
        </p:nvSpPr>
        <p:spPr/>
        <p:txBody>
          <a:bodyPr/>
          <a:lstStyle/>
          <a:p>
            <a:pPr eaLnBrk="1" hangingPunct="1"/>
            <a:r>
              <a:rPr lang="en-US"/>
              <a:t>History of the Gantt Chart</a:t>
            </a:r>
          </a:p>
        </p:txBody>
      </p:sp>
      <p:sp>
        <p:nvSpPr>
          <p:cNvPr id="5123" name="Content Placeholder 11"/>
          <p:cNvSpPr>
            <a:spLocks noGrp="1"/>
          </p:cNvSpPr>
          <p:nvPr>
            <p:ph idx="1"/>
          </p:nvPr>
        </p:nvSpPr>
        <p:spPr/>
        <p:txBody>
          <a:bodyPr/>
          <a:lstStyle/>
          <a:p>
            <a:pPr eaLnBrk="1" hangingPunct="1">
              <a:buNone/>
            </a:pPr>
            <a:r>
              <a:rPr lang="en-US" sz="2800" dirty="0"/>
              <a:t>	Henry L Gantt, an American engineer in 1917, developed a horizontal bar chart used as a production control tool. The Gantt chart provides a graphical illustration of activities to be completed according to a specific time schedule. On the left side of the chart is a list of activities. Along the top is the time frame during which each activity is to be completed.</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305800" cy="868363"/>
          </a:xfrm>
        </p:spPr>
        <p:txBody>
          <a:bodyPr/>
          <a:lstStyle/>
          <a:p>
            <a:r>
              <a:rPr lang="en-US"/>
              <a:t>Sequential and Parallel Tasks</a:t>
            </a:r>
          </a:p>
        </p:txBody>
      </p:sp>
      <p:sp>
        <p:nvSpPr>
          <p:cNvPr id="6147" name="Rectangle 3"/>
          <p:cNvSpPr>
            <a:spLocks noGrp="1" noChangeArrowheads="1"/>
          </p:cNvSpPr>
          <p:nvPr>
            <p:ph type="body" idx="1"/>
          </p:nvPr>
        </p:nvSpPr>
        <p:spPr/>
        <p:txBody>
          <a:bodyPr/>
          <a:lstStyle/>
          <a:p>
            <a:pPr>
              <a:lnSpc>
                <a:spcPct val="80000"/>
              </a:lnSpc>
            </a:pPr>
            <a:r>
              <a:rPr lang="en-US" sz="2800" dirty="0"/>
              <a:t>Project planning organizes tasks</a:t>
            </a:r>
          </a:p>
          <a:p>
            <a:pPr>
              <a:lnSpc>
                <a:spcPct val="80000"/>
              </a:lnSpc>
            </a:pPr>
            <a:r>
              <a:rPr lang="en-US" sz="2800" dirty="0"/>
              <a:t>Task types:</a:t>
            </a:r>
          </a:p>
          <a:p>
            <a:pPr lvl="1">
              <a:lnSpc>
                <a:spcPct val="80000"/>
              </a:lnSpc>
            </a:pPr>
            <a:r>
              <a:rPr lang="en-US" dirty="0"/>
              <a:t>Sequential or linear</a:t>
            </a:r>
          </a:p>
          <a:p>
            <a:pPr lvl="2">
              <a:lnSpc>
                <a:spcPct val="80000"/>
              </a:lnSpc>
            </a:pPr>
            <a:r>
              <a:rPr lang="en-US" dirty="0"/>
              <a:t>Task dependent on completion of another task</a:t>
            </a:r>
          </a:p>
          <a:p>
            <a:pPr lvl="1">
              <a:lnSpc>
                <a:spcPct val="80000"/>
              </a:lnSpc>
            </a:pPr>
            <a:r>
              <a:rPr lang="en-US" dirty="0"/>
              <a:t>Nondependent or parallel</a:t>
            </a:r>
          </a:p>
          <a:p>
            <a:pPr lvl="2">
              <a:lnSpc>
                <a:spcPct val="80000"/>
              </a:lnSpc>
            </a:pPr>
            <a:r>
              <a:rPr lang="en-US" dirty="0"/>
              <a:t>Task not dependent on completion of any other tasks</a:t>
            </a:r>
          </a:p>
          <a:p>
            <a:pPr lvl="2">
              <a:lnSpc>
                <a:spcPct val="80000"/>
              </a:lnSpc>
            </a:pPr>
            <a:r>
              <a:rPr lang="en-US" dirty="0"/>
              <a:t>Tasks may be done at any time before or after a particular stage is reached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16"/>
          <p:cNvSpPr>
            <a:spLocks noGrp="1" noChangeArrowheads="1"/>
          </p:cNvSpPr>
          <p:nvPr>
            <p:ph type="title"/>
          </p:nvPr>
        </p:nvSpPr>
        <p:spPr/>
        <p:txBody>
          <a:bodyPr/>
          <a:lstStyle/>
          <a:p>
            <a:r>
              <a:rPr lang="en-US" dirty="0"/>
              <a:t>Gantt Chart: Virtual Design Activity</a:t>
            </a:r>
          </a:p>
        </p:txBody>
      </p:sp>
      <p:pic>
        <p:nvPicPr>
          <p:cNvPr id="717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4525"/>
            <a:ext cx="914400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idx="4294967295"/>
          </p:nvPr>
        </p:nvSpPr>
        <p:spPr/>
        <p:txBody>
          <a:bodyPr/>
          <a:lstStyle/>
          <a:p>
            <a:r>
              <a:rPr lang="en-US"/>
              <a:t>Gantt Chart Example</a:t>
            </a:r>
          </a:p>
        </p:txBody>
      </p:sp>
      <p:sp>
        <p:nvSpPr>
          <p:cNvPr id="8195" name="Content Placeholder 5"/>
          <p:cNvSpPr>
            <a:spLocks noGrp="1"/>
          </p:cNvSpPr>
          <p:nvPr>
            <p:ph idx="4294967295"/>
          </p:nvPr>
        </p:nvSpPr>
        <p:spPr/>
        <p:txBody>
          <a:bodyPr/>
          <a:lstStyle/>
          <a:p>
            <a:r>
              <a:rPr lang="en-US" sz="2800" dirty="0"/>
              <a:t>What tasks are needed to build a house?</a:t>
            </a:r>
          </a:p>
          <a:p>
            <a:r>
              <a:rPr lang="en-US" sz="2800" dirty="0"/>
              <a:t>In what order do the tasks need to be performed?</a:t>
            </a:r>
          </a:p>
          <a:p>
            <a:r>
              <a:rPr lang="en-US" sz="2800" dirty="0"/>
              <a:t>Can any tasks be performed at the same time as another task?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idx="4294967295"/>
          </p:nvPr>
        </p:nvSpPr>
        <p:spPr/>
        <p:txBody>
          <a:bodyPr/>
          <a:lstStyle/>
          <a:p>
            <a:r>
              <a:rPr lang="en-US" dirty="0"/>
              <a:t>Gantt Chart: House Construction</a:t>
            </a:r>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0"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pic>
        <p:nvPicPr>
          <p:cNvPr id="92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471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idx="4294967295"/>
          </p:nvPr>
        </p:nvSpPr>
        <p:spPr/>
        <p:txBody>
          <a:bodyPr/>
          <a:lstStyle/>
          <a:p>
            <a:r>
              <a:rPr lang="en-US"/>
              <a:t>Gantt Chart: House Construction</a:t>
            </a:r>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4"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6"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pic>
        <p:nvPicPr>
          <p:cNvPr id="102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471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flipV="1">
            <a:off x="2654300" y="2438400"/>
            <a:ext cx="381000" cy="609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249" name="TextBox 3"/>
          <p:cNvSpPr txBox="1">
            <a:spLocks noChangeArrowheads="1"/>
          </p:cNvSpPr>
          <p:nvPr/>
        </p:nvSpPr>
        <p:spPr bwMode="auto">
          <a:xfrm>
            <a:off x="3048000" y="2863850"/>
            <a:ext cx="17795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 work starts as site is cleared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p:cNvSpPr>
            <a:spLocks noGrp="1"/>
          </p:cNvSpPr>
          <p:nvPr>
            <p:ph type="title" idx="4294967295"/>
          </p:nvPr>
        </p:nvSpPr>
        <p:spPr/>
        <p:txBody>
          <a:bodyPr/>
          <a:lstStyle/>
          <a:p>
            <a:r>
              <a:rPr lang="en-US"/>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9"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71"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1272"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pic>
        <p:nvPicPr>
          <p:cNvPr id="112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09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flipV="1">
            <a:off x="4598988" y="2622550"/>
            <a:ext cx="381000" cy="6096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275" name="TextBox 10"/>
          <p:cNvSpPr txBox="1">
            <a:spLocks noChangeArrowheads="1"/>
          </p:cNvSpPr>
          <p:nvPr/>
        </p:nvSpPr>
        <p:spPr bwMode="auto">
          <a:xfrm>
            <a:off x="4979988" y="3048000"/>
            <a:ext cx="2698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Floors can start after</a:t>
            </a:r>
          </a:p>
          <a:p>
            <a:pPr eaLnBrk="1" hangingPunct="1"/>
            <a:r>
              <a:rPr lang="en-US"/>
              <a:t>Foundation is completed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p:cNvSpPr>
            <a:spLocks noGrp="1"/>
          </p:cNvSpPr>
          <p:nvPr>
            <p:ph type="title" idx="4294967295"/>
          </p:nvPr>
        </p:nvSpPr>
        <p:spPr/>
        <p:txBody>
          <a:bodyPr/>
          <a:lstStyle/>
          <a:p>
            <a:r>
              <a:rPr lang="en-US"/>
              <a:t>Gantt Chart: House Construction</a:t>
            </a:r>
          </a:p>
        </p:txBody>
      </p:sp>
      <p:sp>
        <p:nvSpPr>
          <p:cNvPr id="8" name="Rectangle 7"/>
          <p:cNvSpPr/>
          <p:nvPr/>
        </p:nvSpPr>
        <p:spPr>
          <a:xfrm>
            <a:off x="1219200" y="5556250"/>
            <a:ext cx="23622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04800" y="5715000"/>
            <a:ext cx="4495800" cy="533400"/>
          </a:xfrm>
          <a:prstGeom prst="rect">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3" name="TextBox 12"/>
          <p:cNvSpPr txBox="1">
            <a:spLocks noChangeArrowheads="1"/>
          </p:cNvSpPr>
          <p:nvPr/>
        </p:nvSpPr>
        <p:spPr bwMode="auto">
          <a:xfrm>
            <a:off x="4979988" y="5969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Ground</a:t>
            </a:r>
          </a:p>
        </p:txBody>
      </p:sp>
      <p:sp>
        <p:nvSpPr>
          <p:cNvPr id="14" name="Rectangle 13"/>
          <p:cNvSpPr/>
          <p:nvPr/>
        </p:nvSpPr>
        <p:spPr>
          <a:xfrm>
            <a:off x="1219200" y="5708650"/>
            <a:ext cx="2362200" cy="376238"/>
          </a:xfrm>
          <a:prstGeom prst="rect">
            <a:avLst/>
          </a:prstGeom>
          <a:pattFill prst="wd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5" name="TextBox 14"/>
          <p:cNvSpPr txBox="1">
            <a:spLocks noChangeArrowheads="1"/>
          </p:cNvSpPr>
          <p:nvPr/>
        </p:nvSpPr>
        <p:spPr bwMode="auto">
          <a:xfrm>
            <a:off x="4979988" y="559911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Foundation</a:t>
            </a:r>
          </a:p>
        </p:txBody>
      </p:sp>
      <p:sp>
        <p:nvSpPr>
          <p:cNvPr id="12296" name="TextBox 15"/>
          <p:cNvSpPr txBox="1">
            <a:spLocks noChangeArrowheads="1"/>
          </p:cNvSpPr>
          <p:nvPr/>
        </p:nvSpPr>
        <p:spPr bwMode="auto">
          <a:xfrm>
            <a:off x="4979988" y="5187950"/>
            <a:ext cx="71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Floor</a:t>
            </a:r>
          </a:p>
        </p:txBody>
      </p:sp>
      <p:sp>
        <p:nvSpPr>
          <p:cNvPr id="17" name="Rectangle 16"/>
          <p:cNvSpPr/>
          <p:nvPr/>
        </p:nvSpPr>
        <p:spPr>
          <a:xfrm rot="16200000">
            <a:off x="7048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rot="16200000">
            <a:off x="2901950" y="4889500"/>
            <a:ext cx="1181100" cy="152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9" name="TextBox 18"/>
          <p:cNvSpPr txBox="1">
            <a:spLocks noChangeArrowheads="1"/>
          </p:cNvSpPr>
          <p:nvPr/>
        </p:nvSpPr>
        <p:spPr bwMode="auto">
          <a:xfrm>
            <a:off x="4979988" y="4498975"/>
            <a:ext cx="73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Walls</a:t>
            </a:r>
          </a:p>
        </p:txBody>
      </p:sp>
      <p:sp>
        <p:nvSpPr>
          <p:cNvPr id="12300" name="TextBox 29"/>
          <p:cNvSpPr txBox="1">
            <a:spLocks noChangeArrowheads="1"/>
          </p:cNvSpPr>
          <p:nvPr/>
        </p:nvSpPr>
        <p:spPr bwMode="auto">
          <a:xfrm>
            <a:off x="4979988" y="4830763"/>
            <a:ext cx="1312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Landscape</a:t>
            </a:r>
          </a:p>
        </p:txBody>
      </p:sp>
      <p:pic>
        <p:nvPicPr>
          <p:cNvPr id="1230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9200"/>
            <a:ext cx="85217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quot;/&gt;&lt;property id=&quot;20307&quot; value=&quot;256&quot;/&gt;&lt;/object&gt;&lt;object type=&quot;3&quot; unique_id=&quot;16509&quot;&gt;&lt;property id=&quot;20148&quot; value=&quot;5&quot;/&gt;&lt;property id=&quot;20300&quot; value=&quot;Slide 2 - &amp;quot;History of the Gantt Chart&amp;quot;&quot;/&gt;&lt;property id=&quot;20307&quot; value=&quot;265&quot;/&gt;&lt;/object&gt;&lt;object type=&quot;3&quot; unique_id=&quot;16510&quot;&gt;&lt;property id=&quot;20148&quot; value=&quot;5&quot;/&gt;&lt;property id=&quot;20300&quot; value=&quot;Slide 3 - &amp;quot;Sequential and Parallel Tasks&amp;quot;&quot;/&gt;&lt;property id=&quot;20307&quot; value=&quot;267&quot;/&gt;&lt;/object&gt;&lt;object type=&quot;3&quot; unique_id=&quot;16511&quot;&gt;&lt;property id=&quot;20148&quot; value=&quot;5&quot;/&gt;&lt;property id=&quot;20300&quot; value=&quot;Slide 4 - &amp;quot;Gantt Chart: Virtual Design Activity&amp;quot;&quot;/&gt;&lt;property id=&quot;20307&quot; value=&quot;266&quot;/&gt;&lt;/object&gt;&lt;object type=&quot;3&quot; unique_id=&quot;16512&quot;&gt;&lt;property id=&quot;20148&quot; value=&quot;5&quot;/&gt;&lt;property id=&quot;20300&quot; value=&quot;Slide 5 - &amp;quot;Gantt Chart Example&amp;quot;&quot;/&gt;&lt;property id=&quot;20307&quot; value=&quot;268&quot;/&gt;&lt;/object&gt;&lt;object type=&quot;3&quot; unique_id=&quot;16513&quot;&gt;&lt;property id=&quot;20148&quot; value=&quot;5&quot;/&gt;&lt;property id=&quot;20300&quot; value=&quot;Slide 6 - &amp;quot;Gantt Chart: House Construction&amp;quot;&quot;/&gt;&lt;property id=&quot;20307&quot; value=&quot;269&quot;/&gt;&lt;/object&gt;&lt;object type=&quot;3&quot; unique_id=&quot;16514&quot;&gt;&lt;property id=&quot;20148&quot; value=&quot;5&quot;/&gt;&lt;property id=&quot;20300&quot; value=&quot;Slide 7 - &amp;quot;Gantt Chart: House Construction&amp;quot;&quot;/&gt;&lt;property id=&quot;20307&quot; value=&quot;270&quot;/&gt;&lt;/object&gt;&lt;object type=&quot;3&quot; unique_id=&quot;16515&quot;&gt;&lt;property id=&quot;20148&quot; value=&quot;5&quot;/&gt;&lt;property id=&quot;20300&quot; value=&quot;Slide 8 - &amp;quot;Gantt Chart: House Construction&amp;quot;&quot;/&gt;&lt;property id=&quot;20307&quot; value=&quot;271&quot;/&gt;&lt;/object&gt;&lt;object type=&quot;3&quot; unique_id=&quot;16516&quot;&gt;&lt;property id=&quot;20148&quot; value=&quot;5&quot;/&gt;&lt;property id=&quot;20300&quot; value=&quot;Slide 9 - &amp;quot;Gantt Chart: House Construction&amp;quot;&quot;/&gt;&lt;property id=&quot;20307&quot; value=&quot;272&quot;/&gt;&lt;/object&gt;&lt;object type=&quot;3&quot; unique_id=&quot;16517&quot;&gt;&lt;property id=&quot;20148&quot; value=&quot;5&quot;/&gt;&lt;property id=&quot;20300&quot; value=&quot;Slide 10 - &amp;quot;Gantt Chart: House Construction&amp;quot;&quot;/&gt;&lt;property id=&quot;20307&quot; value=&quot;273&quot;/&gt;&lt;/object&gt;&lt;object type=&quot;3&quot; unique_id=&quot;16518&quot;&gt;&lt;property id=&quot;20148&quot; value=&quot;5&quot;/&gt;&lt;property id=&quot;20300&quot; value=&quot;Slide 11 - &amp;quot;Gantt Chart: House Construction&amp;quot;&quot;/&gt;&lt;property id=&quot;20307&quot; value=&quot;274&quot;/&gt;&lt;/object&gt;&lt;object type=&quot;3&quot; unique_id=&quot;16519&quot;&gt;&lt;property id=&quot;20148&quot; value=&quot;5&quot;/&gt;&lt;property id=&quot;20300&quot; value=&quot;Slide 12 - &amp;quot;Gantt Chart: House Construction&amp;quot;&quot;/&gt;&lt;property id=&quot;20307&quot; value=&quot;275&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1008</TotalTime>
  <Words>341</Words>
  <Application>Microsoft Office PowerPoint</Application>
  <PresentationFormat>On-screen Show (4:3)</PresentationFormat>
  <Paragraphs>69</Paragraphs>
  <Slides>12</Slides>
  <Notes>2</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12</vt:i4>
      </vt:variant>
    </vt:vector>
  </HeadingPairs>
  <TitlesOfParts>
    <vt:vector size="15" baseType="lpstr">
      <vt:lpstr>Arial</vt:lpstr>
      <vt:lpstr>PowerPointTemplateAE_2009_1217_NEW NEW Template</vt:lpstr>
      <vt:lpstr>1_Custom Design</vt:lpstr>
      <vt:lpstr>PowerPoint Presentation</vt:lpstr>
      <vt:lpstr>History of the Gantt Chart</vt:lpstr>
      <vt:lpstr>Sequential and Parallel Tasks</vt:lpstr>
      <vt:lpstr>Gantt Chart: Virtual Design Activity</vt:lpstr>
      <vt:lpstr>Gantt Chart Example</vt:lpstr>
      <vt:lpstr>Gantt Chart: House Construction</vt:lpstr>
      <vt:lpstr>Gantt Chart: House Construction</vt:lpstr>
      <vt:lpstr>Gantt Chart: House Construction</vt:lpstr>
      <vt:lpstr>Gantt Chart: House Construction</vt:lpstr>
      <vt:lpstr>Gantt Chart: House Construction</vt:lpstr>
      <vt:lpstr>Gantt Chart: House Construction</vt:lpstr>
      <vt:lpstr>Gantt Chart: House Construction</vt:lpstr>
    </vt:vector>
  </TitlesOfParts>
  <Company>Project Lead The Way,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9.3.P Gantt Chart</dc:title>
  <dc:subject>IED - Lesson 9.3</dc:subject>
  <dc:creator>PLTW</dc:creator>
  <cp:lastModifiedBy>David Han</cp:lastModifiedBy>
  <cp:revision>51</cp:revision>
  <dcterms:created xsi:type="dcterms:W3CDTF">2010-01-04T14:07:12Z</dcterms:created>
  <dcterms:modified xsi:type="dcterms:W3CDTF">2020-04-27T21:51:51Z</dcterms:modified>
</cp:coreProperties>
</file>