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6" r:id="rId2"/>
    <p:sldId id="256" r:id="rId3"/>
    <p:sldId id="257" r:id="rId4"/>
    <p:sldId id="258" r:id="rId5"/>
    <p:sldId id="259" r:id="rId6"/>
    <p:sldId id="260" r:id="rId7"/>
    <p:sldId id="267" r:id="rId8"/>
    <p:sldId id="262" r:id="rId9"/>
    <p:sldId id="263" r:id="rId10"/>
    <p:sldId id="261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6/17/2020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9AB303-2CAA-445D-8395-B4F4770A7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Fundamentos De Machine Learning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43DF4B0-2444-46E5-BD3E-C1BF02CBFA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Machine Learning es una rama de la Inteligencia Artificial que tiene como objetivo desarrollar métodos capaces de generalizar comportamientos y reconocer patrones a partir de la experiencia, permitiendo que las computadoras emulen la forma en que las personas piensan y aprenden sin que hayan sido explícitamente programadas para ello.</a:t>
            </a:r>
            <a:endParaRPr lang="es-CO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83565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48A87C-B526-4123-9859-7DAC3F750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Fases de desarrollo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06397DC-CE9B-4452-AB35-DB34A0F62A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29285"/>
            <a:ext cx="8596668" cy="3880773"/>
          </a:xfrm>
        </p:spPr>
        <p:txBody>
          <a:bodyPr/>
          <a:lstStyle/>
          <a:p>
            <a:pPr algn="just"/>
            <a:r>
              <a:rPr lang="es-E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Fase de entrenamiento </a:t>
            </a:r>
          </a:p>
          <a:p>
            <a:pPr marL="0" indent="0" algn="just">
              <a:buNone/>
            </a:pPr>
            <a:r>
              <a:rPr lang="es-E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 esta fase se tiene una cantidad enorme de datos, de la cual se separa una parte para entrenar al algoritmo y darle toda esta información para que encuentre los patrones necesarios y después pueda hacer predicciones.</a:t>
            </a:r>
          </a:p>
          <a:p>
            <a:pPr algn="just"/>
            <a:r>
              <a:rPr lang="es-E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Fase de prueba </a:t>
            </a:r>
          </a:p>
          <a:p>
            <a:pPr marL="0" indent="0" algn="just">
              <a:buNone/>
            </a:pPr>
            <a:r>
              <a:rPr lang="es-E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resto de los datos que quedan, se van a usar para hacer las pruebas. Así le podemos hacer preguntas al algoritmo y evaluar si las respuestas están bien o mal, y saber si está aprendiendo o no. </a:t>
            </a:r>
            <a:endParaRPr lang="es-CO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16327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EB4295-D40F-4ED6-A31F-6B2202072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Ámbitos de la aplicación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1506F85-1B55-4D53-B55B-D574DF69EF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Productos que utilizan algoritmos de Machine Learning</a:t>
            </a:r>
          </a:p>
          <a:p>
            <a:r>
              <a:rPr lang="es-E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Vehículos no tripulados que se conducen solos.</a:t>
            </a:r>
          </a:p>
          <a:p>
            <a:r>
              <a:rPr lang="es-E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Brazo robótico que juega ajedrez.</a:t>
            </a:r>
          </a:p>
          <a:p>
            <a:r>
              <a:rPr lang="es-E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Reconocimiento facial de Facebook para identificar contactos.</a:t>
            </a:r>
          </a:p>
          <a:p>
            <a:r>
              <a:rPr lang="es-E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Microsoft Cortana, asistente personal inteligente para diferentes dispositivos.</a:t>
            </a:r>
          </a:p>
          <a:p>
            <a:r>
              <a:rPr lang="es-E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Motores de búsqueda que ofrecen información de acuerdo a las preferencias de los usuarios.</a:t>
            </a:r>
          </a:p>
          <a:p>
            <a:r>
              <a:rPr lang="es-E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Siri, que convierte conversaciones habladas a texto (STT – </a:t>
            </a:r>
            <a:r>
              <a:rPr lang="es-E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Speech</a:t>
            </a:r>
            <a:r>
              <a:rPr lang="es-E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es-E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Text)</a:t>
            </a:r>
            <a:endParaRPr lang="es-CO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77822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5D6741-DC89-4AA0-B2DA-78032A462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Procesos que hacen uso de Machine Learning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4060402-D678-4278-8949-1185A56CBE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Detectar fraudes en transacciones bancarias. </a:t>
            </a:r>
          </a:p>
          <a:p>
            <a:r>
              <a:rPr lang="es-E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Detectar intrusiones en una red de comunicaciones de datos.</a:t>
            </a:r>
          </a:p>
          <a:p>
            <a:r>
              <a:rPr lang="es-E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Predecir fallos en equipos tecnológicos.</a:t>
            </a:r>
          </a:p>
          <a:p>
            <a:r>
              <a:rPr lang="es-E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Seleccionar clientes potenciales basándose en comportamientos en las redes sociales, interacciones en la web, etc.</a:t>
            </a:r>
          </a:p>
          <a:p>
            <a:r>
              <a:rPr lang="es-E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Predecir el tráfico urbano y dar rutas alternativas.</a:t>
            </a:r>
          </a:p>
          <a:p>
            <a:r>
              <a:rPr lang="es-E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Conocer anticipadamente qué partido político ganará las próximas elecciones analizando los comentarios de los usuarios en las redes sociales </a:t>
            </a:r>
          </a:p>
          <a:p>
            <a:r>
              <a:rPr lang="es-E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Saber cuál es el mejor momento para publicar tuits, actualizaciones de Facebook.</a:t>
            </a:r>
          </a:p>
          <a:p>
            <a:r>
              <a:rPr lang="es-E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Prevenir la deserción de clientes en una empresa de telefonía.</a:t>
            </a:r>
          </a:p>
          <a:p>
            <a:r>
              <a:rPr lang="es-E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Predecir las ventas de los años siguientes analizando comportamiento actual de los clientes.</a:t>
            </a:r>
            <a:endParaRPr lang="es-CO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5615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45C3AA-AB5D-4351-81E8-E31308415C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429960"/>
            <a:ext cx="7766936" cy="1646302"/>
          </a:xfrm>
        </p:spPr>
        <p:txBody>
          <a:bodyPr/>
          <a:lstStyle/>
          <a:p>
            <a:pPr algn="ctr"/>
            <a:r>
              <a:rPr lang="es-CO" dirty="0"/>
              <a:t>Métodos de aprendizaje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3B8AC6F-8FA1-440F-9CC1-068C1C936B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" y="2729948"/>
            <a:ext cx="9647583" cy="3193773"/>
          </a:xfrm>
        </p:spPr>
        <p:txBody>
          <a:bodyPr>
            <a:normAutofit/>
          </a:bodyPr>
          <a:lstStyle/>
          <a:p>
            <a:pPr algn="just"/>
            <a:r>
              <a:rPr lang="es-ES" b="1" dirty="0">
                <a:solidFill>
                  <a:schemeClr val="tx1"/>
                </a:solidFill>
                <a:latin typeface="Arial" panose="020B0604020202020204" pitchFamily="34" charset="0"/>
              </a:rPr>
              <a:t>Aprendizaje inductivo</a:t>
            </a:r>
            <a:r>
              <a:rPr lang="es-ES" dirty="0">
                <a:solidFill>
                  <a:schemeClr val="tx1"/>
                </a:solidFill>
                <a:latin typeface="Arial" panose="020B0604020202020204" pitchFamily="34" charset="0"/>
              </a:rPr>
              <a:t>: Creamos modelos de conceptos a partir de generalizar ejemplos simples. Buscamos patrones comunes que expliquen los ejemplos. </a:t>
            </a:r>
          </a:p>
          <a:p>
            <a:pPr algn="just"/>
            <a:r>
              <a:rPr lang="es-ES" b="1" dirty="0">
                <a:solidFill>
                  <a:schemeClr val="tx1"/>
                </a:solidFill>
                <a:latin typeface="Arial" panose="020B0604020202020204" pitchFamily="34" charset="0"/>
              </a:rPr>
              <a:t>Aprendizaje analítico o deductivo: </a:t>
            </a:r>
            <a:r>
              <a:rPr lang="es-ES" dirty="0">
                <a:solidFill>
                  <a:schemeClr val="tx1"/>
                </a:solidFill>
                <a:latin typeface="Arial" panose="020B0604020202020204" pitchFamily="34" charset="0"/>
              </a:rPr>
              <a:t>Aplicamos la deducción para obtener descripciones generales a partir de un ejemplo de concepto y su explicación.</a:t>
            </a:r>
          </a:p>
          <a:p>
            <a:pPr algn="just"/>
            <a:r>
              <a:rPr lang="es-ES" b="1" dirty="0">
                <a:solidFill>
                  <a:schemeClr val="tx1"/>
                </a:solidFill>
                <a:latin typeface="Arial" panose="020B0604020202020204" pitchFamily="34" charset="0"/>
              </a:rPr>
              <a:t>Aprendizaje genético: </a:t>
            </a:r>
            <a:r>
              <a:rPr lang="es-ES" dirty="0">
                <a:solidFill>
                  <a:schemeClr val="tx1"/>
                </a:solidFill>
                <a:latin typeface="Arial" panose="020B0604020202020204" pitchFamily="34" charset="0"/>
              </a:rPr>
              <a:t>Aplica algoritmos inspirados en la teoría de la evolución para encontrar descripciones generales a conjuntos de ejemplos.</a:t>
            </a:r>
          </a:p>
          <a:p>
            <a:pPr algn="just"/>
            <a:r>
              <a:rPr lang="es-ES" b="1" dirty="0">
                <a:solidFill>
                  <a:schemeClr val="tx1"/>
                </a:solidFill>
                <a:latin typeface="Arial" panose="020B0604020202020204" pitchFamily="34" charset="0"/>
              </a:rPr>
              <a:t>Aprendizaje conexionista: </a:t>
            </a:r>
            <a:r>
              <a:rPr lang="es-ES" dirty="0">
                <a:solidFill>
                  <a:schemeClr val="tx1"/>
                </a:solidFill>
                <a:latin typeface="Arial" panose="020B0604020202020204" pitchFamily="34" charset="0"/>
              </a:rPr>
              <a:t>Busca descripciones generales mediante el uso de la capacidad de adaptación de redes de neuronas artificiales</a:t>
            </a:r>
            <a:endParaRPr lang="es-CO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0815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0B7DEC-F5A3-4E62-BBB6-9B0435FC2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46188E-1F42-44F5-BB85-888FA978B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9261796" cy="3880773"/>
          </a:xfrm>
        </p:spPr>
        <p:txBody>
          <a:bodyPr/>
          <a:lstStyle/>
          <a:p>
            <a:r>
              <a:rPr lang="es-E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Inducción</a:t>
            </a:r>
            <a:r>
              <a:rPr lang="es-E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Pasamos de lo específico a lo general </a:t>
            </a:r>
          </a:p>
          <a:p>
            <a:r>
              <a:rPr lang="es-E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Supervisión: Conocemos el concepto al que pertenece cada ejemplo A partir de un conjunto de ejemplos etiquetados obtenemos un modelo </a:t>
            </a:r>
          </a:p>
          <a:p>
            <a:r>
              <a:rPr lang="es-E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modelo generaliza los ejemplos, representando los conceptos que definen las etiquetas</a:t>
            </a:r>
            <a:endParaRPr lang="es-CO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3373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A52472-363D-4D64-A71E-CD4F31435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8A79497-29A2-40F3-AA2A-9CAD9680EA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Hay dos tipos de aprendizajes: el supervisado y el no supervisado</a:t>
            </a:r>
          </a:p>
          <a:p>
            <a:r>
              <a:rPr lang="es-E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Aprendizaje supervisado </a:t>
            </a:r>
            <a:r>
              <a:rPr lang="es-E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 cuando entrenamos un algoritmo de Machine Learning dándole las preguntas (características) y las respuestas (etiquetas).</a:t>
            </a:r>
          </a:p>
          <a:p>
            <a:r>
              <a:rPr lang="es-E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aprendizaje no supervisado </a:t>
            </a:r>
            <a:r>
              <a:rPr lang="es-E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Aquí solo le damos las características al algoritmo, nunca las etiquetas. Queremos que nos agrupe los datos que le dimos según sus características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21514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88FFF2-8BF9-4BB2-93EE-304EBE885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ED363D-474F-451C-95D0-762BCA8A3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Algoritmo de clasificación: </a:t>
            </a:r>
            <a:r>
              <a:rPr lang="es-E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esperamos que el algoritmo nos diga a qué grupo pertenece el elemento en estudio. El algoritmo encuentra patrones en los datos que le damos y los clasifica en grupos.</a:t>
            </a:r>
          </a:p>
          <a:p>
            <a:r>
              <a:rPr lang="es-E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Algoritmo de regresión: </a:t>
            </a:r>
            <a:r>
              <a:rPr lang="es-E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 este método lo que se espera es un número. No lo ubica en un grupo, sino que devuelve un valor específico.</a:t>
            </a:r>
            <a:endParaRPr lang="es-CO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5084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1B7F00-D283-4650-84A5-CCFEB8AE5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Modelos de Machine Learning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BF2B1E8-9BED-43B3-9B78-9C37EE7B69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Modelos lineales</a:t>
            </a:r>
          </a:p>
          <a:p>
            <a:pPr marL="0" indent="0" algn="just">
              <a:buNone/>
            </a:pPr>
            <a:r>
              <a:rPr lang="es-E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Estos tratan de encontrar una línea que se “ajuste” bien a la nube de puntos que se disponen. Aquí destacan desde modelos muy conocidos y usados como la regresión lineal (también conocida como la regresión de mínimos cuadrados), la logística (adaptación de la lineal a problemas de clasificación -cuando son variables discretas o categóricas-). Estos dos modelos tienen el problema del “</a:t>
            </a:r>
            <a:r>
              <a:rPr lang="es-E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overfit</a:t>
            </a:r>
            <a:r>
              <a:rPr lang="es-E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”, esto significa que se ajustan “demasiado” a los datos disponibles, con el riesgo que esto tiene para nuevos datos que pudieran llegar. Al ser modelos relativamente simples, no ofrecen resultados muy buenos para comportamientos más complicados.</a:t>
            </a:r>
            <a:endParaRPr lang="es-CO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0190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9A3F45-8379-4F60-93FA-4C368BDAE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E3AF12B-470F-4530-A2E9-31C8E13811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Modelos de agrupamiento</a:t>
            </a:r>
          </a:p>
          <a:p>
            <a:pPr marL="0" indent="0">
              <a:buNone/>
            </a:pPr>
            <a:r>
              <a:rPr lang="es-E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Este modelo tratan de dividir el espacio de instancias en grupos. </a:t>
            </a:r>
          </a:p>
          <a:p>
            <a:pPr marL="0" indent="0" algn="just">
              <a:buNone/>
            </a:pPr>
            <a:r>
              <a:rPr lang="es-E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Entre ellos se destacan lo modelos de agrupamiento más conocidos en el </a:t>
            </a:r>
            <a:r>
              <a:rPr lang="es-ES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Machine </a:t>
            </a:r>
            <a:r>
              <a:rPr lang="es-ES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Learning</a:t>
            </a:r>
            <a:r>
              <a:rPr lang="es-E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como lo son el algoritmo de K-Medios o K-</a:t>
            </a:r>
            <a:r>
              <a:rPr lang="es-E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means</a:t>
            </a:r>
            <a:r>
              <a:rPr lang="es-E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y el </a:t>
            </a:r>
            <a:r>
              <a:rPr lang="es-ES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Agrupamiento Jerárquico.</a:t>
            </a:r>
          </a:p>
          <a:p>
            <a:pPr marL="0" indent="0" algn="just">
              <a:buNone/>
            </a:pPr>
            <a:r>
              <a:rPr lang="es-E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es-CO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87637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F16635-927F-43E5-91D2-296255CFF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6001A90-6E12-4A36-BFF3-27C5C55636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Modelos de árbol</a:t>
            </a:r>
          </a:p>
          <a:p>
            <a:pPr marL="0" indent="0" algn="just">
              <a:buNone/>
            </a:pPr>
            <a:r>
              <a:rPr lang="es-E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Son modelos precisos, estables y más sencillos de interpretar básicamente porque construyen unas reglas de decisión que se pueden representar como un árbol. A diferencia de los modelos lineales, pueden representar relaciones no lineales para resolver problemas. En estos modelos, destacan los árboles de decisión y los </a:t>
            </a:r>
            <a:r>
              <a:rPr lang="es-E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random</a:t>
            </a:r>
            <a:r>
              <a:rPr lang="es-E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forest</a:t>
            </a:r>
            <a:r>
              <a:rPr lang="es-E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(una media de árboles de decisión). Al ser más precisos y elaborados, obviamente ganamos en capacidad predictiva, pero perdemos en rendimiento.</a:t>
            </a:r>
            <a:endParaRPr lang="es-CO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51772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DFB2BA-4191-4C39-835A-5D9C20371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F140496-4164-43E7-8984-D5852826E9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Redes neuronales</a:t>
            </a:r>
          </a:p>
          <a:p>
            <a:pPr marL="0" indent="0" algn="just">
              <a:buNone/>
            </a:pPr>
            <a:r>
              <a:rPr lang="es-E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 redes artificiales de neuronas tratan, en cierto modo, de replicar el comportamiento del cerebro, donde tenemos millones de neuronas que se interconectan en red para enviarse mensajes unas a otras. Esta réplica del funcionamiento del cerebro humano es uno de los “modelos de moda” por las habilidades cognitivas de razonamiento que adquieren. </a:t>
            </a:r>
            <a:endParaRPr lang="es-CO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127987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1344</TotalTime>
  <Words>879</Words>
  <Application>Microsoft Office PowerPoint</Application>
  <PresentationFormat>Panorámica</PresentationFormat>
  <Paragraphs>49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Wingdings 3</vt:lpstr>
      <vt:lpstr>Faceta</vt:lpstr>
      <vt:lpstr>Fundamentos De Machine Learning</vt:lpstr>
      <vt:lpstr>Métodos de aprendizaje </vt:lpstr>
      <vt:lpstr>Presentación de PowerPoint</vt:lpstr>
      <vt:lpstr>Presentación de PowerPoint</vt:lpstr>
      <vt:lpstr>Presentación de PowerPoint</vt:lpstr>
      <vt:lpstr>Modelos de Machine Learning</vt:lpstr>
      <vt:lpstr>Presentación de PowerPoint</vt:lpstr>
      <vt:lpstr>Presentación de PowerPoint</vt:lpstr>
      <vt:lpstr>Presentación de PowerPoint</vt:lpstr>
      <vt:lpstr>Fases de desarrollo</vt:lpstr>
      <vt:lpstr>Ámbitos de la aplicación</vt:lpstr>
      <vt:lpstr>Procesos que hacen uso de Machine Learning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Tipos de aprendizaje</dc:title>
  <dc:creator>jesus suarez</dc:creator>
  <cp:lastModifiedBy>jesus suarez</cp:lastModifiedBy>
  <cp:revision>24</cp:revision>
  <dcterms:created xsi:type="dcterms:W3CDTF">2020-06-01T15:27:14Z</dcterms:created>
  <dcterms:modified xsi:type="dcterms:W3CDTF">2020-06-17T18:56:50Z</dcterms:modified>
</cp:coreProperties>
</file>