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  <p:embeddedFont>
      <p:font typeface="Playfair Display"/>
      <p:regular r:id="rId30"/>
      <p:bold r:id="rId31"/>
      <p:italic r:id="rId32"/>
      <p:boldItalic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Oswald"/>
      <p:regular r:id="rId38"/>
      <p:bold r:id="rId39"/>
    </p:embeddedFont>
    <p:embeddedFont>
      <p:font typeface="Alfa Slab One"/>
      <p:regular r:id="rId40"/>
    </p:embeddedFont>
    <p:embeddedFont>
      <p:font typeface="Orbitron Black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lfaSlabOne-regular.fntdata"/><Relationship Id="rId20" Type="http://schemas.openxmlformats.org/officeDocument/2006/relationships/slide" Target="slides/slide15.xml"/><Relationship Id="rId41" Type="http://schemas.openxmlformats.org/officeDocument/2006/relationships/font" Target="fonts/OrbitronBlack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20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bold.fntdata"/><Relationship Id="rId30" Type="http://schemas.openxmlformats.org/officeDocument/2006/relationships/font" Target="fonts/PlayfairDisplay-regular.fntdata"/><Relationship Id="rId11" Type="http://schemas.openxmlformats.org/officeDocument/2006/relationships/slide" Target="slides/slide6.xml"/><Relationship Id="rId33" Type="http://schemas.openxmlformats.org/officeDocument/2006/relationships/font" Target="fonts/PlayfairDisplay-boldItalic.fntdata"/><Relationship Id="rId10" Type="http://schemas.openxmlformats.org/officeDocument/2006/relationships/slide" Target="slides/slide5.xml"/><Relationship Id="rId32" Type="http://schemas.openxmlformats.org/officeDocument/2006/relationships/font" Target="fonts/PlayfairDisplay-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Oswald-bold.fntdata"/><Relationship Id="rId16" Type="http://schemas.openxmlformats.org/officeDocument/2006/relationships/slide" Target="slides/slide11.xml"/><Relationship Id="rId38" Type="http://schemas.openxmlformats.org/officeDocument/2006/relationships/font" Target="fonts/Oswald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f1bc8f603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f1bc8f603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f1bc8f603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f1bc8f603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f1bc8f603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f1bc8f603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f1bc8f603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f1bc8f603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f1bc8f603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f1bc8f603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f1bc8f603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f1bc8f603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f1bc8f603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f1bc8f603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f1bc8f603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f1bc8f603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f1bc8f603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f1bc8f603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f1bc8f603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f1bc8f603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The following are the shortcomings that are associated with RBMT approach:</a:t>
            </a:r>
            <a:endParaRPr sz="1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6f1bc8f603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6f1bc8f603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f1bc8f603_0_1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f1bc8f603_0_1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f1bc8f603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f1bc8f603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f1bc8f603_0_1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f1bc8f603_0_1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f1bc8f603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f1bc8f603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f1bc8f603_0_1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f1bc8f603_0_1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f1bc8f603_0_1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f1bc8f603_0_1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f1bc8f603_0_1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f1bc8f603_0_1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f1bc8f603_0_1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f1bc8f603_0_1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en.wikipedia.org/wiki/Georgetown%E2%80%93IBM_experiment" TargetMode="External"/><Relationship Id="rId4" Type="http://schemas.openxmlformats.org/officeDocument/2006/relationships/hyperlink" Target="https://aamt.info/" TargetMode="External"/><Relationship Id="rId5" Type="http://schemas.openxmlformats.org/officeDocument/2006/relationships/hyperlink" Target="https://en.wikipedia.org/wiki/Apertium" TargetMode="External"/><Relationship Id="rId6" Type="http://schemas.openxmlformats.org/officeDocument/2006/relationships/hyperlink" Target="https://en.wikipedia.org/wiki/GramTran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670850" y="673675"/>
            <a:ext cx="7231800" cy="39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8500">
                <a:latin typeface="Orbitron Black"/>
                <a:ea typeface="Orbitron Black"/>
                <a:cs typeface="Orbitron Black"/>
                <a:sym typeface="Orbitron Black"/>
              </a:rPr>
              <a:t>Rule Based Machine Translation</a:t>
            </a:r>
            <a:endParaRPr b="0" sz="8500"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20">
                <a:latin typeface="Orbitron Black"/>
                <a:ea typeface="Orbitron Black"/>
                <a:cs typeface="Orbitron Black"/>
                <a:sym typeface="Orbitron Black"/>
              </a:rPr>
              <a:t>Basic principles</a:t>
            </a:r>
            <a:endParaRPr sz="4020"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511200" y="1524000"/>
            <a:ext cx="8157000" cy="24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/>
              <a:t>The main approach of RBMT systems is based on </a:t>
            </a:r>
            <a:r>
              <a:rPr b="1" lang="en" sz="2600"/>
              <a:t>linking the structure</a:t>
            </a:r>
            <a:r>
              <a:rPr lang="en" sz="2600"/>
              <a:t> of the given </a:t>
            </a:r>
            <a:r>
              <a:rPr b="1" lang="en" sz="2600"/>
              <a:t>input sentence</a:t>
            </a:r>
            <a:r>
              <a:rPr lang="en" sz="2600"/>
              <a:t> with the structure of the </a:t>
            </a:r>
            <a:r>
              <a:rPr b="1" lang="en" sz="2600"/>
              <a:t>demanded output sentence</a:t>
            </a:r>
            <a:r>
              <a:rPr lang="en" sz="2600"/>
              <a:t>, necessarily </a:t>
            </a:r>
            <a:r>
              <a:rPr b="1" lang="en" sz="2600"/>
              <a:t>preserving their unique meani</a:t>
            </a:r>
            <a:r>
              <a:rPr b="1" lang="en" sz="2600"/>
              <a:t>ng.</a:t>
            </a:r>
            <a:endParaRPr b="1" sz="2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921300" y="1447800"/>
            <a:ext cx="7308300" cy="30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The following example can illustrate the general frame of RBMT:</a:t>
            </a:r>
            <a:endParaRPr sz="2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“A girl eats an apple.”</a:t>
            </a:r>
            <a:endParaRPr b="1" sz="2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/>
              <a:t>Source Language = </a:t>
            </a:r>
            <a:r>
              <a:rPr i="1" lang="en" sz="2600">
                <a:latin typeface="Comic Sans MS"/>
                <a:ea typeface="Comic Sans MS"/>
                <a:cs typeface="Comic Sans MS"/>
                <a:sym typeface="Comic Sans MS"/>
              </a:rPr>
              <a:t>English</a:t>
            </a:r>
            <a:br>
              <a:rPr lang="en" sz="2600"/>
            </a:br>
            <a:r>
              <a:rPr lang="en" sz="2600"/>
              <a:t>Demanded Target Language = </a:t>
            </a:r>
            <a:r>
              <a:rPr i="1" lang="en" sz="2600">
                <a:latin typeface="Comic Sans MS"/>
                <a:ea typeface="Comic Sans MS"/>
                <a:cs typeface="Comic Sans MS"/>
                <a:sym typeface="Comic Sans MS"/>
              </a:rPr>
              <a:t>German</a:t>
            </a:r>
            <a:endParaRPr i="1" sz="2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20">
                <a:latin typeface="Orbitron Black"/>
                <a:ea typeface="Orbitron Black"/>
                <a:cs typeface="Orbitron Black"/>
                <a:sym typeface="Orbitron Black"/>
              </a:rPr>
              <a:t>Basic principles</a:t>
            </a:r>
            <a:endParaRPr sz="4020"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159300" y="1076400"/>
            <a:ext cx="8756100" cy="3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Minimally, to get a </a:t>
            </a:r>
            <a:r>
              <a:rPr lang="en" sz="2600">
                <a:latin typeface="Comic Sans MS"/>
                <a:ea typeface="Comic Sans MS"/>
                <a:cs typeface="Comic Sans MS"/>
                <a:sym typeface="Comic Sans MS"/>
              </a:rPr>
              <a:t>German translation</a:t>
            </a:r>
            <a:r>
              <a:rPr lang="en" sz="2600"/>
              <a:t> of this </a:t>
            </a:r>
            <a:r>
              <a:rPr lang="en" sz="2600">
                <a:latin typeface="Comic Sans MS"/>
                <a:ea typeface="Comic Sans MS"/>
                <a:cs typeface="Comic Sans MS"/>
                <a:sym typeface="Comic Sans MS"/>
              </a:rPr>
              <a:t>English sentence</a:t>
            </a:r>
            <a:r>
              <a:rPr lang="en" sz="2600"/>
              <a:t> one needs:</a:t>
            </a:r>
            <a:endParaRPr sz="2600"/>
          </a:p>
          <a:p>
            <a:pPr indent="-3937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Char char="➔"/>
            </a:pPr>
            <a:r>
              <a:rPr lang="en" sz="2600"/>
              <a:t>A dictionary that will map each English word to an appropriate German word.</a:t>
            </a:r>
            <a:endParaRPr sz="2600"/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➔"/>
            </a:pPr>
            <a:r>
              <a:rPr lang="en" sz="2600"/>
              <a:t>Rules representing regular English sentence structure.</a:t>
            </a:r>
            <a:endParaRPr sz="2600"/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➔"/>
            </a:pPr>
            <a:r>
              <a:rPr lang="en" sz="2600"/>
              <a:t>Rules representing regular German sentence structure.</a:t>
            </a:r>
            <a:endParaRPr sz="2600"/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➔"/>
            </a:pPr>
            <a:r>
              <a:rPr lang="en" sz="2600"/>
              <a:t>And finally, we need rules according to which one can relate these two structures together.</a:t>
            </a:r>
            <a:endParaRPr sz="2600"/>
          </a:p>
        </p:txBody>
      </p:sp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20">
                <a:latin typeface="Orbitron Black"/>
                <a:ea typeface="Orbitron Black"/>
                <a:cs typeface="Orbitron Black"/>
                <a:sym typeface="Orbitron Black"/>
              </a:rPr>
              <a:t>Basic principles</a:t>
            </a:r>
            <a:endParaRPr sz="4020"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0" y="1550100"/>
            <a:ext cx="9144000" cy="25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Accordingly, we can state the following stages of translation:</a:t>
            </a:r>
            <a:endParaRPr sz="26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600">
                <a:latin typeface="Impact"/>
                <a:ea typeface="Impact"/>
                <a:cs typeface="Impact"/>
                <a:sym typeface="Impact"/>
              </a:rPr>
              <a:t>1st:</a:t>
            </a:r>
            <a:r>
              <a:rPr lang="en" sz="2600"/>
              <a:t> getting basic POS information of each source word: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600"/>
              <a:t>a</a:t>
            </a:r>
            <a:r>
              <a:rPr lang="en" sz="2600"/>
              <a:t> = indef.</a:t>
            </a:r>
            <a:r>
              <a:rPr lang="en" sz="2600">
                <a:latin typeface="Comic Sans MS"/>
                <a:ea typeface="Comic Sans MS"/>
                <a:cs typeface="Comic Sans MS"/>
                <a:sym typeface="Comic Sans MS"/>
              </a:rPr>
              <a:t>article</a:t>
            </a:r>
            <a:r>
              <a:rPr lang="en" sz="2600"/>
              <a:t>;  </a:t>
            </a:r>
            <a:r>
              <a:rPr b="1" lang="en" sz="2600"/>
              <a:t>girl </a:t>
            </a:r>
            <a:r>
              <a:rPr lang="en" sz="2600"/>
              <a:t>= </a:t>
            </a:r>
            <a:r>
              <a:rPr lang="en" sz="2600">
                <a:latin typeface="Comic Sans MS"/>
                <a:ea typeface="Comic Sans MS"/>
                <a:cs typeface="Comic Sans MS"/>
                <a:sym typeface="Comic Sans MS"/>
              </a:rPr>
              <a:t>noun</a:t>
            </a:r>
            <a:r>
              <a:rPr lang="en" sz="2600"/>
              <a:t>;  </a:t>
            </a:r>
            <a:r>
              <a:rPr b="1" lang="en" sz="2600"/>
              <a:t>eats </a:t>
            </a:r>
            <a:r>
              <a:rPr lang="en" sz="2600"/>
              <a:t>= </a:t>
            </a:r>
            <a:r>
              <a:rPr lang="en" sz="2600">
                <a:latin typeface="Comic Sans MS"/>
                <a:ea typeface="Comic Sans MS"/>
                <a:cs typeface="Comic Sans MS"/>
                <a:sym typeface="Comic Sans MS"/>
              </a:rPr>
              <a:t>verb</a:t>
            </a:r>
            <a:r>
              <a:rPr lang="en" sz="2600"/>
              <a:t>;</a:t>
            </a:r>
            <a:endParaRPr sz="26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2600"/>
              <a:t>an </a:t>
            </a:r>
            <a:r>
              <a:rPr lang="en" sz="2600"/>
              <a:t>= indef.</a:t>
            </a:r>
            <a:r>
              <a:rPr lang="en" sz="2600">
                <a:latin typeface="Comic Sans MS"/>
                <a:ea typeface="Comic Sans MS"/>
                <a:cs typeface="Comic Sans MS"/>
                <a:sym typeface="Comic Sans MS"/>
              </a:rPr>
              <a:t>article</a:t>
            </a:r>
            <a:r>
              <a:rPr lang="en" sz="2600"/>
              <a:t>;  </a:t>
            </a:r>
            <a:r>
              <a:rPr b="1" lang="en" sz="2600"/>
              <a:t>apple </a:t>
            </a:r>
            <a:r>
              <a:rPr lang="en" sz="2600"/>
              <a:t>= </a:t>
            </a:r>
            <a:r>
              <a:rPr lang="en" sz="2600">
                <a:latin typeface="Comic Sans MS"/>
                <a:ea typeface="Comic Sans MS"/>
                <a:cs typeface="Comic Sans MS"/>
                <a:sym typeface="Comic Sans MS"/>
              </a:rPr>
              <a:t>noun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20">
                <a:latin typeface="Orbitron Black"/>
                <a:ea typeface="Orbitron Black"/>
                <a:cs typeface="Orbitron Black"/>
                <a:sym typeface="Orbitron Black"/>
              </a:rPr>
              <a:t>Basic principles</a:t>
            </a:r>
            <a:endParaRPr sz="4020"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850650" y="1825350"/>
            <a:ext cx="7804500" cy="24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mpact"/>
                <a:ea typeface="Impact"/>
                <a:cs typeface="Impact"/>
                <a:sym typeface="Impact"/>
              </a:rPr>
              <a:t>2nd:</a:t>
            </a:r>
            <a:r>
              <a:rPr lang="en" sz="2600"/>
              <a:t> getting syntactic information about the verb "to eat":  NP-eat-NP; 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600"/>
              <a:t>here: </a:t>
            </a:r>
            <a:r>
              <a:rPr b="1" lang="en" sz="2600"/>
              <a:t>eat</a:t>
            </a:r>
            <a:r>
              <a:rPr lang="en" sz="2600"/>
              <a:t> – </a:t>
            </a:r>
            <a:r>
              <a:rPr lang="en" sz="2600">
                <a:latin typeface="Comic Sans MS"/>
                <a:ea typeface="Comic Sans MS"/>
                <a:cs typeface="Comic Sans MS"/>
                <a:sym typeface="Comic Sans MS"/>
              </a:rPr>
              <a:t>Present Simple</a:t>
            </a:r>
            <a:r>
              <a:rPr lang="en" sz="2600"/>
              <a:t>, </a:t>
            </a:r>
            <a:r>
              <a:rPr lang="en" sz="2600">
                <a:latin typeface="Comic Sans MS"/>
                <a:ea typeface="Comic Sans MS"/>
                <a:cs typeface="Comic Sans MS"/>
                <a:sym typeface="Comic Sans MS"/>
              </a:rPr>
              <a:t>3rd Person Singular</a:t>
            </a:r>
            <a:r>
              <a:rPr lang="en" sz="2600"/>
              <a:t>, </a:t>
            </a:r>
            <a:r>
              <a:rPr lang="en" sz="2600">
                <a:latin typeface="Comic Sans MS"/>
                <a:ea typeface="Comic Sans MS"/>
                <a:cs typeface="Comic Sans MS"/>
                <a:sym typeface="Comic Sans MS"/>
              </a:rPr>
              <a:t>Active Voice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20">
                <a:latin typeface="Orbitron Black"/>
                <a:ea typeface="Orbitron Black"/>
                <a:cs typeface="Orbitron Black"/>
                <a:sym typeface="Orbitron Black"/>
              </a:rPr>
              <a:t>Basic principles</a:t>
            </a:r>
            <a:endParaRPr sz="4020"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737400" y="1561325"/>
            <a:ext cx="8094900" cy="29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mpact"/>
                <a:ea typeface="Impact"/>
                <a:cs typeface="Impact"/>
                <a:sym typeface="Impact"/>
              </a:rPr>
              <a:t>3rd:</a:t>
            </a:r>
            <a:r>
              <a:rPr lang="en" sz="2600"/>
              <a:t> parsing the source sentence:</a:t>
            </a:r>
            <a:endParaRPr sz="26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600"/>
              <a:t>(NP </a:t>
            </a:r>
            <a:r>
              <a:rPr b="1" lang="en" sz="2600"/>
              <a:t>an apple</a:t>
            </a:r>
            <a:r>
              <a:rPr lang="en" sz="2600"/>
              <a:t>) = the object of </a:t>
            </a:r>
            <a:r>
              <a:rPr b="1" lang="en" sz="2600"/>
              <a:t>eat</a:t>
            </a:r>
            <a:endParaRPr b="1" sz="2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600"/>
              <a:t>Often only partial parsing is sufficient to get to the syntactic structure of the source sentence and to map it onto the structure of the target sentence.</a:t>
            </a:r>
            <a:endParaRPr sz="26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20">
                <a:latin typeface="Orbitron Black"/>
                <a:ea typeface="Orbitron Black"/>
                <a:cs typeface="Orbitron Black"/>
                <a:sym typeface="Orbitron Black"/>
              </a:rPr>
              <a:t>Basic principles</a:t>
            </a:r>
            <a:endParaRPr sz="4020"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83100" y="1381200"/>
            <a:ext cx="8908500" cy="31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mpact"/>
                <a:ea typeface="Impact"/>
                <a:cs typeface="Impact"/>
                <a:sym typeface="Impact"/>
              </a:rPr>
              <a:t>4th:</a:t>
            </a:r>
            <a:r>
              <a:rPr lang="en" sz="2600"/>
              <a:t> translate English words into German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600"/>
              <a:t>a</a:t>
            </a:r>
            <a:r>
              <a:rPr lang="en" sz="2600"/>
              <a:t> (category: indef.</a:t>
            </a:r>
            <a:r>
              <a:rPr lang="en" sz="2600">
                <a:latin typeface="Comic Sans MS"/>
                <a:ea typeface="Comic Sans MS"/>
                <a:cs typeface="Comic Sans MS"/>
                <a:sym typeface="Comic Sans MS"/>
              </a:rPr>
              <a:t>article</a:t>
            </a:r>
            <a:r>
              <a:rPr lang="en" sz="2600"/>
              <a:t>) </a:t>
            </a:r>
            <a:r>
              <a:rPr lang="en" sz="2600">
                <a:latin typeface="Orbitron Black"/>
                <a:ea typeface="Orbitron Black"/>
                <a:cs typeface="Orbitron Black"/>
                <a:sym typeface="Orbitron Black"/>
              </a:rPr>
              <a:t>=&gt;</a:t>
            </a:r>
            <a:r>
              <a:rPr lang="en" sz="2600"/>
              <a:t> </a:t>
            </a:r>
            <a:r>
              <a:rPr b="1" lang="en" sz="2600"/>
              <a:t>ein</a:t>
            </a:r>
            <a:r>
              <a:rPr lang="en" sz="2600"/>
              <a:t> (category: indef.</a:t>
            </a:r>
            <a:r>
              <a:rPr lang="en" sz="2600">
                <a:latin typeface="Comic Sans MS"/>
                <a:ea typeface="Comic Sans MS"/>
                <a:cs typeface="Comic Sans MS"/>
                <a:sym typeface="Comic Sans MS"/>
              </a:rPr>
              <a:t>article</a:t>
            </a:r>
            <a:r>
              <a:rPr lang="en" sz="2600"/>
              <a:t>)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600"/>
              <a:t>girl </a:t>
            </a:r>
            <a:r>
              <a:rPr lang="en" sz="2600"/>
              <a:t>(category: </a:t>
            </a:r>
            <a:r>
              <a:rPr lang="en" sz="2600">
                <a:latin typeface="Comic Sans MS"/>
                <a:ea typeface="Comic Sans MS"/>
                <a:cs typeface="Comic Sans MS"/>
                <a:sym typeface="Comic Sans MS"/>
              </a:rPr>
              <a:t>noun</a:t>
            </a:r>
            <a:r>
              <a:rPr lang="en" sz="2600"/>
              <a:t>) </a:t>
            </a:r>
            <a:r>
              <a:rPr lang="en" sz="2600">
                <a:latin typeface="Orbitron Black"/>
                <a:ea typeface="Orbitron Black"/>
                <a:cs typeface="Orbitron Black"/>
                <a:sym typeface="Orbitron Black"/>
              </a:rPr>
              <a:t>=&gt;</a:t>
            </a:r>
            <a:r>
              <a:rPr lang="en" sz="2600"/>
              <a:t> </a:t>
            </a:r>
            <a:r>
              <a:rPr b="1" lang="en" sz="2600"/>
              <a:t>Mädchen </a:t>
            </a:r>
            <a:r>
              <a:rPr lang="en" sz="2600"/>
              <a:t>(category: </a:t>
            </a:r>
            <a:r>
              <a:rPr lang="en" sz="2600">
                <a:latin typeface="Comic Sans MS"/>
                <a:ea typeface="Comic Sans MS"/>
                <a:cs typeface="Comic Sans MS"/>
                <a:sym typeface="Comic Sans MS"/>
              </a:rPr>
              <a:t>noun</a:t>
            </a:r>
            <a:r>
              <a:rPr lang="en" sz="2600"/>
              <a:t>)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600"/>
              <a:t>eat </a:t>
            </a:r>
            <a:r>
              <a:rPr lang="en" sz="2600"/>
              <a:t>(category: </a:t>
            </a:r>
            <a:r>
              <a:rPr lang="en" sz="2600">
                <a:latin typeface="Comic Sans MS"/>
                <a:ea typeface="Comic Sans MS"/>
                <a:cs typeface="Comic Sans MS"/>
                <a:sym typeface="Comic Sans MS"/>
              </a:rPr>
              <a:t>verb</a:t>
            </a:r>
            <a:r>
              <a:rPr lang="en" sz="2600"/>
              <a:t>) </a:t>
            </a:r>
            <a:r>
              <a:rPr lang="en" sz="2600">
                <a:latin typeface="Orbitron Black"/>
                <a:ea typeface="Orbitron Black"/>
                <a:cs typeface="Orbitron Black"/>
                <a:sym typeface="Orbitron Black"/>
              </a:rPr>
              <a:t>=&gt;</a:t>
            </a:r>
            <a:r>
              <a:rPr lang="en" sz="2600"/>
              <a:t> </a:t>
            </a:r>
            <a:r>
              <a:rPr b="1" lang="en" sz="2600"/>
              <a:t>essen </a:t>
            </a:r>
            <a:r>
              <a:rPr lang="en" sz="2600"/>
              <a:t>(category: </a:t>
            </a:r>
            <a:r>
              <a:rPr lang="en" sz="2600">
                <a:latin typeface="Comic Sans MS"/>
                <a:ea typeface="Comic Sans MS"/>
                <a:cs typeface="Comic Sans MS"/>
                <a:sym typeface="Comic Sans MS"/>
              </a:rPr>
              <a:t>verb</a:t>
            </a:r>
            <a:r>
              <a:rPr lang="en" sz="2600"/>
              <a:t>)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600"/>
              <a:t>an </a:t>
            </a:r>
            <a:r>
              <a:rPr lang="en" sz="2600"/>
              <a:t>(category: indef. </a:t>
            </a:r>
            <a:r>
              <a:rPr lang="en" sz="2600">
                <a:latin typeface="Comic Sans MS"/>
                <a:ea typeface="Comic Sans MS"/>
                <a:cs typeface="Comic Sans MS"/>
                <a:sym typeface="Comic Sans MS"/>
              </a:rPr>
              <a:t>article</a:t>
            </a:r>
            <a:r>
              <a:rPr lang="en" sz="2600"/>
              <a:t>) </a:t>
            </a:r>
            <a:r>
              <a:rPr lang="en" sz="2600">
                <a:latin typeface="Orbitron Black"/>
                <a:ea typeface="Orbitron Black"/>
                <a:cs typeface="Orbitron Black"/>
                <a:sym typeface="Orbitron Black"/>
              </a:rPr>
              <a:t>=&gt;</a:t>
            </a:r>
            <a:r>
              <a:rPr lang="en" sz="2600"/>
              <a:t> </a:t>
            </a:r>
            <a:r>
              <a:rPr b="1" lang="en" sz="2600"/>
              <a:t>ein </a:t>
            </a:r>
            <a:r>
              <a:rPr lang="en" sz="2600"/>
              <a:t>(category: indef.</a:t>
            </a:r>
            <a:r>
              <a:rPr lang="en" sz="2600">
                <a:latin typeface="Comic Sans MS"/>
                <a:ea typeface="Comic Sans MS"/>
                <a:cs typeface="Comic Sans MS"/>
                <a:sym typeface="Comic Sans MS"/>
              </a:rPr>
              <a:t>article</a:t>
            </a:r>
            <a:r>
              <a:rPr lang="en" sz="2600"/>
              <a:t>)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2600"/>
              <a:t>apple </a:t>
            </a:r>
            <a:r>
              <a:rPr lang="en" sz="2600"/>
              <a:t>(category: </a:t>
            </a:r>
            <a:r>
              <a:rPr lang="en" sz="2600">
                <a:latin typeface="Comic Sans MS"/>
                <a:ea typeface="Comic Sans MS"/>
                <a:cs typeface="Comic Sans MS"/>
                <a:sym typeface="Comic Sans MS"/>
              </a:rPr>
              <a:t>noun</a:t>
            </a:r>
            <a:r>
              <a:rPr lang="en" sz="2600"/>
              <a:t>) </a:t>
            </a:r>
            <a:r>
              <a:rPr lang="en" sz="2600">
                <a:latin typeface="Orbitron Black"/>
                <a:ea typeface="Orbitron Black"/>
                <a:cs typeface="Orbitron Black"/>
                <a:sym typeface="Orbitron Black"/>
              </a:rPr>
              <a:t>=&gt;</a:t>
            </a:r>
            <a:r>
              <a:rPr lang="en" sz="2600"/>
              <a:t> </a:t>
            </a:r>
            <a:r>
              <a:rPr b="1" lang="en" sz="2600"/>
              <a:t>Apfel </a:t>
            </a:r>
            <a:r>
              <a:rPr lang="en" sz="2600"/>
              <a:t>(category: </a:t>
            </a:r>
            <a:r>
              <a:rPr lang="en" sz="2600">
                <a:latin typeface="Comic Sans MS"/>
                <a:ea typeface="Comic Sans MS"/>
                <a:cs typeface="Comic Sans MS"/>
                <a:sym typeface="Comic Sans MS"/>
              </a:rPr>
              <a:t>noun</a:t>
            </a:r>
            <a:r>
              <a:rPr lang="en" sz="2600"/>
              <a:t>)</a:t>
            </a:r>
            <a:endParaRPr sz="2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20">
                <a:latin typeface="Orbitron Black"/>
                <a:ea typeface="Orbitron Black"/>
                <a:cs typeface="Orbitron Black"/>
                <a:sym typeface="Orbitron Black"/>
              </a:rPr>
              <a:t>Basic principles</a:t>
            </a:r>
            <a:endParaRPr sz="4020"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2067000"/>
            <a:ext cx="8756100" cy="1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mpact"/>
                <a:ea typeface="Impact"/>
                <a:cs typeface="Impact"/>
                <a:sym typeface="Impact"/>
              </a:rPr>
              <a:t>5th:</a:t>
            </a:r>
            <a:r>
              <a:rPr lang="en" sz="2600"/>
              <a:t> Mapping dictionary entries into appropriate inflected forms (final generation):</a:t>
            </a:r>
            <a:endParaRPr sz="26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2600"/>
              <a:t>A girl eats an apple.</a:t>
            </a:r>
            <a:r>
              <a:rPr lang="en" sz="2600"/>
              <a:t> =&gt; </a:t>
            </a:r>
            <a:r>
              <a:rPr b="1" lang="en" sz="2600">
                <a:latin typeface="Comic Sans MS"/>
                <a:ea typeface="Comic Sans MS"/>
                <a:cs typeface="Comic Sans MS"/>
                <a:sym typeface="Comic Sans MS"/>
              </a:rPr>
              <a:t>Ein Mädchen isst einen Apfel.</a:t>
            </a:r>
            <a:endParaRPr b="1" sz="2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20">
                <a:latin typeface="Orbitron Black"/>
                <a:ea typeface="Orbitron Black"/>
                <a:cs typeface="Orbitron Black"/>
                <a:sym typeface="Orbitron Black"/>
              </a:rPr>
              <a:t>Basic principles</a:t>
            </a:r>
            <a:endParaRPr sz="4020"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Orbitron Black"/>
                <a:ea typeface="Orbitron Black"/>
                <a:cs typeface="Orbitron Black"/>
                <a:sym typeface="Orbitron Black"/>
              </a:rPr>
              <a:t>Historical Background</a:t>
            </a:r>
            <a:endParaRPr sz="4000"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609600" y="1524000"/>
            <a:ext cx="7917900" cy="30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The first RBMT systems were developed in the early 1970s. The most important steps of this evolution were the emergence of the following RBMT systems: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solidFill>
                  <a:schemeClr val="hlink"/>
                </a:solidFill>
                <a:hlinkClick r:id="rId3"/>
              </a:rPr>
              <a:t>Georgetown-IBM</a:t>
            </a:r>
            <a:r>
              <a:rPr lang="en" sz="2600"/>
              <a:t>, </a:t>
            </a:r>
            <a:r>
              <a:rPr lang="en" sz="2600" u="sng">
                <a:solidFill>
                  <a:schemeClr val="hlink"/>
                </a:solidFill>
                <a:hlinkClick r:id="rId4"/>
              </a:rPr>
              <a:t>Japanese MT systems</a:t>
            </a:r>
            <a:endParaRPr sz="2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600"/>
              <a:t>Today, other common RBMT systems include: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 u="sng">
                <a:solidFill>
                  <a:schemeClr val="hlink"/>
                </a:solidFill>
                <a:hlinkClick r:id="rId5"/>
              </a:rPr>
              <a:t>Apertium</a:t>
            </a:r>
            <a:r>
              <a:rPr lang="en" sz="2600"/>
              <a:t>, </a:t>
            </a:r>
            <a:r>
              <a:rPr lang="en" sz="2600" u="sng">
                <a:solidFill>
                  <a:schemeClr val="hlink"/>
                </a:solidFill>
                <a:hlinkClick r:id="rId6"/>
              </a:rPr>
              <a:t>GramTrans</a:t>
            </a:r>
            <a:endParaRPr sz="2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Orbitron Black"/>
                <a:ea typeface="Orbitron Black"/>
                <a:cs typeface="Orbitron Black"/>
                <a:sym typeface="Orbitron Black"/>
              </a:rPr>
              <a:t>Challenges in RBMT</a:t>
            </a:r>
            <a:endParaRPr sz="4000"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282750" y="1156075"/>
            <a:ext cx="8578500" cy="3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Insufficient amount of really good dictionaries. Building new dictionaries is expensive.</a:t>
            </a:r>
            <a:endParaRPr sz="2400"/>
          </a:p>
          <a:p>
            <a:pPr indent="-3810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Some linguistic information still needs to be set manually.</a:t>
            </a:r>
            <a:endParaRPr sz="2400"/>
          </a:p>
          <a:p>
            <a:pPr indent="-3810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It is hard to deal with rule interactions in big systems, ambiguity, and idiomatic expressions.</a:t>
            </a:r>
            <a:endParaRPr sz="2400"/>
          </a:p>
          <a:p>
            <a:pPr indent="-381000" lvl="0" marL="45720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❖"/>
            </a:pPr>
            <a:r>
              <a:rPr lang="en" sz="2400"/>
              <a:t>Failure to adapt to new domains. Although RBMT systems usually provide a mechanism to create new rules and extend and adapt the lexicon, changes are usually very costly and the results, frequently, do not pay off.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>
                <a:latin typeface="Orbitron Black"/>
                <a:ea typeface="Orbitron Black"/>
                <a:cs typeface="Orbitron Black"/>
                <a:sym typeface="Orbitron Black"/>
              </a:rPr>
              <a:t>Introduction</a:t>
            </a:r>
            <a:endParaRPr sz="4020"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026900" y="1650300"/>
            <a:ext cx="7589100" cy="24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/>
              <a:t>Rule-Based Machine Translation (RBMT) is a </a:t>
            </a:r>
            <a:r>
              <a:rPr b="1" lang="en" sz="2600"/>
              <a:t>foundational approach</a:t>
            </a:r>
            <a:r>
              <a:rPr lang="en" sz="2600"/>
              <a:t> to machine translation, relying on linguistic rules and dictionaries to translate text from one language to another.</a:t>
            </a:r>
            <a:endParaRPr sz="2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0">
                <a:latin typeface="Alfa Slab One"/>
                <a:ea typeface="Alfa Slab One"/>
                <a:cs typeface="Alfa Slab One"/>
                <a:sym typeface="Alfa Slab One"/>
              </a:rPr>
              <a:t>Thank-you</a:t>
            </a:r>
            <a:endParaRPr b="0" sz="10000"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71" name="Google Shape;171;p32"/>
          <p:cNvSpPr txBox="1"/>
          <p:nvPr/>
        </p:nvSpPr>
        <p:spPr>
          <a:xfrm>
            <a:off x="311700" y="3737850"/>
            <a:ext cx="8520600" cy="12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23P0620001 (AMAN SINGH)</a:t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23P0620002 (CHANDANI JHA)</a:t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23P0620003 (DIVIJ PIRANKAR)</a:t>
            </a:r>
            <a:endParaRPr b="1" sz="2400">
              <a:solidFill>
                <a:schemeClr val="dk2"/>
              </a:solidFill>
            </a:endParaRPr>
          </a:p>
        </p:txBody>
      </p:sp>
      <p:sp>
        <p:nvSpPr>
          <p:cNvPr id="172" name="Google Shape;172;p32"/>
          <p:cNvSpPr txBox="1"/>
          <p:nvPr/>
        </p:nvSpPr>
        <p:spPr>
          <a:xfrm>
            <a:off x="311700" y="300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MSc-AI (CSI-525 : Machine Translation)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Orbitron Black"/>
                <a:ea typeface="Orbitron Black"/>
                <a:cs typeface="Orbitron Black"/>
                <a:sym typeface="Orbitron Black"/>
              </a:rPr>
              <a:t>Key Components of RBMT</a:t>
            </a:r>
            <a:endParaRPr sz="4000"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371600"/>
            <a:ext cx="8520600" cy="29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RBMT systems consist of various components, including </a:t>
            </a:r>
            <a:r>
              <a:rPr b="1" lang="en" sz="2600"/>
              <a:t>Linguistic rules </a:t>
            </a:r>
            <a:r>
              <a:rPr lang="en" sz="2600"/>
              <a:t>(govern how words and phrases are translated),  </a:t>
            </a:r>
            <a:r>
              <a:rPr b="1" lang="en" sz="2600"/>
              <a:t>Dictionaries </a:t>
            </a:r>
            <a:r>
              <a:rPr lang="en" sz="2600"/>
              <a:t>(provide lexical information), and </a:t>
            </a:r>
            <a:r>
              <a:rPr b="1" lang="en" sz="2600"/>
              <a:t>Translation algorithms</a:t>
            </a:r>
            <a:r>
              <a:rPr lang="en" sz="2600"/>
              <a:t>.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Examining these components helps us grasp the inner workings of RBMT systems.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825" y="490550"/>
            <a:ext cx="7323600" cy="40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20">
                <a:latin typeface="Orbitron Black"/>
                <a:ea typeface="Orbitron Black"/>
                <a:cs typeface="Orbitron Black"/>
                <a:sym typeface="Orbitron Black"/>
              </a:rPr>
              <a:t>Types of RBMT</a:t>
            </a:r>
            <a:endParaRPr sz="4020"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914400" y="1295400"/>
            <a:ext cx="73152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There are 3 different types of RBMT systems:</a:t>
            </a:r>
            <a:endParaRPr sz="2600"/>
          </a:p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SzPts val="2600"/>
              <a:buChar char="❏"/>
            </a:pPr>
            <a:r>
              <a:rPr b="1" lang="en" sz="2600"/>
              <a:t>Direct</a:t>
            </a:r>
            <a:r>
              <a:rPr lang="en" sz="2600"/>
              <a:t> (Dictionary Based MT) map input to output with basic rules.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b="1" lang="en" sz="2600"/>
              <a:t>Transfer </a:t>
            </a:r>
            <a:r>
              <a:rPr lang="en" sz="2600"/>
              <a:t>RBMT (Transfer Based MT) employ morphological and syntactical analysis.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b="1" lang="en" sz="2600"/>
              <a:t>Interlingual </a:t>
            </a:r>
            <a:r>
              <a:rPr lang="en" sz="2600"/>
              <a:t>RBMT (Interlingua) use an abstract meaning.</a:t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20">
                <a:latin typeface="Orbitron Black"/>
                <a:ea typeface="Orbitron Black"/>
                <a:cs typeface="Orbitron Black"/>
                <a:sym typeface="Orbitron Black"/>
              </a:rPr>
              <a:t>Types of RBMT</a:t>
            </a:r>
            <a:endParaRPr sz="4020"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15001" l="23907" r="7921" t="28344"/>
          <a:stretch/>
        </p:blipFill>
        <p:spPr>
          <a:xfrm>
            <a:off x="912825" y="1017725"/>
            <a:ext cx="7318376" cy="355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20">
                <a:latin typeface="Orbitron Black"/>
                <a:ea typeface="Orbitron Black"/>
                <a:cs typeface="Orbitron Black"/>
                <a:sym typeface="Orbitron Black"/>
              </a:rPr>
              <a:t>Types of RBMT</a:t>
            </a:r>
            <a:endParaRPr sz="4020"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3">
            <a:alphaModFix/>
          </a:blip>
          <a:srcRect b="39346" l="28702" r="6955" t="22949"/>
          <a:stretch/>
        </p:blipFill>
        <p:spPr>
          <a:xfrm>
            <a:off x="917025" y="1017725"/>
            <a:ext cx="7309951" cy="355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20">
                <a:latin typeface="Orbitron Black"/>
                <a:ea typeface="Orbitron Black"/>
                <a:cs typeface="Orbitron Black"/>
                <a:sym typeface="Orbitron Black"/>
              </a:rPr>
              <a:t>Types of RBMT</a:t>
            </a:r>
            <a:endParaRPr sz="4020"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 rotWithShape="1">
          <a:blip r:embed="rId3">
            <a:alphaModFix/>
          </a:blip>
          <a:srcRect b="7084" l="27445" r="7036" t="59163"/>
          <a:stretch/>
        </p:blipFill>
        <p:spPr>
          <a:xfrm>
            <a:off x="934725" y="1017725"/>
            <a:ext cx="7291025" cy="356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20">
                <a:latin typeface="Orbitron Black"/>
                <a:ea typeface="Orbitron Black"/>
                <a:cs typeface="Orbitron Black"/>
                <a:sym typeface="Orbitron Black"/>
              </a:rPr>
              <a:t>Types of RBMT</a:t>
            </a:r>
            <a:endParaRPr sz="4020"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825" y="1017725"/>
            <a:ext cx="7323599" cy="35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