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Pacifico"/>
      <p:regular r:id="rId26"/>
    </p:embeddedFont>
    <p:embeddedFont>
      <p:font typeface="Orbitron Black"/>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747775"/>
          </p15:clr>
        </p15:guide>
        <p15:guide id="2" orient="horz" pos="16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cifico-regular.fntdata"/><Relationship Id="rId25" Type="http://schemas.openxmlformats.org/officeDocument/2006/relationships/font" Target="fonts/ProximaNova-boldItalic.fntdata"/><Relationship Id="rId27" Type="http://schemas.openxmlformats.org/officeDocument/2006/relationships/font" Target="fonts/Orbitron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f1bf8947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f1bf8947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Research and Development Division National Electronics and Computer Technology Center 112 Thailand Science Park, Paholyothin Rd., Klong 1, Klong Luang, Pathumthani 12120 THAILAND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f1bf8947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f1bf8947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1bf8947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1bf8947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f1bf8947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f1bf8947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1bf8947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f1bf8947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d623b8e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d623b8e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f1bf8947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f1bf8947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623b8e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623b8e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f1bf8947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f1bf8947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f1bf8947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f1bf8947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f1bf8947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f1bf8947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f1bf8947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f1bf8947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1bf8947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1bf8947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1bf8947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f1bf8947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1bf8947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1bf8947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aclanthology.org/W02-1605.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www.sciencedirect.com/science/article/abs/pii/S088523081630332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scpe.org/index.php/scpe/article/view/178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link.springer.com/article/10.1007/s10462-012-9351-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1500"/>
            <a:ext cx="8520600" cy="263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Literature Survey on </a:t>
            </a:r>
            <a:r>
              <a:rPr b="1" lang="en"/>
              <a:t>Rule Based Machine Translation (RBMT)</a:t>
            </a:r>
            <a:endParaRPr b="1"/>
          </a:p>
        </p:txBody>
      </p:sp>
      <p:sp>
        <p:nvSpPr>
          <p:cNvPr id="55" name="Google Shape;55;p13"/>
          <p:cNvSpPr txBox="1"/>
          <p:nvPr>
            <p:ph idx="1" type="subTitle"/>
          </p:nvPr>
        </p:nvSpPr>
        <p:spPr>
          <a:xfrm>
            <a:off x="311700" y="3062725"/>
            <a:ext cx="8520600" cy="158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23P0620001(AMAN SINGH)</a:t>
            </a:r>
            <a:endParaRPr/>
          </a:p>
          <a:p>
            <a:pPr indent="0" lvl="0" marL="0" rtl="0" algn="ctr">
              <a:spcBef>
                <a:spcPts val="0"/>
              </a:spcBef>
              <a:spcAft>
                <a:spcPts val="0"/>
              </a:spcAft>
              <a:buNone/>
            </a:pPr>
            <a:r>
              <a:rPr lang="en"/>
              <a:t>23P0620002(CHANDANI JHA)</a:t>
            </a:r>
            <a:endParaRPr/>
          </a:p>
          <a:p>
            <a:pPr indent="0" lvl="0" marL="0" rtl="0" algn="ctr">
              <a:spcBef>
                <a:spcPts val="0"/>
              </a:spcBef>
              <a:spcAft>
                <a:spcPts val="0"/>
              </a:spcAft>
              <a:buNone/>
            </a:pPr>
            <a:r>
              <a:rPr lang="en"/>
              <a:t>23P0620003(DIVIJ PIRANKAR)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Authors</a:t>
            </a:r>
            <a:endParaRPr sz="4020">
              <a:latin typeface="Orbitron Black"/>
              <a:ea typeface="Orbitron Black"/>
              <a:cs typeface="Orbitron Black"/>
              <a:sym typeface="Orbitron Black"/>
            </a:endParaRPr>
          </a:p>
        </p:txBody>
      </p:sp>
      <p:sp>
        <p:nvSpPr>
          <p:cNvPr id="111" name="Google Shape;111;p22"/>
          <p:cNvSpPr txBox="1"/>
          <p:nvPr>
            <p:ph idx="4294967295" type="body"/>
          </p:nvPr>
        </p:nvSpPr>
        <p:spPr>
          <a:xfrm>
            <a:off x="1905000" y="4038600"/>
            <a:ext cx="5562600" cy="7971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1200"/>
              </a:spcAft>
              <a:buNone/>
            </a:pPr>
            <a:r>
              <a:rPr lang="en" sz="2200" u="sng">
                <a:solidFill>
                  <a:schemeClr val="hlink"/>
                </a:solidFill>
                <a:hlinkClick r:id="rId3"/>
              </a:rPr>
              <a:t>Improving Word Meaning Disambiguation with Rule Based Machine Translation</a:t>
            </a:r>
            <a:endParaRPr sz="2200"/>
          </a:p>
        </p:txBody>
      </p:sp>
      <p:sp>
        <p:nvSpPr>
          <p:cNvPr id="112" name="Google Shape;112;p22"/>
          <p:cNvSpPr txBox="1"/>
          <p:nvPr>
            <p:ph idx="4294967295" type="body"/>
          </p:nvPr>
        </p:nvSpPr>
        <p:spPr>
          <a:xfrm>
            <a:off x="76200" y="1447800"/>
            <a:ext cx="8991600" cy="228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600"/>
              <a:t>Paisarn Charoenpornsawat </a:t>
            </a:r>
            <a:r>
              <a:rPr lang="en" sz="2600"/>
              <a:t>(NECTE Center, Thailand)</a:t>
            </a:r>
            <a:endParaRPr b="1" sz="2600"/>
          </a:p>
          <a:p>
            <a:pPr indent="0" lvl="0" marL="0" rtl="0" algn="l">
              <a:lnSpc>
                <a:spcPct val="150000"/>
              </a:lnSpc>
              <a:spcBef>
                <a:spcPts val="0"/>
              </a:spcBef>
              <a:spcAft>
                <a:spcPts val="0"/>
              </a:spcAft>
              <a:buNone/>
            </a:pPr>
            <a:r>
              <a:rPr b="1" lang="en" sz="2600"/>
              <a:t>Virach Sornlertlamvanich </a:t>
            </a:r>
            <a:r>
              <a:rPr lang="en" sz="2600"/>
              <a:t>(NECTE Center, Thailand)</a:t>
            </a:r>
            <a:endParaRPr b="1" sz="2600"/>
          </a:p>
          <a:p>
            <a:pPr indent="0" lvl="0" marL="0" rtl="0" algn="l">
              <a:lnSpc>
                <a:spcPct val="115000"/>
              </a:lnSpc>
              <a:spcBef>
                <a:spcPts val="0"/>
              </a:spcBef>
              <a:spcAft>
                <a:spcPts val="0"/>
              </a:spcAft>
              <a:buNone/>
            </a:pPr>
            <a:r>
              <a:rPr b="1" lang="en" sz="2600"/>
              <a:t>Thatsanee Charoenporn </a:t>
            </a:r>
            <a:r>
              <a:rPr lang="en" sz="2600"/>
              <a:t>(NERD Division, NECTEC</a:t>
            </a:r>
            <a:endParaRPr sz="2600"/>
          </a:p>
          <a:p>
            <a:pPr indent="0" lvl="0" marL="0" rtl="0" algn="l">
              <a:lnSpc>
                <a:spcPct val="150000"/>
              </a:lnSpc>
              <a:spcBef>
                <a:spcPts val="0"/>
              </a:spcBef>
              <a:spcAft>
                <a:spcPts val="1200"/>
              </a:spcAft>
              <a:buNone/>
            </a:pPr>
            <a:r>
              <a:rPr lang="en" sz="2600"/>
              <a:t>112 Thailand Science Park, Pathumthani 12120, Thailand)</a:t>
            </a:r>
            <a:endParaRPr b="1"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Abstract</a:t>
            </a:r>
            <a:endParaRPr sz="4020">
              <a:latin typeface="Orbitron Black"/>
              <a:ea typeface="Orbitron Black"/>
              <a:cs typeface="Orbitron Black"/>
              <a:sym typeface="Orbitron Black"/>
            </a:endParaRPr>
          </a:p>
        </p:txBody>
      </p:sp>
      <p:sp>
        <p:nvSpPr>
          <p:cNvPr id="118" name="Google Shape;118;p23"/>
          <p:cNvSpPr txBox="1"/>
          <p:nvPr>
            <p:ph idx="1" type="body"/>
          </p:nvPr>
        </p:nvSpPr>
        <p:spPr>
          <a:xfrm>
            <a:off x="311700" y="1066800"/>
            <a:ext cx="85206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600"/>
              <a:t>This paper explores using machine learning to improve word meaning in translation. They tested this on a system for English to Thai translation, focusing on a difficult word. Results showed machine learning methods had higher accuracy than the translation system alone, indicating potential for better translations with context understanding.</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838200"/>
            <a:ext cx="8520600" cy="24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R</a:t>
            </a:r>
            <a:r>
              <a:rPr lang="en" sz="4020">
                <a:latin typeface="Orbitron Black"/>
                <a:ea typeface="Orbitron Black"/>
                <a:cs typeface="Orbitron Black"/>
                <a:sym typeface="Orbitron Black"/>
              </a:rPr>
              <a:t>ule Based Machine Translation scheme from Greek to Greek Sign Language</a:t>
            </a:r>
            <a:endParaRPr sz="4020">
              <a:latin typeface="Orbitron Black"/>
              <a:ea typeface="Orbitron Black"/>
              <a:cs typeface="Orbitron Black"/>
              <a:sym typeface="Orbitron Black"/>
            </a:endParaRPr>
          </a:p>
        </p:txBody>
      </p:sp>
      <p:sp>
        <p:nvSpPr>
          <p:cNvPr id="124" name="Google Shape;124;p24"/>
          <p:cNvSpPr txBox="1"/>
          <p:nvPr>
            <p:ph idx="4294967295" type="subTitle"/>
          </p:nvPr>
        </p:nvSpPr>
        <p:spPr>
          <a:xfrm>
            <a:off x="311700" y="350520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2800"/>
              <a:t>Published: Sept 10, 2018</a:t>
            </a:r>
            <a:endParaRPr b="1"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4294967295" type="body"/>
          </p:nvPr>
        </p:nvSpPr>
        <p:spPr>
          <a:xfrm>
            <a:off x="685800" y="1447800"/>
            <a:ext cx="7924800" cy="228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600"/>
              <a:t>Dimitrios Kouremenos </a:t>
            </a:r>
            <a:r>
              <a:rPr lang="en" sz="2600"/>
              <a:t>(ECE Dept, NTUA Greece)</a:t>
            </a:r>
            <a:endParaRPr b="1" sz="2600"/>
          </a:p>
          <a:p>
            <a:pPr indent="0" lvl="0" marL="0" rtl="0" algn="l">
              <a:lnSpc>
                <a:spcPct val="115000"/>
              </a:lnSpc>
              <a:spcBef>
                <a:spcPts val="0"/>
              </a:spcBef>
              <a:spcAft>
                <a:spcPts val="0"/>
              </a:spcAft>
              <a:buNone/>
            </a:pPr>
            <a:r>
              <a:rPr b="1" lang="en" sz="2600"/>
              <a:t>Klimis Ntalianis </a:t>
            </a:r>
            <a:r>
              <a:rPr lang="en" sz="2600"/>
              <a:t>(ECE Dept, NTUA Greece)</a:t>
            </a:r>
            <a:br>
              <a:rPr b="1" lang="en" sz="2600"/>
            </a:br>
            <a:r>
              <a:rPr b="1" lang="en" sz="2600"/>
              <a:t>Stefanos Kollias </a:t>
            </a:r>
            <a:r>
              <a:rPr lang="en" sz="2600"/>
              <a:t>(ECE Dept., NTUA Zografou, Athens, Greece)</a:t>
            </a:r>
            <a:endParaRPr sz="2600"/>
          </a:p>
        </p:txBody>
      </p:sp>
      <p:sp>
        <p:nvSpPr>
          <p:cNvPr id="130" name="Google Shape;130;p25"/>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Authors</a:t>
            </a:r>
            <a:endParaRPr sz="4020">
              <a:latin typeface="Orbitron Black"/>
              <a:ea typeface="Orbitron Black"/>
              <a:cs typeface="Orbitron Black"/>
              <a:sym typeface="Orbitron Black"/>
            </a:endParaRPr>
          </a:p>
        </p:txBody>
      </p:sp>
      <p:sp>
        <p:nvSpPr>
          <p:cNvPr id="131" name="Google Shape;131;p25"/>
          <p:cNvSpPr txBox="1"/>
          <p:nvPr>
            <p:ph idx="4294967295" type="body"/>
          </p:nvPr>
        </p:nvSpPr>
        <p:spPr>
          <a:xfrm>
            <a:off x="2057400" y="4038600"/>
            <a:ext cx="5029200" cy="533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200" u="sng">
                <a:solidFill>
                  <a:schemeClr val="hlink"/>
                </a:solidFill>
                <a:hlinkClick r:id="rId3"/>
              </a:rPr>
              <a:t>Greek to Greek Sign Language (GSL)</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Abstract</a:t>
            </a:r>
            <a:endParaRPr sz="4020">
              <a:latin typeface="Orbitron Black"/>
              <a:ea typeface="Orbitron Black"/>
              <a:cs typeface="Orbitron Black"/>
              <a:sym typeface="Orbitron Black"/>
            </a:endParaRPr>
          </a:p>
        </p:txBody>
      </p:sp>
      <p:sp>
        <p:nvSpPr>
          <p:cNvPr id="137" name="Google Shape;137;p26"/>
          <p:cNvSpPr txBox="1"/>
          <p:nvPr>
            <p:ph idx="1" type="body"/>
          </p:nvPr>
        </p:nvSpPr>
        <p:spPr>
          <a:xfrm>
            <a:off x="311700" y="1076400"/>
            <a:ext cx="8520600" cy="380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600"/>
              <a:t>This paper is about a system that creates high-quality glossed corpora for the Gloss Sign Language (GSL). This data is then used to train Language Model n-grams, which were missing in previous studies. The system achieved an 84% score for 4-grams, showing great potential. It also helps speed up translation work done by professionals.</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0" y="445025"/>
            <a:ext cx="9213600" cy="5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Orbitron Black"/>
                <a:ea typeface="Orbitron Black"/>
                <a:cs typeface="Orbitron Black"/>
                <a:sym typeface="Orbitron Black"/>
              </a:rPr>
              <a:t>Conclusion &amp; Future Directions</a:t>
            </a:r>
            <a:endParaRPr sz="4000">
              <a:latin typeface="Orbitron Black"/>
              <a:ea typeface="Orbitron Black"/>
              <a:cs typeface="Orbitron Black"/>
              <a:sym typeface="Orbitron Black"/>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In conclusion, a literature survey on RBMT provides valuable insights into the past, present, and future of this important approach to machine translation. By understanding the historical context, key components, challenges, and current research trends in RBMT, we can better appreciate its significance and potential for further advancement.</a:t>
            </a:r>
            <a:endParaRPr sz="2600"/>
          </a:p>
          <a:p>
            <a:pPr indent="0" lvl="0" marL="0" rtl="0" algn="l">
              <a:spcBef>
                <a:spcPts val="1200"/>
              </a:spcBef>
              <a:spcAft>
                <a:spcPts val="1200"/>
              </a:spcAft>
              <a:buNone/>
            </a:pPr>
            <a:r>
              <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694100"/>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4000">
                <a:latin typeface="Pacifico"/>
                <a:ea typeface="Pacifico"/>
                <a:cs typeface="Pacifico"/>
                <a:sym typeface="Pacifico"/>
              </a:rPr>
              <a:t>Thank-you</a:t>
            </a:r>
            <a:endParaRPr sz="14000">
              <a:latin typeface="Pacifico"/>
              <a:ea typeface="Pacifico"/>
              <a:cs typeface="Pacifico"/>
              <a:sym typeface="Pacifico"/>
            </a:endParaRPr>
          </a:p>
        </p:txBody>
      </p:sp>
      <p:sp>
        <p:nvSpPr>
          <p:cNvPr id="149" name="Google Shape;149;p28"/>
          <p:cNvSpPr txBox="1"/>
          <p:nvPr/>
        </p:nvSpPr>
        <p:spPr>
          <a:xfrm>
            <a:off x="311700" y="4033800"/>
            <a:ext cx="8520600" cy="1071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400">
                <a:solidFill>
                  <a:schemeClr val="dk1"/>
                </a:solidFill>
                <a:latin typeface="Proxima Nova"/>
                <a:ea typeface="Proxima Nova"/>
                <a:cs typeface="Proxima Nova"/>
                <a:sym typeface="Proxima Nova"/>
              </a:rPr>
              <a:t>MSc-AI (CSI-525 : Machine Translation)</a:t>
            </a:r>
            <a:endParaRPr b="1" sz="2400">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Current Research Trends</a:t>
            </a:r>
            <a:endParaRPr sz="4020">
              <a:latin typeface="Orbitron Black"/>
              <a:ea typeface="Orbitron Black"/>
              <a:cs typeface="Orbitron Black"/>
              <a:sym typeface="Orbitron Black"/>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600"/>
              <a:t>Recent research in RBMT focuses on addressing these challenges and exploring new avenues for improvement. Hybrid approaches that combine rule-based and statistical or neural techniques show promise in enhancing translation quality. Additionally, research efforts are directed towards developing RBMT systems tailored to specific domains or language pairs.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38200"/>
            <a:ext cx="8520600" cy="24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 Machine Translation System from </a:t>
            </a:r>
            <a:r>
              <a:rPr lang="en" sz="4020">
                <a:latin typeface="Orbitron Black"/>
                <a:ea typeface="Orbitron Black"/>
                <a:cs typeface="Orbitron Black"/>
                <a:sym typeface="Orbitron Black"/>
              </a:rPr>
              <a:t>Hindi to Sanskrit Language using </a:t>
            </a:r>
            <a:r>
              <a:rPr lang="en" sz="4020">
                <a:latin typeface="Orbitron Black"/>
                <a:ea typeface="Orbitron Black"/>
                <a:cs typeface="Orbitron Black"/>
                <a:sym typeface="Orbitron Black"/>
              </a:rPr>
              <a:t>Rule based</a:t>
            </a:r>
            <a:r>
              <a:rPr lang="en" sz="4020">
                <a:latin typeface="Orbitron Black"/>
                <a:ea typeface="Orbitron Black"/>
                <a:cs typeface="Orbitron Black"/>
                <a:sym typeface="Orbitron Black"/>
              </a:rPr>
              <a:t> Approach</a:t>
            </a:r>
            <a:endParaRPr sz="4020">
              <a:latin typeface="Orbitron Black"/>
              <a:ea typeface="Orbitron Black"/>
              <a:cs typeface="Orbitron Black"/>
              <a:sym typeface="Orbitron Black"/>
            </a:endParaRPr>
          </a:p>
        </p:txBody>
      </p:sp>
      <p:sp>
        <p:nvSpPr>
          <p:cNvPr id="67" name="Google Shape;67;p15"/>
          <p:cNvSpPr txBox="1"/>
          <p:nvPr>
            <p:ph idx="4294967295" type="subTitle"/>
          </p:nvPr>
        </p:nvSpPr>
        <p:spPr>
          <a:xfrm>
            <a:off x="311700" y="350520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2800"/>
              <a:t>Published: Aug 1, 2020</a:t>
            </a:r>
            <a:endParaRPr b="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4294967295" type="body"/>
          </p:nvPr>
        </p:nvSpPr>
        <p:spPr>
          <a:xfrm>
            <a:off x="685800" y="1447800"/>
            <a:ext cx="7758600" cy="228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600"/>
              <a:t>Neha Bhadwal </a:t>
            </a:r>
            <a:r>
              <a:rPr lang="en" sz="2600"/>
              <a:t>(LPU, Phagwara, Punjab, India)</a:t>
            </a:r>
            <a:endParaRPr sz="2600"/>
          </a:p>
          <a:p>
            <a:pPr indent="0" lvl="0" marL="0" rtl="0" algn="l">
              <a:lnSpc>
                <a:spcPct val="150000"/>
              </a:lnSpc>
              <a:spcBef>
                <a:spcPts val="0"/>
              </a:spcBef>
              <a:spcAft>
                <a:spcPts val="0"/>
              </a:spcAft>
              <a:buNone/>
            </a:pPr>
            <a:r>
              <a:rPr b="1" lang="en" sz="2600"/>
              <a:t>Vishu Madaan </a:t>
            </a:r>
            <a:r>
              <a:rPr lang="en" sz="2600"/>
              <a:t>(LPU, Phagwara, Punjab, India)</a:t>
            </a:r>
            <a:endParaRPr sz="2600"/>
          </a:p>
          <a:p>
            <a:pPr indent="0" lvl="0" marL="0" rtl="0" algn="l">
              <a:lnSpc>
                <a:spcPct val="115000"/>
              </a:lnSpc>
              <a:spcBef>
                <a:spcPts val="0"/>
              </a:spcBef>
              <a:spcAft>
                <a:spcPts val="0"/>
              </a:spcAft>
              <a:buNone/>
            </a:pPr>
            <a:r>
              <a:rPr b="1" lang="en" sz="2600"/>
              <a:t>Prateek Agrawal</a:t>
            </a:r>
            <a:r>
              <a:rPr lang="en" sz="2600"/>
              <a:t> (LPU, Phagwara, Punjab, India &amp; Institute of ITEC, University of Klagenfurt, Austria)</a:t>
            </a:r>
            <a:endParaRPr sz="2600"/>
          </a:p>
        </p:txBody>
      </p:sp>
      <p:sp>
        <p:nvSpPr>
          <p:cNvPr id="73" name="Google Shape;73;p16"/>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Authors</a:t>
            </a:r>
            <a:endParaRPr sz="4020">
              <a:latin typeface="Orbitron Black"/>
              <a:ea typeface="Orbitron Black"/>
              <a:cs typeface="Orbitron Black"/>
              <a:sym typeface="Orbitron Black"/>
            </a:endParaRPr>
          </a:p>
        </p:txBody>
      </p:sp>
      <p:sp>
        <p:nvSpPr>
          <p:cNvPr id="74" name="Google Shape;74;p16"/>
          <p:cNvSpPr txBox="1"/>
          <p:nvPr>
            <p:ph idx="4294967295" type="body"/>
          </p:nvPr>
        </p:nvSpPr>
        <p:spPr>
          <a:xfrm>
            <a:off x="1371600" y="4038600"/>
            <a:ext cx="6393900" cy="7971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1200"/>
              </a:spcAft>
              <a:buNone/>
            </a:pPr>
            <a:r>
              <a:rPr lang="en" sz="2200" u="sng">
                <a:solidFill>
                  <a:schemeClr val="accent5"/>
                </a:solidFill>
                <a:hlinkClick r:id="rId3">
                  <a:extLst>
                    <a:ext uri="{A12FA001-AC4F-418D-AE19-62706E023703}">
                      <ahyp:hlinkClr val="tx"/>
                    </a:ext>
                  </a:extLst>
                </a:hlinkClick>
              </a:rPr>
              <a:t>A Machine Translation System from Hindi to Sanskrit Language using Rule based Approach</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Abstract</a:t>
            </a:r>
            <a:endParaRPr sz="4020">
              <a:latin typeface="Orbitron Black"/>
              <a:ea typeface="Orbitron Black"/>
              <a:cs typeface="Orbitron Black"/>
              <a:sym typeface="Orbitron Black"/>
            </a:endParaRPr>
          </a:p>
        </p:txBody>
      </p:sp>
      <p:sp>
        <p:nvSpPr>
          <p:cNvPr id="80" name="Google Shape;80;p17"/>
          <p:cNvSpPr txBox="1"/>
          <p:nvPr>
            <p:ph idx="1" type="body"/>
          </p:nvPr>
        </p:nvSpPr>
        <p:spPr>
          <a:xfrm>
            <a:off x="311700" y="1076400"/>
            <a:ext cx="8520600" cy="380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600"/>
              <a:t>This paper is about using a computer system to translate from Hindi to Sanskrit. They developed a method using rules to make this translation accurate. They tested the system and found it to be about 94% accurate for the meaning of words and 86% accurate for how sentences are formed. This system could help people learn these languages better and could be used in devices like Alexa or Google Assistant for easy communication.</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838200"/>
            <a:ext cx="8520600" cy="24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Exploring Machine Translation from Arabic to English</a:t>
            </a:r>
            <a:endParaRPr sz="4020">
              <a:latin typeface="Orbitron Black"/>
              <a:ea typeface="Orbitron Black"/>
              <a:cs typeface="Orbitron Black"/>
              <a:sym typeface="Orbitron Black"/>
            </a:endParaRPr>
          </a:p>
        </p:txBody>
      </p:sp>
      <p:sp>
        <p:nvSpPr>
          <p:cNvPr id="86" name="Google Shape;86;p18"/>
          <p:cNvSpPr txBox="1"/>
          <p:nvPr>
            <p:ph idx="4294967295" type="subTitle"/>
          </p:nvPr>
        </p:nvSpPr>
        <p:spPr>
          <a:xfrm>
            <a:off x="311700" y="350520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2800"/>
              <a:t>Published: Jul 24, 2012</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4294967295" type="body"/>
          </p:nvPr>
        </p:nvSpPr>
        <p:spPr>
          <a:xfrm>
            <a:off x="76200" y="1447800"/>
            <a:ext cx="8991600" cy="228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600"/>
              <a:t>Arwa Alqudsi </a:t>
            </a:r>
            <a:r>
              <a:rPr lang="en" sz="2600"/>
              <a:t>(University Kebangsaan Malaysia, Malaysia)</a:t>
            </a:r>
            <a:endParaRPr/>
          </a:p>
          <a:p>
            <a:pPr indent="0" lvl="0" marL="0" rtl="0" algn="l">
              <a:lnSpc>
                <a:spcPct val="150000"/>
              </a:lnSpc>
              <a:spcBef>
                <a:spcPts val="0"/>
              </a:spcBef>
              <a:spcAft>
                <a:spcPts val="0"/>
              </a:spcAft>
              <a:buNone/>
            </a:pPr>
            <a:r>
              <a:rPr b="1" lang="en" sz="2600"/>
              <a:t>Nazlia Omar </a:t>
            </a:r>
            <a:r>
              <a:rPr lang="en" sz="2600"/>
              <a:t>(University Kebangsaan Malaysia, Malaysia)</a:t>
            </a:r>
            <a:endParaRPr b="1" sz="2600"/>
          </a:p>
          <a:p>
            <a:pPr indent="0" lvl="0" marL="0" rtl="0" algn="l">
              <a:lnSpc>
                <a:spcPct val="115000"/>
              </a:lnSpc>
              <a:spcBef>
                <a:spcPts val="0"/>
              </a:spcBef>
              <a:spcAft>
                <a:spcPts val="0"/>
              </a:spcAft>
              <a:buNone/>
            </a:pPr>
            <a:r>
              <a:rPr b="1" lang="en" sz="2600"/>
              <a:t>Khalid Shaker </a:t>
            </a:r>
            <a:r>
              <a:rPr lang="en" sz="2600"/>
              <a:t>(Dept of Software Engineering, Faculty of CSIT, University Kebangsaan Malaysia, Selangor, Malaysia)</a:t>
            </a:r>
            <a:endParaRPr/>
          </a:p>
        </p:txBody>
      </p:sp>
      <p:sp>
        <p:nvSpPr>
          <p:cNvPr id="92" name="Google Shape;92;p19"/>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Authors</a:t>
            </a:r>
            <a:endParaRPr sz="4020">
              <a:latin typeface="Orbitron Black"/>
              <a:ea typeface="Orbitron Black"/>
              <a:cs typeface="Orbitron Black"/>
              <a:sym typeface="Orbitron Black"/>
            </a:endParaRPr>
          </a:p>
        </p:txBody>
      </p:sp>
      <p:sp>
        <p:nvSpPr>
          <p:cNvPr id="93" name="Google Shape;93;p19"/>
          <p:cNvSpPr txBox="1"/>
          <p:nvPr>
            <p:ph idx="4294967295" type="body"/>
          </p:nvPr>
        </p:nvSpPr>
        <p:spPr>
          <a:xfrm>
            <a:off x="1143000" y="4038600"/>
            <a:ext cx="6858000" cy="797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2200" u="sng">
                <a:solidFill>
                  <a:schemeClr val="hlink"/>
                </a:solidFill>
                <a:hlinkClick r:id="rId3"/>
              </a:rPr>
              <a:t>Exploring Machine Translation from Arabic to English</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Abstract</a:t>
            </a:r>
            <a:endParaRPr sz="4020">
              <a:latin typeface="Orbitron Black"/>
              <a:ea typeface="Orbitron Black"/>
              <a:cs typeface="Orbitron Black"/>
              <a:sym typeface="Orbitron Black"/>
            </a:endParaRPr>
          </a:p>
        </p:txBody>
      </p:sp>
      <p:sp>
        <p:nvSpPr>
          <p:cNvPr id="99" name="Google Shape;99;p20"/>
          <p:cNvSpPr txBox="1"/>
          <p:nvPr>
            <p:ph idx="1" type="body"/>
          </p:nvPr>
        </p:nvSpPr>
        <p:spPr>
          <a:xfrm>
            <a:off x="311700" y="1066800"/>
            <a:ext cx="8520600" cy="380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600"/>
              <a:t>This paper explores the challenges and techniques of translating Arabic into English using MT. It discusses the need for efficient translation due to global language differences. The focus is on understanding </a:t>
            </a:r>
            <a:r>
              <a:rPr lang="en" sz="2600"/>
              <a:t>Arabic</a:t>
            </a:r>
            <a:r>
              <a:rPr lang="en" sz="2600"/>
              <a:t> linguistic features and how they affect MT. The paper summarizes various methods for translating Arabic to English, discussing their strengths and weaknesses. Its goal is to encourage further study of these techniques.</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838200"/>
            <a:ext cx="8520600" cy="24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latin typeface="Orbitron Black"/>
                <a:ea typeface="Orbitron Black"/>
                <a:cs typeface="Orbitron Black"/>
                <a:sym typeface="Orbitron Black"/>
              </a:rPr>
              <a:t>Improving Word Meaning Disambiguation with Rule Based Machine Translation</a:t>
            </a:r>
            <a:endParaRPr sz="4020">
              <a:latin typeface="Orbitron Black"/>
              <a:ea typeface="Orbitron Black"/>
              <a:cs typeface="Orbitron Black"/>
              <a:sym typeface="Orbitron Black"/>
            </a:endParaRPr>
          </a:p>
        </p:txBody>
      </p:sp>
      <p:sp>
        <p:nvSpPr>
          <p:cNvPr id="105" name="Google Shape;105;p21"/>
          <p:cNvSpPr txBox="1"/>
          <p:nvPr>
            <p:ph idx="4294967295" type="subTitle"/>
          </p:nvPr>
        </p:nvSpPr>
        <p:spPr>
          <a:xfrm>
            <a:off x="311700" y="350520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2800"/>
              <a:t>Published: Sept 17, 1999</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