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1" r:id="rId1"/>
  </p:sldMasterIdLst>
  <p:notesMasterIdLst>
    <p:notesMasterId r:id="rId11"/>
  </p:notesMasterIdLst>
  <p:sldIdLst>
    <p:sldId id="256" r:id="rId2"/>
    <p:sldId id="258" r:id="rId3"/>
    <p:sldId id="259" r:id="rId4"/>
    <p:sldId id="273" r:id="rId5"/>
    <p:sldId id="274" r:id="rId6"/>
    <p:sldId id="270" r:id="rId7"/>
    <p:sldId id="271" r:id="rId8"/>
    <p:sldId id="272" r:id="rId9"/>
    <p:sldId id="269" r:id="rId10"/>
  </p:sldIdLst>
  <p:sldSz cx="9144000" cy="6858000" type="screen4x3"/>
  <p:notesSz cx="6858000" cy="9144000"/>
  <p:embeddedFontLst>
    <p:embeddedFont>
      <p:font typeface="Arial Black" panose="020B0A04020102020204" pitchFamily="34" charset="0"/>
      <p:regular r:id="rId12"/>
      <p:bold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63" d="100"/>
          <a:sy n="63" d="100"/>
        </p:scale>
        <p:origin x="1380"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pic>
        <p:nvPicPr>
          <p:cNvPr id="31" name="Google Shape;31;p4"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32" name="Google Shape;32;p4"/>
          <p:cNvGrpSpPr/>
          <p:nvPr/>
        </p:nvGrpSpPr>
        <p:grpSpPr>
          <a:xfrm>
            <a:off x="6146800" y="0"/>
            <a:ext cx="2997200" cy="876300"/>
            <a:chOff x="6096000" y="3924300"/>
            <a:chExt cx="2997200" cy="876300"/>
          </a:xfrm>
        </p:grpSpPr>
        <p:sp>
          <p:nvSpPr>
            <p:cNvPr id="33" name="Google Shape;33;p4"/>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4" name="Google Shape;34;p4"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35" name="Google Shape;35;p4"/>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36" name="Google Shape;36;p4"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7" name="Google Shape;37;p4"/>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200">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1pPr>
            <a:lvl2pPr marL="914400" lvl="1"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2pPr>
            <a:lvl3pPr marL="1371600" lvl="2"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3pPr>
            <a:lvl4pPr marL="1828800" lvl="3"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4pPr>
            <a:lvl5pPr marL="2286000" lvl="4"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 name="Google Shape;39;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rgbClr val="0070C0"/>
                </a:solidFill>
                <a:latin typeface="Times New Roman"/>
                <a:ea typeface="Times New Roman"/>
                <a:cs typeface="Times New Roman"/>
                <a:sym typeface="Times New Roman"/>
              </a:defRPr>
            </a:lvl1pPr>
            <a:lvl2pPr marL="0" lvl="1" indent="0" algn="r">
              <a:spcBef>
                <a:spcPts val="0"/>
              </a:spcBef>
              <a:buNone/>
              <a:defRPr sz="1200" b="1">
                <a:solidFill>
                  <a:srgbClr val="0070C0"/>
                </a:solidFill>
                <a:latin typeface="Times New Roman"/>
                <a:ea typeface="Times New Roman"/>
                <a:cs typeface="Times New Roman"/>
                <a:sym typeface="Times New Roman"/>
              </a:defRPr>
            </a:lvl2pPr>
            <a:lvl3pPr marL="0" lvl="2" indent="0" algn="r">
              <a:spcBef>
                <a:spcPts val="0"/>
              </a:spcBef>
              <a:buNone/>
              <a:defRPr sz="1200" b="1">
                <a:solidFill>
                  <a:srgbClr val="0070C0"/>
                </a:solidFill>
                <a:latin typeface="Times New Roman"/>
                <a:ea typeface="Times New Roman"/>
                <a:cs typeface="Times New Roman"/>
                <a:sym typeface="Times New Roman"/>
              </a:defRPr>
            </a:lvl3pPr>
            <a:lvl4pPr marL="0" lvl="3" indent="0" algn="r">
              <a:spcBef>
                <a:spcPts val="0"/>
              </a:spcBef>
              <a:buNone/>
              <a:defRPr sz="1200" b="1">
                <a:solidFill>
                  <a:srgbClr val="0070C0"/>
                </a:solidFill>
                <a:latin typeface="Times New Roman"/>
                <a:ea typeface="Times New Roman"/>
                <a:cs typeface="Times New Roman"/>
                <a:sym typeface="Times New Roman"/>
              </a:defRPr>
            </a:lvl4pPr>
            <a:lvl5pPr marL="0" lvl="4" indent="0" algn="r">
              <a:spcBef>
                <a:spcPts val="0"/>
              </a:spcBef>
              <a:buNone/>
              <a:defRPr sz="1200" b="1">
                <a:solidFill>
                  <a:srgbClr val="0070C0"/>
                </a:solidFill>
                <a:latin typeface="Times New Roman"/>
                <a:ea typeface="Times New Roman"/>
                <a:cs typeface="Times New Roman"/>
                <a:sym typeface="Times New Roman"/>
              </a:defRPr>
            </a:lvl5pPr>
            <a:lvl6pPr marL="0" lvl="5" indent="0" algn="r">
              <a:spcBef>
                <a:spcPts val="0"/>
              </a:spcBef>
              <a:buNone/>
              <a:defRPr sz="1200" b="1">
                <a:solidFill>
                  <a:srgbClr val="0070C0"/>
                </a:solidFill>
                <a:latin typeface="Times New Roman"/>
                <a:ea typeface="Times New Roman"/>
                <a:cs typeface="Times New Roman"/>
                <a:sym typeface="Times New Roman"/>
              </a:defRPr>
            </a:lvl6pPr>
            <a:lvl7pPr marL="0" lvl="6" indent="0" algn="r">
              <a:spcBef>
                <a:spcPts val="0"/>
              </a:spcBef>
              <a:buNone/>
              <a:defRPr sz="1200" b="1">
                <a:solidFill>
                  <a:srgbClr val="0070C0"/>
                </a:solidFill>
                <a:latin typeface="Times New Roman"/>
                <a:ea typeface="Times New Roman"/>
                <a:cs typeface="Times New Roman"/>
                <a:sym typeface="Times New Roman"/>
              </a:defRPr>
            </a:lvl7pPr>
            <a:lvl8pPr marL="0" lvl="7" indent="0" algn="r">
              <a:spcBef>
                <a:spcPts val="0"/>
              </a:spcBef>
              <a:buNone/>
              <a:defRPr sz="1200" b="1">
                <a:solidFill>
                  <a:srgbClr val="0070C0"/>
                </a:solidFill>
                <a:latin typeface="Times New Roman"/>
                <a:ea typeface="Times New Roman"/>
                <a:cs typeface="Times New Roman"/>
                <a:sym typeface="Times New Roman"/>
              </a:defRPr>
            </a:lvl8pPr>
            <a:lvl9pPr marL="0" lvl="8" indent="0" algn="r">
              <a:spcBef>
                <a:spcPts val="0"/>
              </a:spcBef>
              <a:buNone/>
              <a:defRPr sz="1200" b="1">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7" name="Google Shape;7;p1"/>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1" i="0" u="none" strike="noStrike" cap="none">
                <a:solidFill>
                  <a:srgbClr val="0070C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1" i="0" u="none" strike="noStrike" cap="none">
                <a:solidFill>
                  <a:srgbClr val="0070C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rgbClr val="0070C0"/>
                </a:solidFill>
                <a:latin typeface="Times New Roman"/>
                <a:ea typeface="Times New Roman"/>
                <a:cs typeface="Times New Roman"/>
                <a:sym typeface="Times New Roman"/>
              </a:defRPr>
            </a:lvl1pPr>
            <a:lvl2pPr marL="0" marR="0" lvl="1" indent="0" algn="r" rtl="0">
              <a:spcBef>
                <a:spcPts val="0"/>
              </a:spcBef>
              <a:buNone/>
              <a:defRPr sz="1200" b="1" i="0" u="none" strike="noStrike" cap="none">
                <a:solidFill>
                  <a:srgbClr val="0070C0"/>
                </a:solidFill>
                <a:latin typeface="Times New Roman"/>
                <a:ea typeface="Times New Roman"/>
                <a:cs typeface="Times New Roman"/>
                <a:sym typeface="Times New Roman"/>
              </a:defRPr>
            </a:lvl2pPr>
            <a:lvl3pPr marL="0" marR="0" lvl="2" indent="0" algn="r" rtl="0">
              <a:spcBef>
                <a:spcPts val="0"/>
              </a:spcBef>
              <a:buNone/>
              <a:defRPr sz="1200" b="1" i="0" u="none" strike="noStrike" cap="none">
                <a:solidFill>
                  <a:srgbClr val="0070C0"/>
                </a:solidFill>
                <a:latin typeface="Times New Roman"/>
                <a:ea typeface="Times New Roman"/>
                <a:cs typeface="Times New Roman"/>
                <a:sym typeface="Times New Roman"/>
              </a:defRPr>
            </a:lvl3pPr>
            <a:lvl4pPr marL="0" marR="0" lvl="3" indent="0" algn="r" rtl="0">
              <a:spcBef>
                <a:spcPts val="0"/>
              </a:spcBef>
              <a:buNone/>
              <a:defRPr sz="1200" b="1" i="0" u="none" strike="noStrike" cap="none">
                <a:solidFill>
                  <a:srgbClr val="0070C0"/>
                </a:solidFill>
                <a:latin typeface="Times New Roman"/>
                <a:ea typeface="Times New Roman"/>
                <a:cs typeface="Times New Roman"/>
                <a:sym typeface="Times New Roman"/>
              </a:defRPr>
            </a:lvl4pPr>
            <a:lvl5pPr marL="0" marR="0" lvl="4" indent="0" algn="r" rtl="0">
              <a:spcBef>
                <a:spcPts val="0"/>
              </a:spcBef>
              <a:buNone/>
              <a:defRPr sz="1200" b="1" i="0" u="none" strike="noStrike" cap="none">
                <a:solidFill>
                  <a:srgbClr val="0070C0"/>
                </a:solidFill>
                <a:latin typeface="Times New Roman"/>
                <a:ea typeface="Times New Roman"/>
                <a:cs typeface="Times New Roman"/>
                <a:sym typeface="Times New Roman"/>
              </a:defRPr>
            </a:lvl5pPr>
            <a:lvl6pPr marL="0" marR="0" lvl="5" indent="0" algn="r" rtl="0">
              <a:spcBef>
                <a:spcPts val="0"/>
              </a:spcBef>
              <a:buNone/>
              <a:defRPr sz="1200" b="1" i="0" u="none" strike="noStrike" cap="none">
                <a:solidFill>
                  <a:srgbClr val="0070C0"/>
                </a:solidFill>
                <a:latin typeface="Times New Roman"/>
                <a:ea typeface="Times New Roman"/>
                <a:cs typeface="Times New Roman"/>
                <a:sym typeface="Times New Roman"/>
              </a:defRPr>
            </a:lvl6pPr>
            <a:lvl7pPr marL="0" marR="0" lvl="6" indent="0" algn="r" rtl="0">
              <a:spcBef>
                <a:spcPts val="0"/>
              </a:spcBef>
              <a:buNone/>
              <a:defRPr sz="1200" b="1" i="0" u="none" strike="noStrike" cap="none">
                <a:solidFill>
                  <a:srgbClr val="0070C0"/>
                </a:solidFill>
                <a:latin typeface="Times New Roman"/>
                <a:ea typeface="Times New Roman"/>
                <a:cs typeface="Times New Roman"/>
                <a:sym typeface="Times New Roman"/>
              </a:defRPr>
            </a:lvl7pPr>
            <a:lvl8pPr marL="0" marR="0" lvl="7" indent="0" algn="r" rtl="0">
              <a:spcBef>
                <a:spcPts val="0"/>
              </a:spcBef>
              <a:buNone/>
              <a:defRPr sz="1200" b="1" i="0" u="none" strike="noStrike" cap="none">
                <a:solidFill>
                  <a:srgbClr val="0070C0"/>
                </a:solidFill>
                <a:latin typeface="Times New Roman"/>
                <a:ea typeface="Times New Roman"/>
                <a:cs typeface="Times New Roman"/>
                <a:sym typeface="Times New Roman"/>
              </a:defRPr>
            </a:lvl8pPr>
            <a:lvl9pPr marL="0" marR="0" lvl="8" indent="0" algn="r" rtl="0">
              <a:spcBef>
                <a:spcPts val="0"/>
              </a:spcBef>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1"/>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 name="Google Shape;13;p1" descr="LOGO.gif"/>
          <p:cNvPicPr preferRelativeResize="0"/>
          <p:nvPr/>
        </p:nvPicPr>
        <p:blipFill rotWithShape="1">
          <a:blip r:embed="rId4">
            <a:alphaModFix/>
          </a:blip>
          <a:srcRect b="10713"/>
          <a:stretch/>
        </p:blipFill>
        <p:spPr>
          <a:xfrm>
            <a:off x="6553200" y="228600"/>
            <a:ext cx="2057400" cy="635000"/>
          </a:xfrm>
          <a:prstGeom prst="rect">
            <a:avLst/>
          </a:prstGeom>
          <a:noFill/>
          <a:ln>
            <a:noFill/>
          </a:ln>
        </p:spPr>
      </p:pic>
      <p:pic>
        <p:nvPicPr>
          <p:cNvPr id="14" name="Google Shape;14;p1" descr="LOGO.gif"/>
          <p:cNvPicPr preferRelativeResize="0"/>
          <p:nvPr/>
        </p:nvPicPr>
        <p:blipFill rotWithShape="1">
          <a:blip r:embed="rId4">
            <a:alphaModFix/>
          </a:blip>
          <a:srcRect b="10713"/>
          <a:stretch/>
        </p:blipFill>
        <p:spPr>
          <a:xfrm>
            <a:off x="6553200" y="228600"/>
            <a:ext cx="2057400" cy="635000"/>
          </a:xfrm>
          <a:prstGeom prst="rect">
            <a:avLst/>
          </a:prstGeom>
          <a:noFill/>
          <a:ln>
            <a:noFill/>
          </a:ln>
        </p:spPr>
      </p:pic>
      <p:grpSp>
        <p:nvGrpSpPr>
          <p:cNvPr id="15" name="Google Shape;15;p1"/>
          <p:cNvGrpSpPr/>
          <p:nvPr/>
        </p:nvGrpSpPr>
        <p:grpSpPr>
          <a:xfrm>
            <a:off x="6146800" y="0"/>
            <a:ext cx="2997200" cy="876300"/>
            <a:chOff x="6096000" y="3924300"/>
            <a:chExt cx="2997200" cy="876300"/>
          </a:xfrm>
        </p:grpSpPr>
        <p:sp>
          <p:nvSpPr>
            <p:cNvPr id="16" name="Google Shape;16;p1"/>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7" name="Google Shape;17;p1" descr="LOGO.gif"/>
            <p:cNvPicPr preferRelativeResize="0"/>
            <p:nvPr/>
          </p:nvPicPr>
          <p:blipFill rotWithShape="1">
            <a:blip r:embed="rId4">
              <a:alphaModFix/>
            </a:blip>
            <a:srcRect b="10713"/>
            <a:stretch/>
          </p:blipFill>
          <p:spPr>
            <a:xfrm>
              <a:off x="6502400" y="4152900"/>
              <a:ext cx="2057400" cy="635000"/>
            </a:xfrm>
            <a:prstGeom prst="rect">
              <a:avLst/>
            </a:prstGeom>
            <a:noFill/>
            <a:ln>
              <a:noFill/>
            </a:ln>
          </p:spPr>
        </p:pic>
        <p:sp>
          <p:nvSpPr>
            <p:cNvPr id="18" name="Google Shape;18;p1"/>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19" name="Google Shape;19;p1" descr="logo.jpg"/>
          <p:cNvPicPr preferRelativeResize="0"/>
          <p:nvPr/>
        </p:nvPicPr>
        <p:blipFill rotWithShape="1">
          <a:blip r:embed="rId5">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5"/>
          <p:cNvSpPr txBox="1"/>
          <p:nvPr/>
        </p:nvSpPr>
        <p:spPr>
          <a:xfrm>
            <a:off x="1259708" y="1628800"/>
            <a:ext cx="6624600"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600" dirty="0">
                <a:solidFill>
                  <a:srgbClr val="FF0000"/>
                </a:solidFill>
                <a:latin typeface="Arial Black"/>
                <a:ea typeface="Arial Black"/>
                <a:cs typeface="Arial Black"/>
                <a:sym typeface="Arial Black"/>
              </a:rPr>
              <a:t>DMA Transfer</a:t>
            </a:r>
            <a:endParaRPr sz="3600" dirty="0">
              <a:solidFill>
                <a:srgbClr val="FF0000"/>
              </a:solidFill>
              <a:latin typeface="Arial Black"/>
              <a:ea typeface="Arial Black"/>
              <a:cs typeface="Arial Black"/>
              <a:sym typeface="Arial Black"/>
            </a:endParaRPr>
          </a:p>
        </p:txBody>
      </p:sp>
      <p:sp>
        <p:nvSpPr>
          <p:cNvPr id="48" name="Google Shape;48;p5"/>
          <p:cNvSpPr txBox="1"/>
          <p:nvPr/>
        </p:nvSpPr>
        <p:spPr>
          <a:xfrm>
            <a:off x="2190887" y="2910756"/>
            <a:ext cx="4762225" cy="1754286"/>
          </a:xfrm>
          <a:prstGeom prst="rect">
            <a:avLst/>
          </a:prstGeom>
          <a:solidFill>
            <a:schemeClr val="bg1">
              <a:lumMod val="65000"/>
            </a:schemeClr>
          </a:solidFill>
          <a:ln>
            <a:noFill/>
          </a:ln>
        </p:spPr>
        <p:txBody>
          <a:bodyPr spcFirstLastPara="1" wrap="square" lIns="91425" tIns="45700" rIns="91425" bIns="45700" anchor="t" anchorCtr="0">
            <a:spAutoFit/>
          </a:bodyPr>
          <a:lstStyle/>
          <a:p>
            <a:pPr lvl="3"/>
            <a:endParaRPr lang="en-US" sz="1800" b="1" dirty="0">
              <a:solidFill>
                <a:schemeClr val="dk1"/>
              </a:solidFill>
              <a:latin typeface="Calibri"/>
              <a:ea typeface="Calibri"/>
              <a:cs typeface="Calibri"/>
              <a:sym typeface="Calibri"/>
            </a:endParaRPr>
          </a:p>
          <a:p>
            <a:pPr lvl="3"/>
            <a:r>
              <a:rPr lang="en-US" sz="1800" b="1" dirty="0">
                <a:solidFill>
                  <a:schemeClr val="dk1"/>
                </a:solidFill>
                <a:latin typeface="Calibri"/>
                <a:ea typeface="Calibri"/>
                <a:cs typeface="Calibri"/>
                <a:sym typeface="Calibri"/>
              </a:rPr>
              <a:t>    Team Details  </a:t>
            </a:r>
            <a:r>
              <a:rPr lang="en-US" sz="1800" b="1" dirty="0">
                <a:solidFill>
                  <a:schemeClr val="dk1"/>
                </a:solidFill>
                <a:latin typeface="Calibri"/>
                <a:ea typeface="Calibri"/>
                <a:cs typeface="Calibri"/>
                <a:sym typeface="Wingdings" panose="05000000000000000000" pitchFamily="2" charset="2"/>
              </a:rPr>
              <a:t>:    Divij       –  2210090292</a:t>
            </a:r>
          </a:p>
          <a:p>
            <a:pPr lvl="3"/>
            <a:r>
              <a:rPr lang="en-US" sz="1800" b="1" dirty="0">
                <a:solidFill>
                  <a:schemeClr val="dk1"/>
                </a:solidFill>
                <a:latin typeface="Calibri"/>
                <a:ea typeface="Calibri"/>
                <a:cs typeface="Calibri"/>
                <a:sym typeface="Wingdings" panose="05000000000000000000" pitchFamily="2" charset="2"/>
              </a:rPr>
              <a:t>                                   Keshav   –   2210990506</a:t>
            </a:r>
          </a:p>
          <a:p>
            <a:pPr lvl="3"/>
            <a:r>
              <a:rPr lang="en-US" sz="1800" b="1" dirty="0">
                <a:solidFill>
                  <a:schemeClr val="dk1"/>
                </a:solidFill>
                <a:latin typeface="Calibri"/>
                <a:ea typeface="Calibri"/>
                <a:cs typeface="Calibri"/>
                <a:sym typeface="Wingdings" panose="05000000000000000000" pitchFamily="2" charset="2"/>
              </a:rPr>
              <a:t>                                   Nishtha   –  2210990621</a:t>
            </a:r>
          </a:p>
          <a:p>
            <a:pPr lvl="3"/>
            <a:r>
              <a:rPr lang="en-US" sz="1800" b="1" dirty="0">
                <a:solidFill>
                  <a:schemeClr val="dk1"/>
                </a:solidFill>
                <a:latin typeface="Calibri"/>
                <a:ea typeface="Calibri"/>
                <a:cs typeface="Calibri"/>
                <a:sym typeface="Wingdings" panose="05000000000000000000" pitchFamily="2" charset="2"/>
              </a:rPr>
              <a:t>                                   </a:t>
            </a:r>
            <a:r>
              <a:rPr lang="en-US" sz="1800" b="1" dirty="0" err="1">
                <a:solidFill>
                  <a:schemeClr val="dk1"/>
                </a:solidFill>
                <a:latin typeface="Calibri"/>
                <a:ea typeface="Calibri"/>
                <a:cs typeface="Calibri"/>
                <a:sym typeface="Wingdings" panose="05000000000000000000" pitchFamily="2" charset="2"/>
              </a:rPr>
              <a:t>Yashika</a:t>
            </a:r>
            <a:r>
              <a:rPr lang="en-US" sz="1800" b="1" dirty="0">
                <a:solidFill>
                  <a:schemeClr val="dk1"/>
                </a:solidFill>
                <a:latin typeface="Calibri"/>
                <a:ea typeface="Calibri"/>
                <a:cs typeface="Calibri"/>
                <a:sym typeface="Wingdings" panose="05000000000000000000" pitchFamily="2" charset="2"/>
              </a:rPr>
              <a:t>  –  2210990977</a:t>
            </a:r>
          </a:p>
          <a:p>
            <a:pPr lvl="3"/>
            <a:r>
              <a:rPr lang="en-IN" sz="1800" b="1" dirty="0">
                <a:solidFill>
                  <a:schemeClr val="lt1"/>
                </a:solidFill>
                <a:latin typeface="Calibri"/>
                <a:ea typeface="Calibri"/>
                <a:cs typeface="Calibri"/>
                <a:sym typeface="Calibri"/>
              </a:rPr>
              <a:t> </a:t>
            </a:r>
            <a:endParaRPr sz="1800" b="1" dirty="0">
              <a:solidFill>
                <a:schemeClr val="lt1"/>
              </a:solidFill>
              <a:latin typeface="Calibri"/>
              <a:ea typeface="Calibri"/>
              <a:cs typeface="Calibri"/>
              <a:sym typeface="Calibri"/>
            </a:endParaRPr>
          </a:p>
        </p:txBody>
      </p:sp>
      <p:sp>
        <p:nvSpPr>
          <p:cNvPr id="49" name="Google Shape;49;p5"/>
          <p:cNvSpPr txBox="1"/>
          <p:nvPr/>
        </p:nvSpPr>
        <p:spPr>
          <a:xfrm>
            <a:off x="1187625" y="5661251"/>
            <a:ext cx="6947100" cy="708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err="1">
                <a:solidFill>
                  <a:srgbClr val="FF0000"/>
                </a:solidFill>
                <a:latin typeface="Times New Roman"/>
                <a:ea typeface="Times New Roman"/>
                <a:cs typeface="Times New Roman"/>
                <a:sym typeface="Times New Roman"/>
              </a:rPr>
              <a:t>Chitkara</a:t>
            </a:r>
            <a:r>
              <a:rPr lang="en-US" sz="2000" b="1" dirty="0">
                <a:solidFill>
                  <a:srgbClr val="FF0000"/>
                </a:solidFill>
                <a:latin typeface="Times New Roman"/>
                <a:ea typeface="Times New Roman"/>
                <a:cs typeface="Times New Roman"/>
                <a:sym typeface="Times New Roman"/>
              </a:rPr>
              <a:t> University Institute of Engineering and Technology, </a:t>
            </a:r>
            <a:r>
              <a:rPr lang="en-US" sz="2000" b="1" dirty="0" err="1">
                <a:solidFill>
                  <a:srgbClr val="FF0000"/>
                </a:solidFill>
                <a:latin typeface="Times New Roman"/>
                <a:ea typeface="Times New Roman"/>
                <a:cs typeface="Times New Roman"/>
                <a:sym typeface="Times New Roman"/>
              </a:rPr>
              <a:t>Chitkara</a:t>
            </a:r>
            <a:r>
              <a:rPr lang="en-US" sz="2000" b="1" dirty="0">
                <a:solidFill>
                  <a:srgbClr val="FF0000"/>
                </a:solidFill>
                <a:latin typeface="Times New Roman"/>
                <a:ea typeface="Times New Roman"/>
                <a:cs typeface="Times New Roman"/>
                <a:sym typeface="Times New Roman"/>
              </a:rPr>
              <a:t> University, Punjab</a:t>
            </a:r>
            <a:endParaRPr sz="2000" b="1" dirty="0">
              <a:solidFill>
                <a:srgbClr val="FF0000"/>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7"/>
          <p:cNvSpPr txBox="1"/>
          <p:nvPr/>
        </p:nvSpPr>
        <p:spPr>
          <a:xfrm>
            <a:off x="395525" y="150332"/>
            <a:ext cx="5400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dirty="0"/>
              <a:t>DMA</a:t>
            </a:r>
            <a:endParaRPr sz="4000" dirty="0"/>
          </a:p>
        </p:txBody>
      </p:sp>
      <p:sp>
        <p:nvSpPr>
          <p:cNvPr id="61" name="Google Shape;61;p7"/>
          <p:cNvSpPr/>
          <p:nvPr/>
        </p:nvSpPr>
        <p:spPr>
          <a:xfrm>
            <a:off x="395525" y="1198880"/>
            <a:ext cx="8136900" cy="5154865"/>
          </a:xfrm>
          <a:prstGeom prst="rect">
            <a:avLst/>
          </a:prstGeom>
          <a:noFill/>
          <a:ln>
            <a:noFill/>
          </a:ln>
        </p:spPr>
        <p:txBody>
          <a:bodyPr spcFirstLastPara="1" wrap="square" lIns="91425" tIns="45700" rIns="91425" bIns="45700" anchor="t" anchorCtr="0">
            <a:noAutofit/>
          </a:bodyPr>
          <a:lstStyle/>
          <a:p>
            <a:pPr marL="457200" marR="0" lvl="0" indent="-457200" algn="just" rtl="0">
              <a:spcBef>
                <a:spcPts val="0"/>
              </a:spcBef>
              <a:spcAft>
                <a:spcPts val="0"/>
              </a:spcAft>
              <a:buFont typeface="Arial" panose="020B0604020202020204" pitchFamily="34" charset="0"/>
              <a:buChar char="•"/>
            </a:pPr>
            <a:r>
              <a:rPr lang="en-IN" sz="2800" dirty="0">
                <a:solidFill>
                  <a:schemeClr val="tx1"/>
                </a:solidFill>
                <a:latin typeface="Times New Roman" panose="02020603050405020304" pitchFamily="18" charset="0"/>
                <a:ea typeface="Times New Roman"/>
                <a:cs typeface="Times New Roman" panose="02020603050405020304" pitchFamily="18" charset="0"/>
                <a:sym typeface="Times New Roman"/>
              </a:rPr>
              <a:t>DMA stands for Direct Memory Access.</a:t>
            </a:r>
          </a:p>
          <a:p>
            <a:pPr marR="0" lvl="0" algn="just" rtl="0">
              <a:spcBef>
                <a:spcPts val="0"/>
              </a:spcBef>
              <a:spcAft>
                <a:spcPts val="0"/>
              </a:spcAft>
            </a:pPr>
            <a:endParaRPr lang="en-IN" sz="28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457200" marR="0" lvl="0" indent="-457200" algn="just" rtl="0">
              <a:spcBef>
                <a:spcPts val="0"/>
              </a:spcBef>
              <a:spcAft>
                <a:spcPts val="0"/>
              </a:spcAft>
              <a:buFont typeface="Arial" panose="020B0604020202020204" pitchFamily="34" charset="0"/>
              <a:buChar char="•"/>
            </a:pPr>
            <a:r>
              <a:rPr lang="en-IN" sz="2800" dirty="0">
                <a:solidFill>
                  <a:schemeClr val="tx1"/>
                </a:solidFill>
                <a:latin typeface="Times New Roman" panose="02020603050405020304" pitchFamily="18" charset="0"/>
                <a:ea typeface="Times New Roman"/>
                <a:cs typeface="Times New Roman" panose="02020603050405020304" pitchFamily="18" charset="0"/>
                <a:sym typeface="Times New Roman"/>
              </a:rPr>
              <a:t>DMA is used to transfer large block of data at high speed between the I/O devices and main memory.</a:t>
            </a:r>
          </a:p>
          <a:p>
            <a:pPr marR="0" lvl="0" algn="just" rtl="0">
              <a:spcBef>
                <a:spcPts val="0"/>
              </a:spcBef>
              <a:spcAft>
                <a:spcPts val="0"/>
              </a:spcAft>
            </a:pPr>
            <a:endParaRPr lang="en-IN" sz="28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457200" marR="0" lvl="0" indent="-457200" algn="just" rtl="0">
              <a:spcBef>
                <a:spcPts val="0"/>
              </a:spcBef>
              <a:spcAft>
                <a:spcPts val="0"/>
              </a:spcAft>
              <a:buFont typeface="Arial" panose="020B0604020202020204" pitchFamily="34" charset="0"/>
              <a:buChar char="•"/>
            </a:pPr>
            <a:r>
              <a:rPr lang="en-IN" sz="2800" dirty="0">
                <a:solidFill>
                  <a:schemeClr val="tx1"/>
                </a:solidFill>
                <a:latin typeface="Times New Roman" panose="02020603050405020304" pitchFamily="18" charset="0"/>
                <a:ea typeface="Times New Roman"/>
                <a:cs typeface="Times New Roman" panose="02020603050405020304" pitchFamily="18" charset="0"/>
                <a:sym typeface="Times New Roman"/>
              </a:rPr>
              <a:t>DMA increases the data transfer rate.</a:t>
            </a:r>
          </a:p>
          <a:p>
            <a:pPr marR="0" lvl="0" algn="just" rtl="0">
              <a:spcBef>
                <a:spcPts val="0"/>
              </a:spcBef>
              <a:spcAft>
                <a:spcPts val="0"/>
              </a:spcAft>
            </a:pPr>
            <a:endParaRPr lang="en-IN" sz="28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457200" indent="-457200" algn="just">
              <a:buFont typeface="Arial" panose="020B0604020202020204" pitchFamily="34" charset="0"/>
              <a:buChar char="•"/>
            </a:pPr>
            <a:r>
              <a:rPr lang="en-IN" sz="2800" dirty="0">
                <a:solidFill>
                  <a:schemeClr val="tx1"/>
                </a:solidFill>
                <a:latin typeface="Times New Roman" panose="02020603050405020304" pitchFamily="18" charset="0"/>
                <a:ea typeface="Times New Roman"/>
                <a:cs typeface="Times New Roman" panose="02020603050405020304" pitchFamily="18" charset="0"/>
                <a:sym typeface="Times New Roman"/>
              </a:rPr>
              <a:t>DMA allows I/O devices to transfer data directly to main memory without CPU intervention.</a:t>
            </a:r>
          </a:p>
          <a:p>
            <a:pPr marR="0" lvl="0" algn="just" rtl="0">
              <a:spcBef>
                <a:spcPts val="0"/>
              </a:spcBef>
              <a:spcAft>
                <a:spcPts val="0"/>
              </a:spcAft>
            </a:pPr>
            <a:endParaRPr sz="32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8"/>
          <p:cNvSpPr/>
          <p:nvPr/>
        </p:nvSpPr>
        <p:spPr>
          <a:xfrm>
            <a:off x="334565" y="853440"/>
            <a:ext cx="8136900" cy="5226360"/>
          </a:xfrm>
          <a:prstGeom prst="rect">
            <a:avLst/>
          </a:prstGeom>
          <a:noFill/>
          <a:ln>
            <a:noFill/>
          </a:ln>
        </p:spPr>
        <p:txBody>
          <a:bodyPr spcFirstLastPara="1" wrap="square" lIns="91425" tIns="45700" rIns="91425" bIns="45700" anchor="t" anchorCtr="0">
            <a:noAutofit/>
          </a:bodyPr>
          <a:lstStyle/>
          <a:p>
            <a:pPr marL="457200" marR="0" lvl="0" indent="-457200" algn="just" rtl="0">
              <a:spcBef>
                <a:spcPts val="0"/>
              </a:spcBef>
              <a:spcAft>
                <a:spcPts val="0"/>
              </a:spcAft>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In this we need Data Memory Access Controller(DMAC).</a:t>
            </a:r>
          </a:p>
          <a:p>
            <a:pPr marR="0" lvl="0" algn="just" rtl="0">
              <a:spcBef>
                <a:spcPts val="0"/>
              </a:spcBef>
              <a:spcAft>
                <a:spcPts val="0"/>
              </a:spcAft>
            </a:pPr>
            <a:endParaRPr lang="en-IN" sz="2800" dirty="0">
              <a:solidFill>
                <a:schemeClr val="tx1"/>
              </a:solidFill>
              <a:latin typeface="Times New Roman" panose="02020603050405020304" pitchFamily="18" charset="0"/>
              <a:cs typeface="Times New Roman" panose="02020603050405020304" pitchFamily="18" charset="0"/>
            </a:endParaRPr>
          </a:p>
          <a:p>
            <a:pPr marL="457200" marR="0" lvl="0" indent="-457200" algn="just" rtl="0">
              <a:spcBef>
                <a:spcPts val="0"/>
              </a:spcBef>
              <a:spcAft>
                <a:spcPts val="0"/>
              </a:spcAft>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The DMAC requests the CPU to hold the system for sometime.</a:t>
            </a:r>
          </a:p>
          <a:p>
            <a:pPr marR="0" lvl="0" algn="just" rtl="0">
              <a:spcBef>
                <a:spcPts val="0"/>
              </a:spcBef>
              <a:spcAft>
                <a:spcPts val="0"/>
              </a:spcAft>
            </a:pPr>
            <a:endParaRPr lang="en-IN" sz="2800" dirty="0">
              <a:solidFill>
                <a:schemeClr val="tx1"/>
              </a:solidFill>
              <a:latin typeface="Times New Roman" panose="02020603050405020304" pitchFamily="18" charset="0"/>
              <a:cs typeface="Times New Roman" panose="02020603050405020304" pitchFamily="18" charset="0"/>
            </a:endParaRPr>
          </a:p>
          <a:p>
            <a:pPr marL="457200" marR="0" lvl="0" indent="-457200" algn="just" rtl="0">
              <a:spcBef>
                <a:spcPts val="0"/>
              </a:spcBef>
              <a:spcAft>
                <a:spcPts val="0"/>
              </a:spcAft>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In response to this CPU sends the acknowledgement</a:t>
            </a:r>
          </a:p>
          <a:p>
            <a:pPr marR="0" lvl="0" algn="just" rtl="0">
              <a:spcBef>
                <a:spcPts val="0"/>
              </a:spcBef>
              <a:spcAft>
                <a:spcPts val="0"/>
              </a:spcAft>
            </a:pPr>
            <a:r>
              <a:rPr lang="en-IN" sz="2800" dirty="0">
                <a:solidFill>
                  <a:schemeClr val="tx1"/>
                </a:solidFill>
                <a:latin typeface="Times New Roman" panose="02020603050405020304" pitchFamily="18" charset="0"/>
                <a:cs typeface="Times New Roman" panose="02020603050405020304" pitchFamily="18" charset="0"/>
              </a:rPr>
              <a:t>  </a:t>
            </a:r>
          </a:p>
          <a:p>
            <a:pPr marL="514350" marR="0" lvl="0" indent="-514350" algn="just" rtl="0">
              <a:spcBef>
                <a:spcPts val="0"/>
              </a:spcBef>
              <a:spcAft>
                <a:spcPts val="0"/>
              </a:spcAft>
              <a:buFont typeface="+mj-lt"/>
              <a:buAutoNum type="arabicPeriod"/>
            </a:pPr>
            <a:r>
              <a:rPr lang="en-IN" sz="2800" dirty="0">
                <a:solidFill>
                  <a:schemeClr val="tx1"/>
                </a:solidFill>
                <a:latin typeface="Times New Roman" panose="02020603050405020304" pitchFamily="18" charset="0"/>
                <a:cs typeface="Times New Roman" panose="02020603050405020304" pitchFamily="18" charset="0"/>
              </a:rPr>
              <a:t>Starting address </a:t>
            </a:r>
            <a:r>
              <a:rPr lang="en-IN" sz="28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Starting From where data transfer should be performed.</a:t>
            </a:r>
          </a:p>
          <a:p>
            <a:pPr marR="0" lvl="0" algn="just" rtl="0">
              <a:spcBef>
                <a:spcPts val="0"/>
              </a:spcBef>
              <a:spcAft>
                <a:spcPts val="0"/>
              </a:spcAft>
            </a:pPr>
            <a:endParaRPr lang="en-IN" sz="28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endParaRPr>
          </a:p>
          <a:p>
            <a:pPr marR="0" lvl="0" algn="just" rtl="0">
              <a:spcBef>
                <a:spcPts val="0"/>
              </a:spcBef>
              <a:spcAft>
                <a:spcPts val="0"/>
              </a:spcAft>
            </a:pPr>
            <a:r>
              <a:rPr lang="en-IN" sz="28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2.    Data Count    Number of bytes to be transferred</a:t>
            </a:r>
            <a:r>
              <a:rPr lang="en-IN" sz="24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p>
          <a:p>
            <a:pPr marL="514350" marR="0" lvl="0" indent="-514350" algn="just" rtl="0">
              <a:spcBef>
                <a:spcPts val="0"/>
              </a:spcBef>
              <a:spcAft>
                <a:spcPts val="0"/>
              </a:spcAft>
              <a:buFont typeface="+mj-lt"/>
              <a:buAutoNum type="arabicPeriod"/>
            </a:pPr>
            <a:endParaRPr lang="en-IN" sz="2800" dirty="0">
              <a:solidFill>
                <a:schemeClr val="tx1"/>
              </a:solidFill>
              <a:latin typeface="Times New Roman" panose="02020603050405020304" pitchFamily="18" charset="0"/>
              <a:cs typeface="Times New Roman" panose="02020603050405020304" pitchFamily="18" charset="0"/>
            </a:endParaRPr>
          </a:p>
          <a:p>
            <a:pPr marL="457200" marR="0" lvl="0" indent="-457200" algn="just" rtl="0">
              <a:spcBef>
                <a:spcPts val="0"/>
              </a:spcBef>
              <a:spcAft>
                <a:spcPts val="0"/>
              </a:spcAft>
              <a:buFont typeface="Arial" panose="020B0604020202020204" pitchFamily="34" charset="0"/>
              <a:buChar char="•"/>
            </a:pPr>
            <a:endParaRPr sz="2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9E6B6-6A72-9B81-8185-A9EE481BF022}"/>
              </a:ext>
            </a:extLst>
          </p:cNvPr>
          <p:cNvSpPr>
            <a:spLocks noGrp="1"/>
          </p:cNvSpPr>
          <p:nvPr>
            <p:ph type="title"/>
          </p:nvPr>
        </p:nvSpPr>
        <p:spPr/>
        <p:txBody>
          <a:bodyPr/>
          <a:lstStyle/>
          <a:p>
            <a:r>
              <a:rPr lang="en-IN" dirty="0"/>
              <a:t>DMA Transfer</a:t>
            </a:r>
          </a:p>
        </p:txBody>
      </p:sp>
      <p:sp>
        <p:nvSpPr>
          <p:cNvPr id="3" name="Text Placeholder 2">
            <a:extLst>
              <a:ext uri="{FF2B5EF4-FFF2-40B4-BE49-F238E27FC236}">
                <a16:creationId xmlns:a16="http://schemas.microsoft.com/office/drawing/2014/main" id="{01DC2D3F-5A14-F896-1F89-7A6BFC41F5E1}"/>
              </a:ext>
            </a:extLst>
          </p:cNvPr>
          <p:cNvSpPr>
            <a:spLocks noGrp="1"/>
          </p:cNvSpPr>
          <p:nvPr>
            <p:ph type="body" idx="1"/>
          </p:nvPr>
        </p:nvSpPr>
        <p:spPr>
          <a:xfrm>
            <a:off x="3972560" y="838200"/>
            <a:ext cx="4753792" cy="3548380"/>
          </a:xfrm>
        </p:spPr>
        <p:txBody>
          <a:bodyPr/>
          <a:lstStyle/>
          <a:p>
            <a:pPr>
              <a:buFont typeface="Wingdings" pitchFamily="2" charset="2"/>
              <a:buChar char="Ø"/>
            </a:pPr>
            <a:r>
              <a:rPr lang="pt-BR" sz="1800" dirty="0"/>
              <a:t>I/O Device sends a DMA request.</a:t>
            </a:r>
          </a:p>
          <a:p>
            <a:r>
              <a:rPr lang="en-US" sz="1800" dirty="0"/>
              <a:t>➜ DMA Controller activates the BR line.</a:t>
            </a:r>
          </a:p>
          <a:p>
            <a:r>
              <a:rPr lang="en-US" sz="1800" dirty="0"/>
              <a:t>➜ CPU responds with BG line.</a:t>
            </a:r>
          </a:p>
          <a:p>
            <a:r>
              <a:rPr lang="en-US" sz="1800" dirty="0"/>
              <a:t>➜ The DMA puts the current value of its address register into the address bus, initiates the RD or WR signal, and sends a DMA acknowledge to the I/O device.</a:t>
            </a:r>
          </a:p>
          <a:p>
            <a:r>
              <a:rPr lang="en-US" sz="1800" dirty="0"/>
              <a:t>➜ I/O device puts a word in the data bus (for</a:t>
            </a:r>
          </a:p>
          <a:p>
            <a:r>
              <a:rPr lang="en-US" sz="1800" dirty="0"/>
              <a:t>write) or receives a word from the data bus</a:t>
            </a:r>
          </a:p>
          <a:p>
            <a:r>
              <a:rPr lang="en-US" sz="1800" dirty="0"/>
              <a:t>(for read).</a:t>
            </a:r>
          </a:p>
          <a:p>
            <a:r>
              <a:rPr lang="en-US" sz="1800" dirty="0"/>
              <a:t>➜ The peripheral unit can then communicate</a:t>
            </a:r>
          </a:p>
          <a:p>
            <a:r>
              <a:rPr lang="en-US" sz="1800" dirty="0"/>
              <a:t>with memory through the data bus for direct</a:t>
            </a:r>
          </a:p>
          <a:p>
            <a:r>
              <a:rPr lang="en-US" sz="1800" dirty="0"/>
              <a:t>transfer between the two units while the CPU</a:t>
            </a:r>
          </a:p>
          <a:p>
            <a:r>
              <a:rPr lang="en-US" sz="1800" dirty="0"/>
              <a:t>is momentarily disabled.</a:t>
            </a:r>
            <a:endParaRPr lang="en-US" sz="1800" dirty="0">
              <a:latin typeface="Times New Roman" pitchFamily="18" charset="0"/>
              <a:ea typeface="Ubuntu"/>
              <a:cs typeface="Times New Roman" pitchFamily="18" charset="0"/>
              <a:sym typeface="Ubuntu"/>
            </a:endParaRPr>
          </a:p>
          <a:p>
            <a:endParaRPr lang="en-IN" dirty="0"/>
          </a:p>
        </p:txBody>
      </p:sp>
      <p:pic>
        <p:nvPicPr>
          <p:cNvPr id="4" name="Picture 2">
            <a:extLst>
              <a:ext uri="{FF2B5EF4-FFF2-40B4-BE49-F238E27FC236}">
                <a16:creationId xmlns:a16="http://schemas.microsoft.com/office/drawing/2014/main" id="{9E253C98-8210-E9BC-F644-140F7A735ACA}"/>
              </a:ext>
            </a:extLst>
          </p:cNvPr>
          <p:cNvPicPr>
            <a:picLocks noChangeAspect="1" noChangeArrowheads="1"/>
          </p:cNvPicPr>
          <p:nvPr/>
        </p:nvPicPr>
        <p:blipFill>
          <a:blip r:embed="rId2"/>
          <a:srcRect/>
          <a:stretch>
            <a:fillRect/>
          </a:stretch>
        </p:blipFill>
        <p:spPr bwMode="auto">
          <a:xfrm>
            <a:off x="91440" y="1392077"/>
            <a:ext cx="3881120" cy="4277045"/>
          </a:xfrm>
          <a:prstGeom prst="rect">
            <a:avLst/>
          </a:prstGeom>
          <a:noFill/>
          <a:ln w="9525">
            <a:noFill/>
            <a:miter lim="800000"/>
            <a:headEnd/>
            <a:tailEnd/>
          </a:ln>
          <a:effectLst/>
        </p:spPr>
      </p:pic>
    </p:spTree>
    <p:extLst>
      <p:ext uri="{BB962C8B-B14F-4D97-AF65-F5344CB8AC3E}">
        <p14:creationId xmlns:p14="http://schemas.microsoft.com/office/powerpoint/2010/main" val="11647354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E8C11-97B4-5A70-CD47-082D1E79667D}"/>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E2ABD772-B525-0349-32FF-F8B1A4319257}"/>
              </a:ext>
            </a:extLst>
          </p:cNvPr>
          <p:cNvSpPr>
            <a:spLocks noGrp="1"/>
          </p:cNvSpPr>
          <p:nvPr>
            <p:ph type="body" idx="1"/>
          </p:nvPr>
        </p:nvSpPr>
        <p:spPr>
          <a:xfrm>
            <a:off x="4003040" y="1371600"/>
            <a:ext cx="4795520" cy="4525963"/>
          </a:xfrm>
        </p:spPr>
        <p:txBody>
          <a:bodyPr/>
          <a:lstStyle/>
          <a:p>
            <a:r>
              <a:rPr lang="en-US" sz="1800" dirty="0"/>
              <a:t>➜ For each word that is transferred, the DMA</a:t>
            </a:r>
          </a:p>
          <a:p>
            <a:r>
              <a:rPr lang="en-US" sz="1800" dirty="0"/>
              <a:t>increments its address register and decrements its word count register.</a:t>
            </a:r>
          </a:p>
          <a:p>
            <a:r>
              <a:rPr lang="en-US" sz="1800" dirty="0"/>
              <a:t>➜ If the word count does not reach zero, the DMA checks the request line coming from the I/O Device.</a:t>
            </a:r>
          </a:p>
          <a:p>
            <a:r>
              <a:rPr lang="en-US" sz="1800" dirty="0"/>
              <a:t>➜ If there is no request ,the DMA disables BR so that the CPU continues to execute its own program.</a:t>
            </a:r>
          </a:p>
          <a:p>
            <a:r>
              <a:rPr lang="en-US" sz="1800" dirty="0"/>
              <a:t>➜ When CPU requests another transfer, DMA</a:t>
            </a:r>
          </a:p>
          <a:p>
            <a:r>
              <a:rPr lang="en-US" sz="1800" dirty="0"/>
              <a:t>requests bus again.</a:t>
            </a:r>
          </a:p>
          <a:p>
            <a:r>
              <a:rPr lang="en-US" sz="1800" dirty="0"/>
              <a:t>➜ If the word count register reaches zero, the DMA stops any further transfer and removes its bus request. It also informs the CPU of the termination by an interrupt</a:t>
            </a:r>
            <a:endParaRPr lang="en-IN" sz="1800" dirty="0"/>
          </a:p>
        </p:txBody>
      </p:sp>
      <p:pic>
        <p:nvPicPr>
          <p:cNvPr id="4" name="Picture 2">
            <a:extLst>
              <a:ext uri="{FF2B5EF4-FFF2-40B4-BE49-F238E27FC236}">
                <a16:creationId xmlns:a16="http://schemas.microsoft.com/office/drawing/2014/main" id="{45CC1B59-D48C-8C42-ADEA-0F544DD53C79}"/>
              </a:ext>
            </a:extLst>
          </p:cNvPr>
          <p:cNvPicPr>
            <a:picLocks noChangeAspect="1" noChangeArrowheads="1"/>
          </p:cNvPicPr>
          <p:nvPr/>
        </p:nvPicPr>
        <p:blipFill>
          <a:blip r:embed="rId2"/>
          <a:srcRect/>
          <a:stretch>
            <a:fillRect/>
          </a:stretch>
        </p:blipFill>
        <p:spPr bwMode="auto">
          <a:xfrm>
            <a:off x="121921" y="1460695"/>
            <a:ext cx="3708399" cy="4025705"/>
          </a:xfrm>
          <a:prstGeom prst="rect">
            <a:avLst/>
          </a:prstGeom>
          <a:noFill/>
          <a:ln w="9525">
            <a:noFill/>
            <a:miter lim="800000"/>
            <a:headEnd/>
            <a:tailEnd/>
          </a:ln>
          <a:effectLst/>
        </p:spPr>
      </p:pic>
    </p:spTree>
    <p:extLst>
      <p:ext uri="{BB962C8B-B14F-4D97-AF65-F5344CB8AC3E}">
        <p14:creationId xmlns:p14="http://schemas.microsoft.com/office/powerpoint/2010/main" val="27462975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5ED63-3B2D-8A06-3FE3-FC747D1D582D}"/>
              </a:ext>
            </a:extLst>
          </p:cNvPr>
          <p:cNvSpPr>
            <a:spLocks noGrp="1"/>
          </p:cNvSpPr>
          <p:nvPr>
            <p:ph type="title"/>
          </p:nvPr>
        </p:nvSpPr>
        <p:spPr/>
        <p:txBody>
          <a:bodyPr/>
          <a:lstStyle/>
          <a:p>
            <a:r>
              <a:rPr lang="en-IN" dirty="0"/>
              <a:t>Modes Of DMA Transfer</a:t>
            </a:r>
          </a:p>
        </p:txBody>
      </p:sp>
      <p:sp>
        <p:nvSpPr>
          <p:cNvPr id="3" name="Text Placeholder 2">
            <a:extLst>
              <a:ext uri="{FF2B5EF4-FFF2-40B4-BE49-F238E27FC236}">
                <a16:creationId xmlns:a16="http://schemas.microsoft.com/office/drawing/2014/main" id="{9B30C88C-E312-FEE0-8AD9-C815B51CC951}"/>
              </a:ext>
            </a:extLst>
          </p:cNvPr>
          <p:cNvSpPr>
            <a:spLocks noGrp="1"/>
          </p:cNvSpPr>
          <p:nvPr>
            <p:ph type="body" idx="1"/>
          </p:nvPr>
        </p:nvSpPr>
        <p:spPr/>
        <p:txBody>
          <a:bodyPr/>
          <a:lstStyle/>
          <a:p>
            <a:pPr marL="88900" indent="0">
              <a:buNone/>
            </a:pPr>
            <a:r>
              <a:rPr lang="en-IN" dirty="0"/>
              <a:t>There are 3 modes of Transfer</a:t>
            </a:r>
          </a:p>
          <a:p>
            <a:pPr marL="88900" indent="0">
              <a:buNone/>
            </a:pPr>
            <a:endParaRPr lang="en-IN" dirty="0"/>
          </a:p>
          <a:p>
            <a:pPr marL="546100" indent="-457200">
              <a:buFont typeface="+mj-lt"/>
              <a:buAutoNum type="arabicPeriod"/>
            </a:pPr>
            <a:r>
              <a:rPr lang="en-IN" dirty="0"/>
              <a:t>Burst Mode </a:t>
            </a:r>
            <a:r>
              <a:rPr lang="en-IN" dirty="0">
                <a:sym typeface="Wingdings" panose="05000000000000000000" pitchFamily="2" charset="2"/>
              </a:rPr>
              <a:t></a:t>
            </a:r>
            <a:r>
              <a:rPr lang="en-IN" dirty="0"/>
              <a:t> Burst of data is transferred before CPU takes the control of the buses back from DMAC.</a:t>
            </a:r>
          </a:p>
          <a:p>
            <a:pPr marL="546100" indent="-457200">
              <a:buFont typeface="+mj-lt"/>
              <a:buAutoNum type="arabicPeriod"/>
            </a:pPr>
            <a:endParaRPr lang="en-IN" dirty="0"/>
          </a:p>
          <a:p>
            <a:pPr marL="546100" lvl="1" indent="0">
              <a:buNone/>
            </a:pPr>
            <a:r>
              <a:rPr lang="en-IN" dirty="0"/>
              <a:t>This is the quickest mode of DMA transfer since at once a huge     amount of data is being transferred.</a:t>
            </a:r>
          </a:p>
          <a:p>
            <a:pPr marL="88900" indent="0">
              <a:buNone/>
            </a:pPr>
            <a:endParaRPr lang="en-IN" dirty="0"/>
          </a:p>
          <a:p>
            <a:pPr>
              <a:buFont typeface="Wingdings" panose="05000000000000000000" pitchFamily="2" charset="2"/>
              <a:buChar char="Ø"/>
            </a:pPr>
            <a:r>
              <a:rPr lang="en-IN" u="sng" dirty="0"/>
              <a:t>PROS </a:t>
            </a:r>
            <a:r>
              <a:rPr lang="en-IN" dirty="0">
                <a:sym typeface="Wingdings" panose="05000000000000000000" pitchFamily="2" charset="2"/>
              </a:rPr>
              <a:t></a:t>
            </a:r>
            <a:r>
              <a:rPr lang="en-IN" dirty="0"/>
              <a:t> Fastest mode of DMA transfer.</a:t>
            </a:r>
          </a:p>
          <a:p>
            <a:pPr marL="88900" indent="0">
              <a:buNone/>
            </a:pPr>
            <a:endParaRPr lang="en-IN" dirty="0"/>
          </a:p>
          <a:p>
            <a:pPr>
              <a:buFont typeface="Wingdings" panose="05000000000000000000" pitchFamily="2" charset="2"/>
              <a:buChar char="Ø"/>
            </a:pPr>
            <a:r>
              <a:rPr lang="en-IN" u="sng" dirty="0"/>
              <a:t>CONS </a:t>
            </a:r>
            <a:r>
              <a:rPr lang="en-IN" dirty="0">
                <a:sym typeface="Wingdings" panose="05000000000000000000" pitchFamily="2" charset="2"/>
              </a:rPr>
              <a:t></a:t>
            </a:r>
            <a:r>
              <a:rPr lang="en-IN" dirty="0"/>
              <a:t> Less user friendly because during the DMA transfer CPU will be blocked.</a:t>
            </a:r>
          </a:p>
        </p:txBody>
      </p:sp>
    </p:spTree>
    <p:extLst>
      <p:ext uri="{BB962C8B-B14F-4D97-AF65-F5344CB8AC3E}">
        <p14:creationId xmlns:p14="http://schemas.microsoft.com/office/powerpoint/2010/main" val="15018254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61135-3510-6E9B-1F78-B1DFC74BA693}"/>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E0F07022-7561-4B9E-CBC2-143EDEB893AE}"/>
              </a:ext>
            </a:extLst>
          </p:cNvPr>
          <p:cNvSpPr>
            <a:spLocks noGrp="1"/>
          </p:cNvSpPr>
          <p:nvPr>
            <p:ph type="body" idx="1"/>
          </p:nvPr>
        </p:nvSpPr>
        <p:spPr>
          <a:xfrm>
            <a:off x="162560" y="1280160"/>
            <a:ext cx="8859520" cy="4617403"/>
          </a:xfrm>
        </p:spPr>
        <p:txBody>
          <a:bodyPr/>
          <a:lstStyle/>
          <a:p>
            <a:pPr marL="546100" indent="-457200">
              <a:buAutoNum type="arabicPeriod" startAt="2"/>
            </a:pPr>
            <a:r>
              <a:rPr lang="en-IN" dirty="0"/>
              <a:t>Cycle Stealing Mode </a:t>
            </a:r>
            <a:r>
              <a:rPr lang="en-IN" dirty="0">
                <a:sym typeface="Wingdings" panose="05000000000000000000" pitchFamily="2" charset="2"/>
              </a:rPr>
              <a:t>--&gt; </a:t>
            </a:r>
            <a:r>
              <a:rPr lang="en-US" dirty="0">
                <a:sym typeface="Wingdings" panose="05000000000000000000" pitchFamily="2" charset="2"/>
              </a:rPr>
              <a:t>Slow IO device will take some time to    prepare data (or word) and within that time CPU keeps the control </a:t>
            </a:r>
          </a:p>
          <a:p>
            <a:pPr marL="88900" indent="0">
              <a:buNone/>
            </a:pPr>
            <a:r>
              <a:rPr lang="en-US" dirty="0">
                <a:sym typeface="Wingdings" panose="05000000000000000000" pitchFamily="2" charset="2"/>
              </a:rPr>
              <a:t>       of the buses.</a:t>
            </a:r>
          </a:p>
          <a:p>
            <a:pPr marL="88900" indent="0">
              <a:buNone/>
            </a:pPr>
            <a:endParaRPr lang="en-US" dirty="0">
              <a:sym typeface="Wingdings" panose="05000000000000000000" pitchFamily="2" charset="2"/>
            </a:endParaRPr>
          </a:p>
          <a:p>
            <a:pPr marL="88900" indent="0">
              <a:buNone/>
            </a:pPr>
            <a:r>
              <a:rPr lang="en-US" dirty="0">
                <a:sym typeface="Wingdings" panose="05000000000000000000" pitchFamily="2" charset="2"/>
              </a:rPr>
              <a:t>Once the data or the word is ready CPU give back control of   </a:t>
            </a:r>
          </a:p>
          <a:p>
            <a:pPr marL="88900" indent="0">
              <a:buNone/>
            </a:pPr>
            <a:r>
              <a:rPr lang="en-US" dirty="0">
                <a:sym typeface="Wingdings" panose="05000000000000000000" pitchFamily="2" charset="2"/>
              </a:rPr>
              <a:t>system buses to DMAC for 1-cycle in which the prepared word is transferred to memory.</a:t>
            </a:r>
          </a:p>
          <a:p>
            <a:pPr>
              <a:buFont typeface="Arial" panose="020B0604020202020204" pitchFamily="34" charset="0"/>
              <a:buChar char="•"/>
            </a:pPr>
            <a:endParaRPr lang="en-US" dirty="0">
              <a:sym typeface="Wingdings" panose="05000000000000000000" pitchFamily="2" charset="2"/>
            </a:endParaRPr>
          </a:p>
          <a:p>
            <a:pPr>
              <a:buFont typeface="Wingdings" panose="05000000000000000000" pitchFamily="2" charset="2"/>
              <a:buChar char="Ø"/>
            </a:pPr>
            <a:r>
              <a:rPr lang="en-US" i="1" u="sng" dirty="0">
                <a:sym typeface="Wingdings" panose="05000000000000000000" pitchFamily="2" charset="2"/>
              </a:rPr>
              <a:t>PROS </a:t>
            </a:r>
            <a:r>
              <a:rPr lang="en-US" i="1" dirty="0">
                <a:sym typeface="Wingdings" panose="05000000000000000000" pitchFamily="2" charset="2"/>
              </a:rPr>
              <a:t></a:t>
            </a:r>
            <a:r>
              <a:rPr lang="en-US" dirty="0">
                <a:sym typeface="Wingdings" panose="05000000000000000000" pitchFamily="2" charset="2"/>
              </a:rPr>
              <a:t> CPU won’t be blocked entire time.</a:t>
            </a:r>
          </a:p>
          <a:p>
            <a:pPr>
              <a:buFont typeface="Wingdings" panose="05000000000000000000" pitchFamily="2" charset="2"/>
              <a:buChar char="Ø"/>
            </a:pPr>
            <a:endParaRPr lang="en-US" i="1" u="sng" dirty="0">
              <a:sym typeface="Wingdings" panose="05000000000000000000" pitchFamily="2" charset="2"/>
            </a:endParaRPr>
          </a:p>
          <a:p>
            <a:pPr>
              <a:buFont typeface="Wingdings" panose="05000000000000000000" pitchFamily="2" charset="2"/>
              <a:buChar char="Ø"/>
            </a:pPr>
            <a:r>
              <a:rPr lang="en-US" i="1" u="sng" dirty="0">
                <a:sym typeface="Wingdings" panose="05000000000000000000" pitchFamily="2" charset="2"/>
              </a:rPr>
              <a:t>CONS</a:t>
            </a:r>
            <a:r>
              <a:rPr lang="en-US" dirty="0">
                <a:sym typeface="Wingdings" panose="05000000000000000000" pitchFamily="2" charset="2"/>
              </a:rPr>
              <a:t>  Rate of DMA Transfer will be less.</a:t>
            </a:r>
            <a:endParaRPr lang="en-IN" i="1" u="sng" dirty="0">
              <a:sym typeface="Wingdings" panose="05000000000000000000" pitchFamily="2" charset="2"/>
            </a:endParaRPr>
          </a:p>
        </p:txBody>
      </p:sp>
    </p:spTree>
    <p:extLst>
      <p:ext uri="{BB962C8B-B14F-4D97-AF65-F5344CB8AC3E}">
        <p14:creationId xmlns:p14="http://schemas.microsoft.com/office/powerpoint/2010/main" val="7562707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E4C0E-39C5-9C4C-E35A-1BE715ED1639}"/>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D75BC90-2239-6ED4-DCC9-574FFD5232C6}"/>
              </a:ext>
            </a:extLst>
          </p:cNvPr>
          <p:cNvSpPr>
            <a:spLocks noGrp="1"/>
          </p:cNvSpPr>
          <p:nvPr>
            <p:ph type="body" idx="1"/>
          </p:nvPr>
        </p:nvSpPr>
        <p:spPr/>
        <p:txBody>
          <a:bodyPr/>
          <a:lstStyle/>
          <a:p>
            <a:pPr marL="88900" indent="0">
              <a:buNone/>
            </a:pPr>
            <a:r>
              <a:rPr lang="en-IN" dirty="0"/>
              <a:t>3. Interleaving Mode </a:t>
            </a:r>
            <a:r>
              <a:rPr lang="en-IN" dirty="0">
                <a:sym typeface="Wingdings" panose="05000000000000000000" pitchFamily="2" charset="2"/>
              </a:rPr>
              <a:t></a:t>
            </a:r>
            <a:r>
              <a:rPr lang="en-US" dirty="0"/>
              <a:t>Whenever CPU does not require the system buses then only control of buses will be given to DMAC.</a:t>
            </a:r>
          </a:p>
          <a:p>
            <a:pPr>
              <a:buFont typeface="Arial" panose="020B0604020202020204" pitchFamily="34" charset="0"/>
              <a:buChar char="•"/>
            </a:pPr>
            <a:r>
              <a:rPr lang="en-US" dirty="0"/>
              <a:t>In this mode, CPU will not be blocked due to DMA at all.</a:t>
            </a:r>
          </a:p>
          <a:p>
            <a:pPr>
              <a:buFont typeface="Arial" panose="020B0604020202020204" pitchFamily="34" charset="0"/>
              <a:buChar char="•"/>
            </a:pPr>
            <a:r>
              <a:rPr lang="en-US" dirty="0"/>
              <a:t>This is the slowest mode of DMA Transfer since DMAC has to wait might be for so long time to just even get the access of system buses from the CPU itself.</a:t>
            </a:r>
          </a:p>
          <a:p>
            <a:pPr>
              <a:buFont typeface="Arial" panose="020B0604020202020204" pitchFamily="34" charset="0"/>
              <a:buChar char="•"/>
            </a:pPr>
            <a:endParaRPr lang="en-US" dirty="0"/>
          </a:p>
          <a:p>
            <a:pPr>
              <a:buFont typeface="Wingdings" panose="05000000000000000000" pitchFamily="2" charset="2"/>
              <a:buChar char="Ø"/>
            </a:pPr>
            <a:r>
              <a:rPr lang="en-US" i="1" u="sng" dirty="0"/>
              <a:t>PROS </a:t>
            </a:r>
            <a:r>
              <a:rPr lang="en-US" i="1" u="sng" dirty="0">
                <a:sym typeface="Wingdings" panose="05000000000000000000" pitchFamily="2" charset="2"/>
              </a:rPr>
              <a:t> </a:t>
            </a:r>
            <a:r>
              <a:rPr lang="en-US" i="1" dirty="0">
                <a:sym typeface="Wingdings" panose="05000000000000000000" pitchFamily="2" charset="2"/>
              </a:rPr>
              <a:t></a:t>
            </a:r>
            <a:r>
              <a:rPr lang="en-US" dirty="0">
                <a:sym typeface="Wingdings" panose="05000000000000000000" pitchFamily="2" charset="2"/>
              </a:rPr>
              <a:t> CPU will not be blocked at all</a:t>
            </a:r>
            <a:r>
              <a:rPr lang="en-US" i="1" u="sng" dirty="0">
                <a:sym typeface="Wingdings" panose="05000000000000000000" pitchFamily="2" charset="2"/>
              </a:rPr>
              <a:t>.</a:t>
            </a:r>
          </a:p>
          <a:p>
            <a:pPr marL="88900" indent="0">
              <a:buNone/>
            </a:pPr>
            <a:endParaRPr lang="en-US" i="1" u="sng" dirty="0">
              <a:sym typeface="Wingdings" panose="05000000000000000000" pitchFamily="2" charset="2"/>
            </a:endParaRPr>
          </a:p>
          <a:p>
            <a:pPr>
              <a:buFont typeface="Wingdings" panose="05000000000000000000" pitchFamily="2" charset="2"/>
              <a:buChar char="Ø"/>
            </a:pPr>
            <a:r>
              <a:rPr lang="en-US" i="1" u="sng" dirty="0">
                <a:sym typeface="Wingdings" panose="05000000000000000000" pitchFamily="2" charset="2"/>
              </a:rPr>
              <a:t>CONS </a:t>
            </a:r>
            <a:r>
              <a:rPr lang="en-US" dirty="0">
                <a:sym typeface="Wingdings" panose="05000000000000000000" pitchFamily="2" charset="2"/>
              </a:rPr>
              <a:t> Slowest DMA transfer rate.</a:t>
            </a:r>
            <a:endParaRPr lang="en-IN" dirty="0"/>
          </a:p>
        </p:txBody>
      </p:sp>
    </p:spTree>
    <p:extLst>
      <p:ext uri="{BB962C8B-B14F-4D97-AF65-F5344CB8AC3E}">
        <p14:creationId xmlns:p14="http://schemas.microsoft.com/office/powerpoint/2010/main" val="11467860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descr="Download The Best Thank You Slide For PPT Presentation"/>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Google Shape;135;p18" descr="Download The Best Thank You Slide For PPT Presentation"/>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 name="Google Shape;136;p18" descr="Download The Best Thank You Slide For PPT Presentation"/>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11976DC0-526F-A21D-6EBF-137D7149745E}"/>
              </a:ext>
            </a:extLst>
          </p:cNvPr>
          <p:cNvPicPr>
            <a:picLocks noChangeAspect="1"/>
          </p:cNvPicPr>
          <p:nvPr/>
        </p:nvPicPr>
        <p:blipFill>
          <a:blip r:embed="rId3"/>
          <a:stretch>
            <a:fillRect/>
          </a:stretch>
        </p:blipFill>
        <p:spPr>
          <a:xfrm>
            <a:off x="0" y="688769"/>
            <a:ext cx="9048997" cy="6008914"/>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ubble Sor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612</Words>
  <Application>Microsoft Office PowerPoint</Application>
  <PresentationFormat>On-screen Show (4:3)</PresentationFormat>
  <Paragraphs>70</Paragraphs>
  <Slides>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Wingdings</vt:lpstr>
      <vt:lpstr>Times New Roman</vt:lpstr>
      <vt:lpstr>Calibri</vt:lpstr>
      <vt:lpstr>Arial</vt:lpstr>
      <vt:lpstr>Arial Black</vt:lpstr>
      <vt:lpstr>Bubble Sort</vt:lpstr>
      <vt:lpstr>PowerPoint Presentation</vt:lpstr>
      <vt:lpstr>PowerPoint Presentation</vt:lpstr>
      <vt:lpstr>PowerPoint Presentation</vt:lpstr>
      <vt:lpstr>DMA Transfer</vt:lpstr>
      <vt:lpstr>PowerPoint Presentation</vt:lpstr>
      <vt:lpstr>Modes Of DMA Transfer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Yashika Gaur</dc:creator>
  <cp:lastModifiedBy>Divij Suri</cp:lastModifiedBy>
  <cp:revision>11</cp:revision>
  <dcterms:modified xsi:type="dcterms:W3CDTF">2024-04-09T03:28:15Z</dcterms:modified>
</cp:coreProperties>
</file>