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5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8830" y="1291750"/>
            <a:ext cx="812073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3865" y="2708909"/>
            <a:ext cx="4484370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6008" y="1982120"/>
            <a:ext cx="584263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759"/>
              </a:lnSpc>
              <a:spcBef>
                <a:spcPts val="100"/>
              </a:spcBef>
            </a:pPr>
            <a:r>
              <a:rPr sz="6600" spc="-65" dirty="0">
                <a:solidFill>
                  <a:srgbClr val="262626"/>
                </a:solidFill>
              </a:rPr>
              <a:t>Linear</a:t>
            </a:r>
            <a:r>
              <a:rPr sz="6600" spc="-210" dirty="0">
                <a:solidFill>
                  <a:srgbClr val="262626"/>
                </a:solidFill>
              </a:rPr>
              <a:t> </a:t>
            </a:r>
            <a:r>
              <a:rPr sz="6600" spc="-90" dirty="0">
                <a:solidFill>
                  <a:srgbClr val="262626"/>
                </a:solidFill>
              </a:rPr>
              <a:t>Regression</a:t>
            </a:r>
            <a:endParaRPr sz="6600"/>
          </a:p>
          <a:p>
            <a:pPr algn="ctr">
              <a:lnSpc>
                <a:spcPts val="3379"/>
              </a:lnSpc>
            </a:pPr>
            <a:r>
              <a:rPr sz="2950" spc="-40" dirty="0">
                <a:solidFill>
                  <a:srgbClr val="262626"/>
                </a:solidFill>
              </a:rPr>
              <a:t>(</a:t>
            </a:r>
            <a:r>
              <a:rPr sz="2950" spc="-50" dirty="0">
                <a:solidFill>
                  <a:srgbClr val="262626"/>
                </a:solidFill>
              </a:rPr>
              <a:t>G</a:t>
            </a:r>
            <a:r>
              <a:rPr sz="2950" spc="-80" dirty="0">
                <a:solidFill>
                  <a:srgbClr val="262626"/>
                </a:solidFill>
              </a:rPr>
              <a:t>r</a:t>
            </a:r>
            <a:r>
              <a:rPr sz="2950" spc="-50" dirty="0">
                <a:solidFill>
                  <a:srgbClr val="262626"/>
                </a:solidFill>
              </a:rPr>
              <a:t>a</a:t>
            </a:r>
            <a:r>
              <a:rPr sz="2950" spc="-65" dirty="0">
                <a:solidFill>
                  <a:srgbClr val="262626"/>
                </a:solidFill>
              </a:rPr>
              <a:t>d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45" dirty="0">
                <a:solidFill>
                  <a:srgbClr val="262626"/>
                </a:solidFill>
              </a:rPr>
              <a:t>e</a:t>
            </a:r>
            <a:r>
              <a:rPr sz="2950" spc="-65" dirty="0">
                <a:solidFill>
                  <a:srgbClr val="262626"/>
                </a:solidFill>
              </a:rPr>
              <a:t>n</a:t>
            </a:r>
            <a:r>
              <a:rPr sz="2950" spc="-15" dirty="0">
                <a:solidFill>
                  <a:srgbClr val="262626"/>
                </a:solidFill>
              </a:rPr>
              <a:t>t</a:t>
            </a:r>
            <a:r>
              <a:rPr sz="2950" spc="-130" dirty="0">
                <a:solidFill>
                  <a:srgbClr val="262626"/>
                </a:solidFill>
              </a:rPr>
              <a:t> </a:t>
            </a:r>
            <a:r>
              <a:rPr sz="2950" spc="-35" dirty="0">
                <a:solidFill>
                  <a:srgbClr val="262626"/>
                </a:solidFill>
              </a:rPr>
              <a:t>D</a:t>
            </a:r>
            <a:r>
              <a:rPr sz="2950" spc="-45" dirty="0">
                <a:solidFill>
                  <a:srgbClr val="262626"/>
                </a:solidFill>
              </a:rPr>
              <a:t>e</a:t>
            </a:r>
            <a:r>
              <a:rPr sz="2950" spc="-55" dirty="0">
                <a:solidFill>
                  <a:srgbClr val="262626"/>
                </a:solidFill>
              </a:rPr>
              <a:t>s</a:t>
            </a:r>
            <a:r>
              <a:rPr sz="2950" spc="-35" dirty="0">
                <a:solidFill>
                  <a:srgbClr val="262626"/>
                </a:solidFill>
              </a:rPr>
              <a:t>c</a:t>
            </a:r>
            <a:r>
              <a:rPr sz="2950" spc="-45" dirty="0">
                <a:solidFill>
                  <a:srgbClr val="262626"/>
                </a:solidFill>
              </a:rPr>
              <a:t>e</a:t>
            </a:r>
            <a:r>
              <a:rPr sz="2950" spc="-65" dirty="0">
                <a:solidFill>
                  <a:srgbClr val="262626"/>
                </a:solidFill>
              </a:rPr>
              <a:t>n</a:t>
            </a:r>
            <a:r>
              <a:rPr sz="2950" spc="-15" dirty="0">
                <a:solidFill>
                  <a:srgbClr val="262626"/>
                </a:solidFill>
              </a:rPr>
              <a:t>t</a:t>
            </a:r>
            <a:r>
              <a:rPr sz="2950" spc="-130" dirty="0">
                <a:solidFill>
                  <a:srgbClr val="262626"/>
                </a:solidFill>
              </a:rPr>
              <a:t> </a:t>
            </a:r>
            <a:r>
              <a:rPr sz="2950" spc="-55" dirty="0">
                <a:solidFill>
                  <a:srgbClr val="262626"/>
                </a:solidFill>
              </a:rPr>
              <a:t>O</a:t>
            </a:r>
            <a:r>
              <a:rPr sz="2950" spc="-35" dirty="0">
                <a:solidFill>
                  <a:srgbClr val="262626"/>
                </a:solidFill>
              </a:rPr>
              <a:t>p</a:t>
            </a:r>
            <a:r>
              <a:rPr sz="2950" spc="-75" dirty="0">
                <a:solidFill>
                  <a:srgbClr val="262626"/>
                </a:solidFill>
              </a:rPr>
              <a:t>t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40" dirty="0">
                <a:solidFill>
                  <a:srgbClr val="262626"/>
                </a:solidFill>
              </a:rPr>
              <a:t>m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95" dirty="0">
                <a:solidFill>
                  <a:srgbClr val="262626"/>
                </a:solidFill>
              </a:rPr>
              <a:t>z</a:t>
            </a:r>
            <a:r>
              <a:rPr sz="2950" spc="-110" dirty="0">
                <a:solidFill>
                  <a:srgbClr val="262626"/>
                </a:solidFill>
              </a:rPr>
              <a:t>a</a:t>
            </a:r>
            <a:r>
              <a:rPr sz="2950" spc="-45" dirty="0">
                <a:solidFill>
                  <a:srgbClr val="262626"/>
                </a:solidFill>
              </a:rPr>
              <a:t>t</a:t>
            </a:r>
            <a:r>
              <a:rPr sz="2950" spc="-60" dirty="0">
                <a:solidFill>
                  <a:srgbClr val="262626"/>
                </a:solidFill>
              </a:rPr>
              <a:t>i</a:t>
            </a:r>
            <a:r>
              <a:rPr sz="2950" spc="-40" dirty="0">
                <a:solidFill>
                  <a:srgbClr val="262626"/>
                </a:solidFill>
              </a:rPr>
              <a:t>o</a:t>
            </a:r>
            <a:r>
              <a:rPr sz="2950" spc="-65" dirty="0">
                <a:solidFill>
                  <a:srgbClr val="262626"/>
                </a:solidFill>
              </a:rPr>
              <a:t>n</a:t>
            </a:r>
            <a:r>
              <a:rPr sz="2950" spc="-10" dirty="0">
                <a:solidFill>
                  <a:srgbClr val="262626"/>
                </a:solidFill>
              </a:rPr>
              <a:t>)</a:t>
            </a:r>
            <a:endParaRPr sz="2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89" y="1857158"/>
            <a:ext cx="76492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40" dirty="0"/>
              <a:t>Learning</a:t>
            </a:r>
            <a:r>
              <a:rPr sz="3600" spc="-90" dirty="0"/>
              <a:t> </a:t>
            </a:r>
            <a:r>
              <a:rPr sz="3600" spc="-60" dirty="0"/>
              <a:t>Rate</a:t>
            </a:r>
            <a:r>
              <a:rPr sz="3600" spc="-105" dirty="0"/>
              <a:t> </a:t>
            </a:r>
            <a:r>
              <a:rPr sz="3600" spc="-35" dirty="0"/>
              <a:t>in</a:t>
            </a:r>
            <a:r>
              <a:rPr sz="3600" spc="-85" dirty="0"/>
              <a:t> </a:t>
            </a:r>
            <a:r>
              <a:rPr sz="3600" spc="-55" dirty="0"/>
              <a:t>Gradient</a:t>
            </a:r>
            <a:r>
              <a:rPr sz="3600" spc="-120" dirty="0"/>
              <a:t> </a:t>
            </a:r>
            <a:r>
              <a:rPr sz="3600" spc="-40" dirty="0"/>
              <a:t>Descent</a:t>
            </a:r>
            <a:r>
              <a:rPr sz="3600" spc="-125" dirty="0"/>
              <a:t> </a:t>
            </a:r>
            <a:r>
              <a:rPr sz="3600" spc="-50" dirty="0"/>
              <a:t>Contd…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651885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5565" marR="3175">
              <a:lnSpc>
                <a:spcPct val="100000"/>
              </a:lnSpc>
              <a:spcBef>
                <a:spcPts val="15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What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small?</a:t>
            </a:r>
            <a:endParaRPr sz="1950">
              <a:latin typeface="Times New Roman"/>
              <a:cs typeface="Times New Roman"/>
            </a:endParaRPr>
          </a:p>
          <a:p>
            <a:pPr marL="75565" indent="-76200" algn="just">
              <a:lnSpc>
                <a:spcPts val="2140"/>
              </a:lnSpc>
              <a:spcBef>
                <a:spcPts val="119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rate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 small, then gradient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take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lot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time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converge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figure).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727" y="3887724"/>
            <a:ext cx="2405887" cy="20132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03520" y="2581656"/>
            <a:ext cx="4086860" cy="3651885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5565" marR="3175">
              <a:lnSpc>
                <a:spcPct val="100000"/>
              </a:lnSpc>
              <a:spcBef>
                <a:spcPts val="15"/>
              </a:spcBef>
            </a:pP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What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large?</a:t>
            </a:r>
            <a:endParaRPr sz="1950">
              <a:latin typeface="Times New Roman"/>
              <a:cs typeface="Times New Roman"/>
            </a:endParaRPr>
          </a:p>
          <a:p>
            <a:pPr marL="75565" indent="-76835" algn="just">
              <a:lnSpc>
                <a:spcPts val="2140"/>
              </a:lnSpc>
              <a:spcBef>
                <a:spcPts val="119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learning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large,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overshoot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minimum.</a:t>
            </a:r>
            <a:endParaRPr sz="1950">
              <a:latin typeface="Times New Roman"/>
              <a:cs typeface="Times New Roman"/>
            </a:endParaRPr>
          </a:p>
          <a:p>
            <a:pPr marL="75565" marR="3175" indent="-76835" algn="just">
              <a:lnSpc>
                <a:spcPts val="214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8435" algn="l"/>
              </a:tabLst>
            </a:pP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may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fail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converge</a:t>
            </a:r>
            <a:r>
              <a:rPr sz="195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even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diverge</a:t>
            </a:r>
            <a:r>
              <a:rPr sz="19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below).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4015" y="4637532"/>
            <a:ext cx="1863851" cy="15956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72690" marR="5080" indent="-181356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10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55" dirty="0"/>
              <a:t>Simple</a:t>
            </a:r>
            <a:r>
              <a:rPr spc="-85" dirty="0"/>
              <a:t> </a:t>
            </a:r>
            <a:r>
              <a:rPr spc="-60" dirty="0"/>
              <a:t>Linear </a:t>
            </a:r>
            <a:r>
              <a:rPr spc="-880" dirty="0"/>
              <a:t> </a:t>
            </a:r>
            <a:r>
              <a:rPr spc="-70" dirty="0"/>
              <a:t>Regression</a:t>
            </a:r>
            <a:r>
              <a:rPr spc="-105" dirty="0"/>
              <a:t> </a:t>
            </a:r>
            <a:r>
              <a:rPr spc="-45" dirty="0"/>
              <a:t>(SLR)</a:t>
            </a:r>
          </a:p>
        </p:txBody>
      </p:sp>
      <p:sp>
        <p:nvSpPr>
          <p:cNvPr id="3" name="object 3"/>
          <p:cNvSpPr/>
          <p:nvPr/>
        </p:nvSpPr>
        <p:spPr>
          <a:xfrm>
            <a:off x="3654551" y="3523488"/>
            <a:ext cx="608330" cy="195580"/>
          </a:xfrm>
          <a:custGeom>
            <a:avLst/>
            <a:gdLst/>
            <a:ahLst/>
            <a:cxnLst/>
            <a:rect l="l" t="t" r="r" b="b"/>
            <a:pathLst>
              <a:path w="608329" h="195579">
                <a:moveTo>
                  <a:pt x="545592" y="195072"/>
                </a:moveTo>
                <a:lnTo>
                  <a:pt x="542544" y="187452"/>
                </a:lnTo>
                <a:lnTo>
                  <a:pt x="554021" y="182022"/>
                </a:lnTo>
                <a:lnTo>
                  <a:pt x="563499" y="174879"/>
                </a:lnTo>
                <a:lnTo>
                  <a:pt x="586549" y="129159"/>
                </a:lnTo>
                <a:lnTo>
                  <a:pt x="589788" y="96012"/>
                </a:lnTo>
                <a:lnTo>
                  <a:pt x="588954" y="79462"/>
                </a:lnTo>
                <a:lnTo>
                  <a:pt x="577596" y="38100"/>
                </a:lnTo>
                <a:lnTo>
                  <a:pt x="542544" y="7620"/>
                </a:lnTo>
                <a:lnTo>
                  <a:pt x="545592" y="0"/>
                </a:lnTo>
                <a:lnTo>
                  <a:pt x="582453" y="21859"/>
                </a:lnTo>
                <a:lnTo>
                  <a:pt x="603694" y="63246"/>
                </a:lnTo>
                <a:lnTo>
                  <a:pt x="608076" y="97536"/>
                </a:lnTo>
                <a:lnTo>
                  <a:pt x="606956" y="115252"/>
                </a:lnTo>
                <a:lnTo>
                  <a:pt x="591312" y="161543"/>
                </a:lnTo>
                <a:lnTo>
                  <a:pt x="559593" y="189618"/>
                </a:lnTo>
                <a:lnTo>
                  <a:pt x="545592" y="195072"/>
                </a:lnTo>
                <a:close/>
              </a:path>
              <a:path w="608329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9520" y="3596091"/>
            <a:ext cx="262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188" y="3613403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3192" y="3554955"/>
            <a:ext cx="19221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145" algn="l"/>
                <a:tab pos="1480185" algn="l"/>
                <a:tab pos="1819910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7841" y="3554955"/>
            <a:ext cx="2870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2876" y="3297463"/>
            <a:ext cx="30765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48030" algn="ctr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algn="ctr">
              <a:lnSpc>
                <a:spcPts val="1620"/>
              </a:lnSpc>
              <a:tabLst>
                <a:tab pos="786130" algn="l"/>
                <a:tab pos="1276985" algn="l"/>
                <a:tab pos="2235200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	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127" y="2577451"/>
            <a:ext cx="8376920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 marR="30480" indent="-76200">
              <a:lnSpc>
                <a:spcPct val="1103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847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(mean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function)</a:t>
            </a:r>
            <a:r>
              <a:rPr sz="16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spc="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regression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dependent</a:t>
            </a:r>
            <a:r>
              <a:rPr sz="16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upon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two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parameters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-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given by:</a:t>
            </a:r>
            <a:endParaRPr sz="1650">
              <a:latin typeface="Times New Roman"/>
              <a:cs typeface="Times New Roman"/>
            </a:endParaRPr>
          </a:p>
          <a:p>
            <a:pPr marR="170180" algn="ctr">
              <a:lnSpc>
                <a:spcPct val="100000"/>
              </a:lnSpc>
              <a:spcBef>
                <a:spcPts val="55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4441" y="3780503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827" y="4048756"/>
            <a:ext cx="8350884" cy="11042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00965" marR="17780" indent="-76200">
              <a:lnSpc>
                <a:spcPts val="1780"/>
              </a:lnSpc>
              <a:spcBef>
                <a:spcPts val="330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training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dividing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affect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minimization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process.</a:t>
            </a:r>
            <a:endParaRPr sz="1650">
              <a:latin typeface="Times New Roman"/>
              <a:cs typeface="Times New Roman"/>
            </a:endParaRPr>
          </a:p>
          <a:p>
            <a:pPr marL="100965" marR="17780" indent="-76200">
              <a:lnSpc>
                <a:spcPts val="1789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20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partial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derivative</a:t>
            </a:r>
            <a:r>
              <a:rPr sz="165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respect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65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4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6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89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below: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0180" y="5468111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6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6" y="0"/>
                </a:lnTo>
                <a:lnTo>
                  <a:pt x="33375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1095" y="5378196"/>
            <a:ext cx="609600" cy="195580"/>
          </a:xfrm>
          <a:custGeom>
            <a:avLst/>
            <a:gdLst/>
            <a:ahLst/>
            <a:cxnLst/>
            <a:rect l="l" t="t" r="r" b="b"/>
            <a:pathLst>
              <a:path w="609600" h="195579">
                <a:moveTo>
                  <a:pt x="547116" y="195072"/>
                </a:moveTo>
                <a:lnTo>
                  <a:pt x="544068" y="187452"/>
                </a:lnTo>
                <a:lnTo>
                  <a:pt x="555545" y="182022"/>
                </a:lnTo>
                <a:lnTo>
                  <a:pt x="565023" y="174879"/>
                </a:lnTo>
                <a:lnTo>
                  <a:pt x="588073" y="129159"/>
                </a:lnTo>
                <a:lnTo>
                  <a:pt x="591312" y="96012"/>
                </a:lnTo>
                <a:lnTo>
                  <a:pt x="590478" y="79462"/>
                </a:lnTo>
                <a:lnTo>
                  <a:pt x="579120" y="38100"/>
                </a:lnTo>
                <a:lnTo>
                  <a:pt x="544068" y="7620"/>
                </a:lnTo>
                <a:lnTo>
                  <a:pt x="547116" y="0"/>
                </a:lnTo>
                <a:lnTo>
                  <a:pt x="583977" y="21859"/>
                </a:lnTo>
                <a:lnTo>
                  <a:pt x="605218" y="63246"/>
                </a:lnTo>
                <a:lnTo>
                  <a:pt x="609600" y="97536"/>
                </a:lnTo>
                <a:lnTo>
                  <a:pt x="608480" y="115252"/>
                </a:lnTo>
                <a:lnTo>
                  <a:pt x="592836" y="161543"/>
                </a:lnTo>
                <a:lnTo>
                  <a:pt x="561117" y="189618"/>
                </a:lnTo>
                <a:lnTo>
                  <a:pt x="547116" y="195072"/>
                </a:lnTo>
                <a:close/>
              </a:path>
              <a:path w="609600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81265" y="5409600"/>
            <a:ext cx="3740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14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4776" y="5310631"/>
            <a:ext cx="9709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0100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2604" y="5152178"/>
            <a:ext cx="15125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239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𝜕	𝜕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0256" y="5468111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5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5" y="0"/>
                </a:lnTo>
                <a:lnTo>
                  <a:pt x="33375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5828" y="5164835"/>
            <a:ext cx="2230120" cy="622300"/>
          </a:xfrm>
          <a:custGeom>
            <a:avLst/>
            <a:gdLst/>
            <a:ahLst/>
            <a:cxnLst/>
            <a:rect l="l" t="t" r="r" b="b"/>
            <a:pathLst>
              <a:path w="2230120" h="622300">
                <a:moveTo>
                  <a:pt x="2130551" y="621792"/>
                </a:moveTo>
                <a:lnTo>
                  <a:pt x="2124455" y="614172"/>
                </a:lnTo>
                <a:lnTo>
                  <a:pt x="2143863" y="589073"/>
                </a:lnTo>
                <a:lnTo>
                  <a:pt x="2160841" y="559689"/>
                </a:lnTo>
                <a:lnTo>
                  <a:pt x="2186939" y="489204"/>
                </a:lnTo>
                <a:lnTo>
                  <a:pt x="2196060" y="448913"/>
                </a:lnTo>
                <a:lnTo>
                  <a:pt x="2202751" y="405765"/>
                </a:lnTo>
                <a:lnTo>
                  <a:pt x="2206871" y="359759"/>
                </a:lnTo>
                <a:lnTo>
                  <a:pt x="2208275" y="310895"/>
                </a:lnTo>
                <a:lnTo>
                  <a:pt x="2206871" y="262032"/>
                </a:lnTo>
                <a:lnTo>
                  <a:pt x="2202751" y="216027"/>
                </a:lnTo>
                <a:lnTo>
                  <a:pt x="2196060" y="172878"/>
                </a:lnTo>
                <a:lnTo>
                  <a:pt x="2186939" y="132588"/>
                </a:lnTo>
                <a:lnTo>
                  <a:pt x="2175248" y="95488"/>
                </a:lnTo>
                <a:lnTo>
                  <a:pt x="2143863" y="32718"/>
                </a:lnTo>
                <a:lnTo>
                  <a:pt x="2124455" y="7620"/>
                </a:lnTo>
                <a:lnTo>
                  <a:pt x="2130551" y="0"/>
                </a:lnTo>
                <a:lnTo>
                  <a:pt x="2171699" y="53911"/>
                </a:lnTo>
                <a:lnTo>
                  <a:pt x="2203703" y="124968"/>
                </a:lnTo>
                <a:lnTo>
                  <a:pt x="2214824" y="166449"/>
                </a:lnTo>
                <a:lnTo>
                  <a:pt x="2222944" y="211074"/>
                </a:lnTo>
                <a:lnTo>
                  <a:pt x="2227921" y="259127"/>
                </a:lnTo>
                <a:lnTo>
                  <a:pt x="2229611" y="310895"/>
                </a:lnTo>
                <a:lnTo>
                  <a:pt x="2227921" y="362664"/>
                </a:lnTo>
                <a:lnTo>
                  <a:pt x="2222944" y="410718"/>
                </a:lnTo>
                <a:lnTo>
                  <a:pt x="2214824" y="455342"/>
                </a:lnTo>
                <a:lnTo>
                  <a:pt x="2203703" y="496824"/>
                </a:lnTo>
                <a:lnTo>
                  <a:pt x="2188844" y="534566"/>
                </a:lnTo>
                <a:lnTo>
                  <a:pt x="2152268" y="596907"/>
                </a:lnTo>
                <a:lnTo>
                  <a:pt x="2130551" y="621792"/>
                </a:lnTo>
                <a:close/>
              </a:path>
              <a:path w="2230120" h="622300">
                <a:moveTo>
                  <a:pt x="99059" y="621792"/>
                </a:moveTo>
                <a:lnTo>
                  <a:pt x="57911" y="567880"/>
                </a:lnTo>
                <a:lnTo>
                  <a:pt x="25907" y="496824"/>
                </a:lnTo>
                <a:lnTo>
                  <a:pt x="14787" y="455342"/>
                </a:lnTo>
                <a:lnTo>
                  <a:pt x="6667" y="410718"/>
                </a:lnTo>
                <a:lnTo>
                  <a:pt x="1690" y="362664"/>
                </a:lnTo>
                <a:lnTo>
                  <a:pt x="0" y="310895"/>
                </a:lnTo>
                <a:lnTo>
                  <a:pt x="1690" y="259127"/>
                </a:lnTo>
                <a:lnTo>
                  <a:pt x="6667" y="211074"/>
                </a:lnTo>
                <a:lnTo>
                  <a:pt x="14787" y="166449"/>
                </a:lnTo>
                <a:lnTo>
                  <a:pt x="25907" y="124968"/>
                </a:lnTo>
                <a:lnTo>
                  <a:pt x="40766" y="87225"/>
                </a:lnTo>
                <a:lnTo>
                  <a:pt x="77342" y="24884"/>
                </a:lnTo>
                <a:lnTo>
                  <a:pt x="99059" y="0"/>
                </a:lnTo>
                <a:lnTo>
                  <a:pt x="105155" y="7620"/>
                </a:lnTo>
                <a:lnTo>
                  <a:pt x="85748" y="32718"/>
                </a:lnTo>
                <a:lnTo>
                  <a:pt x="68770" y="62103"/>
                </a:lnTo>
                <a:lnTo>
                  <a:pt x="42671" y="132588"/>
                </a:lnTo>
                <a:lnTo>
                  <a:pt x="33551" y="172878"/>
                </a:lnTo>
                <a:lnTo>
                  <a:pt x="26860" y="216027"/>
                </a:lnTo>
                <a:lnTo>
                  <a:pt x="22740" y="262032"/>
                </a:lnTo>
                <a:lnTo>
                  <a:pt x="21335" y="310895"/>
                </a:lnTo>
                <a:lnTo>
                  <a:pt x="22740" y="359759"/>
                </a:lnTo>
                <a:lnTo>
                  <a:pt x="26860" y="405765"/>
                </a:lnTo>
                <a:lnTo>
                  <a:pt x="33551" y="448913"/>
                </a:lnTo>
                <a:lnTo>
                  <a:pt x="42671" y="489204"/>
                </a:lnTo>
                <a:lnTo>
                  <a:pt x="54363" y="526303"/>
                </a:lnTo>
                <a:lnTo>
                  <a:pt x="85748" y="589073"/>
                </a:lnTo>
                <a:lnTo>
                  <a:pt x="105155" y="614172"/>
                </a:lnTo>
                <a:lnTo>
                  <a:pt x="99059" y="621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89348" y="5450806"/>
            <a:ext cx="22053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420495" algn="l"/>
                <a:tab pos="1917064" algn="l"/>
              </a:tabLst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0	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𝜕𝛽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0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7079" y="5468111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44156" y="5409600"/>
            <a:ext cx="45465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2425" algn="l"/>
              </a:tabLst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1211" y="5409600"/>
            <a:ext cx="2870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1522" y="5152178"/>
            <a:ext cx="201104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249554">
              <a:lnSpc>
                <a:spcPts val="1620"/>
              </a:lnSpc>
              <a:tabLst>
                <a:tab pos="1208405" algn="l"/>
              </a:tabLst>
            </a:pP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7803" y="5635167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0757" y="5450806"/>
            <a:ext cx="262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13476" y="5468111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10199" y="5409600"/>
            <a:ext cx="10839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2425" algn="l"/>
                <a:tab pos="809625" algn="l"/>
              </a:tabLst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4386" y="5152178"/>
            <a:ext cx="31997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620"/>
              </a:lnSpc>
              <a:tabLst>
                <a:tab pos="514984" algn="l"/>
                <a:tab pos="1821180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×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(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7094" y="5054574"/>
            <a:ext cx="28917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78125" algn="l"/>
              </a:tabLst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	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3846" y="5635167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6339" y="5940029"/>
            <a:ext cx="904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67385" y="5872946"/>
            <a:ext cx="1193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0518" y="6101519"/>
            <a:ext cx="3486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500" spc="-7" baseline="-13888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88664" y="6097523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70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9288" y="6007607"/>
            <a:ext cx="675640" cy="195580"/>
          </a:xfrm>
          <a:custGeom>
            <a:avLst/>
            <a:gdLst/>
            <a:ahLst/>
            <a:cxnLst/>
            <a:rect l="l" t="t" r="r" b="b"/>
            <a:pathLst>
              <a:path w="675639" h="195579">
                <a:moveTo>
                  <a:pt x="612648" y="195072"/>
                </a:moveTo>
                <a:lnTo>
                  <a:pt x="609600" y="187452"/>
                </a:lnTo>
                <a:lnTo>
                  <a:pt x="621077" y="182022"/>
                </a:lnTo>
                <a:lnTo>
                  <a:pt x="630555" y="174879"/>
                </a:lnTo>
                <a:lnTo>
                  <a:pt x="653605" y="129159"/>
                </a:lnTo>
                <a:lnTo>
                  <a:pt x="656844" y="96012"/>
                </a:lnTo>
                <a:lnTo>
                  <a:pt x="656010" y="79462"/>
                </a:lnTo>
                <a:lnTo>
                  <a:pt x="644652" y="38100"/>
                </a:lnTo>
                <a:lnTo>
                  <a:pt x="609600" y="7620"/>
                </a:lnTo>
                <a:lnTo>
                  <a:pt x="612648" y="0"/>
                </a:lnTo>
                <a:lnTo>
                  <a:pt x="649509" y="21859"/>
                </a:lnTo>
                <a:lnTo>
                  <a:pt x="670750" y="63246"/>
                </a:lnTo>
                <a:lnTo>
                  <a:pt x="675132" y="97536"/>
                </a:lnTo>
                <a:lnTo>
                  <a:pt x="674012" y="115252"/>
                </a:lnTo>
                <a:lnTo>
                  <a:pt x="658368" y="161543"/>
                </a:lnTo>
                <a:lnTo>
                  <a:pt x="626649" y="189618"/>
                </a:lnTo>
                <a:lnTo>
                  <a:pt x="612648" y="195072"/>
                </a:lnTo>
                <a:close/>
              </a:path>
              <a:path w="67563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59738" y="6101519"/>
            <a:ext cx="1250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72455" y="6097523"/>
            <a:ext cx="99060" cy="13970"/>
          </a:xfrm>
          <a:custGeom>
            <a:avLst/>
            <a:gdLst/>
            <a:ahLst/>
            <a:cxnLst/>
            <a:rect l="l" t="t" r="r" b="b"/>
            <a:pathLst>
              <a:path w="99060" h="13970">
                <a:moveTo>
                  <a:pt x="99060" y="13716"/>
                </a:moveTo>
                <a:lnTo>
                  <a:pt x="0" y="13716"/>
                </a:lnTo>
                <a:lnTo>
                  <a:pt x="0" y="0"/>
                </a:lnTo>
                <a:lnTo>
                  <a:pt x="99060" y="0"/>
                </a:lnTo>
                <a:lnTo>
                  <a:pt x="990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62995" y="5940029"/>
            <a:ext cx="32238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94080" algn="l"/>
                <a:tab pos="1651635" algn="l"/>
                <a:tab pos="202628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𝑱 </a:t>
            </a:r>
            <a:r>
              <a:rPr sz="16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r>
              <a:rPr sz="16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5" baseline="4398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spc="6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5" baseline="30092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𝒚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5363" y="6046654"/>
            <a:ext cx="27603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975" algn="l"/>
                <a:tab pos="1050290" algn="l"/>
                <a:tab pos="1537970" algn="l"/>
                <a:tab pos="2030095" algn="l"/>
                <a:tab pos="2251075" algn="l"/>
                <a:tab pos="2689860" algn="l"/>
              </a:tabLst>
            </a:pP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	𝟏	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800" baseline="231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7875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55" dirty="0"/>
              <a:t>SLR</a:t>
            </a:r>
            <a:r>
              <a:rPr spc="-75" dirty="0"/>
              <a:t> </a:t>
            </a:r>
            <a:r>
              <a:rPr spc="-70" dirty="0"/>
              <a:t>Contd…..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606" y="2530857"/>
            <a:ext cx="1206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317" y="2759412"/>
            <a:ext cx="3486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20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424" y="2755392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4" h="13969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4475" y="2665475"/>
            <a:ext cx="608330" cy="195580"/>
          </a:xfrm>
          <a:custGeom>
            <a:avLst/>
            <a:gdLst/>
            <a:ahLst/>
            <a:cxnLst/>
            <a:rect l="l" t="t" r="r" b="b"/>
            <a:pathLst>
              <a:path w="608330" h="195580">
                <a:moveTo>
                  <a:pt x="545592" y="195072"/>
                </a:moveTo>
                <a:lnTo>
                  <a:pt x="542544" y="187452"/>
                </a:lnTo>
                <a:lnTo>
                  <a:pt x="554021" y="182022"/>
                </a:lnTo>
                <a:lnTo>
                  <a:pt x="563499" y="174879"/>
                </a:lnTo>
                <a:lnTo>
                  <a:pt x="586549" y="129159"/>
                </a:lnTo>
                <a:lnTo>
                  <a:pt x="589788" y="96012"/>
                </a:lnTo>
                <a:lnTo>
                  <a:pt x="588954" y="79462"/>
                </a:lnTo>
                <a:lnTo>
                  <a:pt x="577596" y="38100"/>
                </a:lnTo>
                <a:lnTo>
                  <a:pt x="542544" y="7620"/>
                </a:lnTo>
                <a:lnTo>
                  <a:pt x="545592" y="0"/>
                </a:lnTo>
                <a:lnTo>
                  <a:pt x="582453" y="21859"/>
                </a:lnTo>
                <a:lnTo>
                  <a:pt x="603694" y="63246"/>
                </a:lnTo>
                <a:lnTo>
                  <a:pt x="608076" y="97536"/>
                </a:lnTo>
                <a:lnTo>
                  <a:pt x="606956" y="115252"/>
                </a:lnTo>
                <a:lnTo>
                  <a:pt x="591312" y="161543"/>
                </a:lnTo>
                <a:lnTo>
                  <a:pt x="559593" y="189618"/>
                </a:lnTo>
                <a:lnTo>
                  <a:pt x="545592" y="195072"/>
                </a:lnTo>
                <a:close/>
              </a:path>
              <a:path w="608330" h="195580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7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7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527" y="2597928"/>
            <a:ext cx="18643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  <a:tab pos="1287780" algn="l"/>
              </a:tabLst>
            </a:pP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Similarly,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spc="2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3145" y="2696956"/>
            <a:ext cx="3740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1145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4576" y="2597928"/>
            <a:ext cx="1828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2111" y="2755392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69">
                <a:moveTo>
                  <a:pt x="277368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8" y="0"/>
                </a:lnTo>
                <a:lnTo>
                  <a:pt x="27736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2820" y="2589275"/>
            <a:ext cx="2255520" cy="347980"/>
          </a:xfrm>
          <a:custGeom>
            <a:avLst/>
            <a:gdLst/>
            <a:ahLst/>
            <a:cxnLst/>
            <a:rect l="l" t="t" r="r" b="b"/>
            <a:pathLst>
              <a:path w="2255520" h="347980">
                <a:moveTo>
                  <a:pt x="2180844" y="347472"/>
                </a:moveTo>
                <a:lnTo>
                  <a:pt x="2177796" y="338328"/>
                </a:lnTo>
                <a:lnTo>
                  <a:pt x="2190678" y="328374"/>
                </a:lnTo>
                <a:lnTo>
                  <a:pt x="2201989" y="314706"/>
                </a:lnTo>
                <a:lnTo>
                  <a:pt x="2220468" y="277368"/>
                </a:lnTo>
                <a:lnTo>
                  <a:pt x="2232088" y="229552"/>
                </a:lnTo>
                <a:lnTo>
                  <a:pt x="2235708" y="173736"/>
                </a:lnTo>
                <a:lnTo>
                  <a:pt x="2234827" y="144018"/>
                </a:lnTo>
                <a:lnTo>
                  <a:pt x="2227349" y="91440"/>
                </a:lnTo>
                <a:lnTo>
                  <a:pt x="2211871" y="49196"/>
                </a:lnTo>
                <a:lnTo>
                  <a:pt x="2177796" y="7620"/>
                </a:lnTo>
                <a:lnTo>
                  <a:pt x="2180844" y="0"/>
                </a:lnTo>
                <a:lnTo>
                  <a:pt x="2211705" y="25146"/>
                </a:lnTo>
                <a:lnTo>
                  <a:pt x="2235708" y="64008"/>
                </a:lnTo>
                <a:lnTo>
                  <a:pt x="2250757" y="114871"/>
                </a:lnTo>
                <a:lnTo>
                  <a:pt x="2255520" y="173736"/>
                </a:lnTo>
                <a:lnTo>
                  <a:pt x="2254353" y="203739"/>
                </a:lnTo>
                <a:lnTo>
                  <a:pt x="2244590" y="258603"/>
                </a:lnTo>
                <a:lnTo>
                  <a:pt x="2224563" y="304609"/>
                </a:lnTo>
                <a:lnTo>
                  <a:pt x="2197131" y="336613"/>
                </a:lnTo>
                <a:lnTo>
                  <a:pt x="2180844" y="347472"/>
                </a:lnTo>
                <a:close/>
              </a:path>
              <a:path w="2255520" h="347980">
                <a:moveTo>
                  <a:pt x="74676" y="347472"/>
                </a:moveTo>
                <a:lnTo>
                  <a:pt x="44577" y="322326"/>
                </a:lnTo>
                <a:lnTo>
                  <a:pt x="21336" y="283464"/>
                </a:lnTo>
                <a:lnTo>
                  <a:pt x="5524" y="232029"/>
                </a:lnTo>
                <a:lnTo>
                  <a:pt x="0" y="173736"/>
                </a:lnTo>
                <a:lnTo>
                  <a:pt x="1404" y="143089"/>
                </a:lnTo>
                <a:lnTo>
                  <a:pt x="12215" y="88653"/>
                </a:lnTo>
                <a:lnTo>
                  <a:pt x="32242" y="42862"/>
                </a:lnTo>
                <a:lnTo>
                  <a:pt x="58626" y="10858"/>
                </a:lnTo>
                <a:lnTo>
                  <a:pt x="74676" y="0"/>
                </a:lnTo>
                <a:lnTo>
                  <a:pt x="79248" y="7620"/>
                </a:lnTo>
                <a:lnTo>
                  <a:pt x="66127" y="18430"/>
                </a:lnTo>
                <a:lnTo>
                  <a:pt x="54292" y="32385"/>
                </a:lnTo>
                <a:lnTo>
                  <a:pt x="35052" y="68580"/>
                </a:lnTo>
                <a:lnTo>
                  <a:pt x="24003" y="116586"/>
                </a:lnTo>
                <a:lnTo>
                  <a:pt x="19812" y="173736"/>
                </a:lnTo>
                <a:lnTo>
                  <a:pt x="20907" y="202572"/>
                </a:lnTo>
                <a:lnTo>
                  <a:pt x="28813" y="254531"/>
                </a:lnTo>
                <a:lnTo>
                  <a:pt x="43886" y="297608"/>
                </a:lnTo>
                <a:lnTo>
                  <a:pt x="79248" y="338328"/>
                </a:lnTo>
                <a:lnTo>
                  <a:pt x="74676" y="3474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43997" y="2759412"/>
            <a:ext cx="68008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4025" algn="l"/>
              </a:tabLst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20" baseline="-13888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2n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8164" y="2755392"/>
            <a:ext cx="190500" cy="13970"/>
          </a:xfrm>
          <a:custGeom>
            <a:avLst/>
            <a:gdLst/>
            <a:ahLst/>
            <a:cxnLst/>
            <a:rect l="l" t="t" r="r" b="b"/>
            <a:pathLst>
              <a:path w="190500" h="13969">
                <a:moveTo>
                  <a:pt x="190500" y="13716"/>
                </a:moveTo>
                <a:lnTo>
                  <a:pt x="0" y="13716"/>
                </a:lnTo>
                <a:lnTo>
                  <a:pt x="0" y="0"/>
                </a:lnTo>
                <a:lnTo>
                  <a:pt x="190500" y="0"/>
                </a:lnTo>
                <a:lnTo>
                  <a:pt x="19050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33885" y="2474468"/>
            <a:ext cx="8756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14020" algn="l"/>
              </a:tabLst>
            </a:pPr>
            <a:r>
              <a:rPr sz="1200" spc="80" dirty="0">
                <a:solidFill>
                  <a:srgbClr val="3F3F3F"/>
                </a:solidFill>
                <a:latin typeface="Cambria Math"/>
                <a:cs typeface="Cambria Math"/>
              </a:rPr>
              <a:t>6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spc="3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-3030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-13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953" y="2530857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6645" y="2759412"/>
            <a:ext cx="2133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9423" y="2755392"/>
            <a:ext cx="190500" cy="13970"/>
          </a:xfrm>
          <a:custGeom>
            <a:avLst/>
            <a:gdLst/>
            <a:ahLst/>
            <a:cxnLst/>
            <a:rect l="l" t="t" r="r" b="b"/>
            <a:pathLst>
              <a:path w="190500" h="13969">
                <a:moveTo>
                  <a:pt x="190500" y="13716"/>
                </a:moveTo>
                <a:lnTo>
                  <a:pt x="0" y="13716"/>
                </a:lnTo>
                <a:lnTo>
                  <a:pt x="0" y="0"/>
                </a:lnTo>
                <a:lnTo>
                  <a:pt x="190500" y="0"/>
                </a:lnTo>
                <a:lnTo>
                  <a:pt x="19050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2489" y="2597928"/>
            <a:ext cx="50025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8820" algn="l"/>
                <a:tab pos="1651635" algn="l"/>
                <a:tab pos="2104390" algn="l"/>
                <a:tab pos="2858770" algn="l"/>
                <a:tab pos="3540125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52" baseline="27777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27777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(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8776" y="2706125"/>
            <a:ext cx="51104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900" algn="l"/>
                <a:tab pos="807720" algn="l"/>
                <a:tab pos="1264920" algn="l"/>
                <a:tab pos="2834640" algn="l"/>
                <a:tab pos="3290570" algn="l"/>
                <a:tab pos="3630295" algn="l"/>
                <a:tab pos="4087495" algn="l"/>
                <a:tab pos="5043170" algn="l"/>
              </a:tabLst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6068" y="3064251"/>
            <a:ext cx="904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7130" y="2997210"/>
            <a:ext cx="1193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88435" y="3221735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69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9059" y="3131819"/>
            <a:ext cx="675640" cy="195580"/>
          </a:xfrm>
          <a:custGeom>
            <a:avLst/>
            <a:gdLst/>
            <a:ahLst/>
            <a:cxnLst/>
            <a:rect l="l" t="t" r="r" b="b"/>
            <a:pathLst>
              <a:path w="675639" h="195579">
                <a:moveTo>
                  <a:pt x="612648" y="195072"/>
                </a:moveTo>
                <a:lnTo>
                  <a:pt x="609600" y="187452"/>
                </a:lnTo>
                <a:lnTo>
                  <a:pt x="621077" y="182022"/>
                </a:lnTo>
                <a:lnTo>
                  <a:pt x="630555" y="174879"/>
                </a:lnTo>
                <a:lnTo>
                  <a:pt x="653605" y="129159"/>
                </a:lnTo>
                <a:lnTo>
                  <a:pt x="656844" y="96012"/>
                </a:lnTo>
                <a:lnTo>
                  <a:pt x="656010" y="79462"/>
                </a:lnTo>
                <a:lnTo>
                  <a:pt x="644652" y="38100"/>
                </a:lnTo>
                <a:lnTo>
                  <a:pt x="609600" y="7620"/>
                </a:lnTo>
                <a:lnTo>
                  <a:pt x="612648" y="0"/>
                </a:lnTo>
                <a:lnTo>
                  <a:pt x="649509" y="21859"/>
                </a:lnTo>
                <a:lnTo>
                  <a:pt x="670750" y="63246"/>
                </a:lnTo>
                <a:lnTo>
                  <a:pt x="675132" y="97536"/>
                </a:lnTo>
                <a:lnTo>
                  <a:pt x="674012" y="115252"/>
                </a:lnTo>
                <a:lnTo>
                  <a:pt x="658368" y="161543"/>
                </a:lnTo>
                <a:lnTo>
                  <a:pt x="626649" y="189618"/>
                </a:lnTo>
                <a:lnTo>
                  <a:pt x="612648" y="195072"/>
                </a:lnTo>
                <a:close/>
              </a:path>
              <a:path w="675639" h="195579">
                <a:moveTo>
                  <a:pt x="60960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60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6" y="155448"/>
                </a:lnTo>
                <a:lnTo>
                  <a:pt x="64008" y="187452"/>
                </a:lnTo>
                <a:lnTo>
                  <a:pt x="60960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37639" y="3225765"/>
            <a:ext cx="15722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434465" algn="l"/>
              </a:tabLst>
            </a:pP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500" spc="-7" baseline="-13888" dirty="0">
                <a:solidFill>
                  <a:srgbClr val="3F3F3F"/>
                </a:solidFill>
                <a:latin typeface="Cambria Math"/>
                <a:cs typeface="Cambria Math"/>
              </a:rPr>
              <a:t>𝟎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2227" y="3221735"/>
            <a:ext cx="99060" cy="13970"/>
          </a:xfrm>
          <a:custGeom>
            <a:avLst/>
            <a:gdLst/>
            <a:ahLst/>
            <a:cxnLst/>
            <a:rect l="l" t="t" r="r" b="b"/>
            <a:pathLst>
              <a:path w="99060" h="13969">
                <a:moveTo>
                  <a:pt x="99059" y="13716"/>
                </a:moveTo>
                <a:lnTo>
                  <a:pt x="0" y="13716"/>
                </a:lnTo>
                <a:lnTo>
                  <a:pt x="0" y="0"/>
                </a:lnTo>
                <a:lnTo>
                  <a:pt x="99059" y="0"/>
                </a:lnTo>
                <a:lnTo>
                  <a:pt x="990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05109" y="3170900"/>
            <a:ext cx="336422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975" algn="l"/>
                <a:tab pos="1050290" algn="l"/>
                <a:tab pos="1537970" algn="l"/>
                <a:tab pos="2030095" algn="l"/>
                <a:tab pos="2251075" algn="l"/>
                <a:tab pos="2689860" algn="l"/>
                <a:tab pos="3293745" algn="l"/>
              </a:tabLst>
            </a:pP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	𝟏	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62724" y="3064251"/>
            <a:ext cx="382777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94080" algn="l"/>
                <a:tab pos="1651635" algn="l"/>
                <a:tab pos="2026285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𝑱 </a:t>
            </a:r>
            <a:r>
              <a:rPr sz="1650" spc="-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5" baseline="4398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spc="6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5" baseline="30092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𝒚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r>
              <a:rPr sz="16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2527" y="3480357"/>
            <a:ext cx="7659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81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Simple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Regression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summarized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below: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0677" y="4684188"/>
            <a:ext cx="128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63440" y="4908803"/>
            <a:ext cx="106680" cy="13970"/>
          </a:xfrm>
          <a:custGeom>
            <a:avLst/>
            <a:gdLst/>
            <a:ahLst/>
            <a:cxnLst/>
            <a:rect l="l" t="t" r="r" b="b"/>
            <a:pathLst>
              <a:path w="106679" h="13970">
                <a:moveTo>
                  <a:pt x="106679" y="13716"/>
                </a:moveTo>
                <a:lnTo>
                  <a:pt x="0" y="13716"/>
                </a:lnTo>
                <a:lnTo>
                  <a:pt x="0" y="0"/>
                </a:lnTo>
                <a:lnTo>
                  <a:pt x="106679" y="0"/>
                </a:lnTo>
                <a:lnTo>
                  <a:pt x="10667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74383" y="4665894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127" y="3732630"/>
            <a:ext cx="8388985" cy="12966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15925" indent="-378460">
              <a:lnSpc>
                <a:spcPct val="100000"/>
              </a:lnSpc>
              <a:spcBef>
                <a:spcPts val="855"/>
              </a:spcBef>
              <a:buClr>
                <a:srgbClr val="E48311"/>
              </a:buClr>
              <a:buAutoNum type="arabicPeriod"/>
              <a:tabLst>
                <a:tab pos="415925" algn="l"/>
                <a:tab pos="416559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=0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and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59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L="415925" marR="43180" indent="-378460">
              <a:lnSpc>
                <a:spcPts val="1580"/>
              </a:lnSpc>
              <a:spcBef>
                <a:spcPts val="1140"/>
              </a:spcBef>
              <a:buClr>
                <a:srgbClr val="E48311"/>
              </a:buClr>
              <a:buAutoNum type="arabicPeriod"/>
              <a:tabLst>
                <a:tab pos="415925" algn="l"/>
                <a:tab pos="416559" algn="l"/>
                <a:tab pos="216090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Update</a:t>
            </a:r>
            <a:r>
              <a:rPr sz="1650" spc="4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and</a:t>
            </a:r>
            <a:r>
              <a:rPr sz="1650" spc="4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until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equations:</a:t>
            </a:r>
            <a:endParaRPr sz="165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  <a:spcBef>
                <a:spcPts val="990"/>
              </a:spcBef>
              <a:tabLst>
                <a:tab pos="1907539" algn="l"/>
              </a:tabLst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72" baseline="-39351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95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800" spc="187" baseline="-1851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-37" baseline="-18518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800" spc="60" baseline="-1851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37380" y="5100279"/>
            <a:ext cx="12827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0079" y="5324855"/>
            <a:ext cx="106680" cy="13970"/>
          </a:xfrm>
          <a:custGeom>
            <a:avLst/>
            <a:gdLst/>
            <a:ahLst/>
            <a:cxnLst/>
            <a:rect l="l" t="t" r="r" b="b"/>
            <a:pathLst>
              <a:path w="106679" h="13970">
                <a:moveTo>
                  <a:pt x="106679" y="13716"/>
                </a:moveTo>
                <a:lnTo>
                  <a:pt x="0" y="13716"/>
                </a:lnTo>
                <a:lnTo>
                  <a:pt x="0" y="0"/>
                </a:lnTo>
                <a:lnTo>
                  <a:pt x="106679" y="0"/>
                </a:lnTo>
                <a:lnTo>
                  <a:pt x="10667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46450" y="5167376"/>
            <a:ext cx="17449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𝑚𝑝1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72" baseline="-39351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95" baseline="-393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5796" y="5234939"/>
            <a:ext cx="1412875" cy="195580"/>
          </a:xfrm>
          <a:custGeom>
            <a:avLst/>
            <a:gdLst/>
            <a:ahLst/>
            <a:cxnLst/>
            <a:rect l="l" t="t" r="r" b="b"/>
            <a:pathLst>
              <a:path w="1412875" h="195579">
                <a:moveTo>
                  <a:pt x="1350263" y="195072"/>
                </a:moveTo>
                <a:lnTo>
                  <a:pt x="1347215" y="187452"/>
                </a:lnTo>
                <a:lnTo>
                  <a:pt x="1358693" y="182022"/>
                </a:lnTo>
                <a:lnTo>
                  <a:pt x="1368170" y="174879"/>
                </a:lnTo>
                <a:lnTo>
                  <a:pt x="1391221" y="129159"/>
                </a:lnTo>
                <a:lnTo>
                  <a:pt x="1394459" y="96012"/>
                </a:lnTo>
                <a:lnTo>
                  <a:pt x="1393626" y="79462"/>
                </a:lnTo>
                <a:lnTo>
                  <a:pt x="1382267" y="38100"/>
                </a:lnTo>
                <a:lnTo>
                  <a:pt x="1347215" y="7620"/>
                </a:lnTo>
                <a:lnTo>
                  <a:pt x="1350263" y="0"/>
                </a:lnTo>
                <a:lnTo>
                  <a:pt x="1387125" y="21859"/>
                </a:lnTo>
                <a:lnTo>
                  <a:pt x="1408366" y="63246"/>
                </a:lnTo>
                <a:lnTo>
                  <a:pt x="1412747" y="97536"/>
                </a:lnTo>
                <a:lnTo>
                  <a:pt x="1411628" y="115252"/>
                </a:lnTo>
                <a:lnTo>
                  <a:pt x="1395983" y="161543"/>
                </a:lnTo>
                <a:lnTo>
                  <a:pt x="1364265" y="189618"/>
                </a:lnTo>
                <a:lnTo>
                  <a:pt x="1350263" y="195072"/>
                </a:lnTo>
                <a:close/>
              </a:path>
              <a:path w="1412875" h="195579">
                <a:moveTo>
                  <a:pt x="60959" y="195072"/>
                </a:moveTo>
                <a:lnTo>
                  <a:pt x="24098" y="172997"/>
                </a:lnTo>
                <a:lnTo>
                  <a:pt x="3619" y="131826"/>
                </a:lnTo>
                <a:lnTo>
                  <a:pt x="0" y="97536"/>
                </a:lnTo>
                <a:lnTo>
                  <a:pt x="881" y="79819"/>
                </a:lnTo>
                <a:lnTo>
                  <a:pt x="15239" y="33528"/>
                </a:lnTo>
                <a:lnTo>
                  <a:pt x="46958" y="4810"/>
                </a:lnTo>
                <a:lnTo>
                  <a:pt x="60959" y="0"/>
                </a:lnTo>
                <a:lnTo>
                  <a:pt x="64008" y="7620"/>
                </a:lnTo>
                <a:lnTo>
                  <a:pt x="53173" y="12811"/>
                </a:lnTo>
                <a:lnTo>
                  <a:pt x="43624" y="19431"/>
                </a:lnTo>
                <a:lnTo>
                  <a:pt x="20002" y="64198"/>
                </a:lnTo>
                <a:lnTo>
                  <a:pt x="16763" y="96012"/>
                </a:lnTo>
                <a:lnTo>
                  <a:pt x="17597" y="113442"/>
                </a:lnTo>
                <a:lnTo>
                  <a:pt x="28955" y="155448"/>
                </a:lnTo>
                <a:lnTo>
                  <a:pt x="64008" y="187452"/>
                </a:lnTo>
                <a:lnTo>
                  <a:pt x="60959" y="19507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760990" y="5081985"/>
            <a:ext cx="3257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89" baseline="-2020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10275" y="5219147"/>
            <a:ext cx="168211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200" spc="-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150" baseline="1346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3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3468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475" spc="-7" baseline="1346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202" baseline="1346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475" spc="-22" baseline="13468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82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465" baseline="13468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475" spc="-7" baseline="1346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-75" baseline="13468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64458" y="5167376"/>
            <a:ext cx="4349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6202" y="5455427"/>
            <a:ext cx="1196975" cy="52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970"/>
              </a:lnSpc>
              <a:spcBef>
                <a:spcPts val="105"/>
              </a:spcBef>
            </a:pP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32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endParaRPr sz="1650">
              <a:latin typeface="Cambria Math"/>
              <a:cs typeface="Cambria Math"/>
            </a:endParaRPr>
          </a:p>
          <a:p>
            <a:pPr marL="40640">
              <a:lnSpc>
                <a:spcPts val="1970"/>
              </a:lnSpc>
            </a:pP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8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8472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804" y="2570447"/>
            <a:ext cx="8249920" cy="550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60"/>
              </a:lnSpc>
              <a:spcBef>
                <a:spcPts val="34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4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following dataset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shows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salary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employee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function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years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Experience.</a:t>
            </a:r>
            <a:r>
              <a:rPr sz="18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8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show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first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two</a:t>
            </a:r>
            <a:r>
              <a:rPr sz="18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847" y="3150107"/>
            <a:ext cx="127635" cy="2103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7262" y="3150107"/>
            <a:ext cx="127635" cy="210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01809" y="317852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0342" y="3214128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5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5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5201" y="3156203"/>
            <a:ext cx="97470" cy="1569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0704" y="3068784"/>
            <a:ext cx="8310880" cy="550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 marR="30480">
              <a:lnSpc>
                <a:spcPts val="1960"/>
              </a:lnSpc>
              <a:spcBef>
                <a:spcPts val="340"/>
              </a:spcBef>
              <a:tabLst>
                <a:tab pos="4446905" algn="l"/>
                <a:tab pos="62103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optimization</a:t>
            </a:r>
            <a:r>
              <a:rPr sz="18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3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800" spc="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regression.</a:t>
            </a:r>
            <a:r>
              <a:rPr sz="1800" spc="3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Initialize	</a:t>
            </a:r>
            <a:r>
              <a:rPr sz="1950" spc="60" baseline="-1495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950" spc="367" baseline="-1495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=0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	and</a:t>
            </a:r>
            <a:r>
              <a:rPr sz="1800" spc="2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800" spc="2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learning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0.01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001" y="3619329"/>
            <a:ext cx="6019800" cy="34672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8472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811" y="2651759"/>
            <a:ext cx="127635" cy="210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404" y="2570447"/>
            <a:ext cx="195135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09855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Initialize,	</a:t>
            </a:r>
            <a:r>
              <a:rPr sz="1950" spc="60" baseline="-1495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950" spc="307" baseline="-1495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=0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1227" y="2651759"/>
            <a:ext cx="127635" cy="2103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65805" y="268018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4306" y="2715780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9165" y="2657855"/>
            <a:ext cx="97470" cy="156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675" y="3046475"/>
            <a:ext cx="127635" cy="2103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08344" y="307489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815" y="3046475"/>
            <a:ext cx="127635" cy="2103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42916" y="307489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8804" y="2965184"/>
            <a:ext cx="3840479" cy="5518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35"/>
              </a:spcBef>
              <a:tabLst>
                <a:tab pos="2816225" algn="l"/>
                <a:tab pos="3547745" algn="l"/>
              </a:tabLst>
            </a:pPr>
            <a:r>
              <a:rPr sz="1800" spc="-145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kn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-13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, in 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ac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it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er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ar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 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updated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 follows: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9019" y="3576320"/>
            <a:ext cx="1231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31720" y="3790188"/>
            <a:ext cx="100965" cy="13970"/>
          </a:xfrm>
          <a:custGeom>
            <a:avLst/>
            <a:gdLst/>
            <a:ahLst/>
            <a:cxnLst/>
            <a:rect l="l" t="t" r="r" b="b"/>
            <a:pathLst>
              <a:path w="100964" h="13970">
                <a:moveTo>
                  <a:pt x="100583" y="13715"/>
                </a:moveTo>
                <a:lnTo>
                  <a:pt x="0" y="13715"/>
                </a:lnTo>
                <a:lnTo>
                  <a:pt x="0" y="0"/>
                </a:lnTo>
                <a:lnTo>
                  <a:pt x="100583" y="0"/>
                </a:lnTo>
                <a:lnTo>
                  <a:pt x="100583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5906" y="3559555"/>
            <a:ext cx="3130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89" baseline="-2150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216" y="3640365"/>
            <a:ext cx="34696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10385" algn="l"/>
              </a:tabLst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5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57" baseline="-38647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baseline="-3864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72" baseline="-3864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725" spc="187" baseline="-19323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spc="-52" baseline="-19323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725" spc="15" baseline="-1932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4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12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1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284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4095" y="4010660"/>
            <a:ext cx="1231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6772" y="4224527"/>
            <a:ext cx="100965" cy="13970"/>
          </a:xfrm>
          <a:custGeom>
            <a:avLst/>
            <a:gdLst/>
            <a:ahLst/>
            <a:cxnLst/>
            <a:rect l="l" t="t" r="r" b="b"/>
            <a:pathLst>
              <a:path w="100964" h="13970">
                <a:moveTo>
                  <a:pt x="100584" y="13716"/>
                </a:moveTo>
                <a:lnTo>
                  <a:pt x="0" y="13716"/>
                </a:lnTo>
                <a:lnTo>
                  <a:pt x="0" y="0"/>
                </a:lnTo>
                <a:lnTo>
                  <a:pt x="100584" y="0"/>
                </a:lnTo>
                <a:lnTo>
                  <a:pt x="100584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34794" y="4074650"/>
            <a:ext cx="165798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65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57" baseline="-38647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725" spc="187" baseline="-3864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04388" y="4139184"/>
            <a:ext cx="1338580" cy="184785"/>
          </a:xfrm>
          <a:custGeom>
            <a:avLst/>
            <a:gdLst/>
            <a:ahLst/>
            <a:cxnLst/>
            <a:rect l="l" t="t" r="r" b="b"/>
            <a:pathLst>
              <a:path w="1338579" h="184785">
                <a:moveTo>
                  <a:pt x="1280159" y="184404"/>
                </a:moveTo>
                <a:lnTo>
                  <a:pt x="1277111" y="176783"/>
                </a:lnTo>
                <a:lnTo>
                  <a:pt x="1287708" y="172473"/>
                </a:lnTo>
                <a:lnTo>
                  <a:pt x="1296733" y="166306"/>
                </a:lnTo>
                <a:lnTo>
                  <a:pt x="1318831" y="122491"/>
                </a:lnTo>
                <a:lnTo>
                  <a:pt x="1321307" y="91440"/>
                </a:lnTo>
                <a:lnTo>
                  <a:pt x="1320712" y="76009"/>
                </a:lnTo>
                <a:lnTo>
                  <a:pt x="1310639" y="36576"/>
                </a:lnTo>
                <a:lnTo>
                  <a:pt x="1277111" y="7620"/>
                </a:lnTo>
                <a:lnTo>
                  <a:pt x="1280159" y="0"/>
                </a:lnTo>
                <a:lnTo>
                  <a:pt x="1314878" y="20574"/>
                </a:lnTo>
                <a:lnTo>
                  <a:pt x="1334452" y="59626"/>
                </a:lnTo>
                <a:lnTo>
                  <a:pt x="1338071" y="92964"/>
                </a:lnTo>
                <a:lnTo>
                  <a:pt x="1337190" y="109537"/>
                </a:lnTo>
                <a:lnTo>
                  <a:pt x="1322831" y="152400"/>
                </a:lnTo>
                <a:lnTo>
                  <a:pt x="1293256" y="179832"/>
                </a:lnTo>
                <a:lnTo>
                  <a:pt x="1280159" y="184404"/>
                </a:lnTo>
                <a:close/>
              </a:path>
              <a:path w="1338579" h="184785">
                <a:moveTo>
                  <a:pt x="59435" y="184404"/>
                </a:moveTo>
                <a:lnTo>
                  <a:pt x="23860" y="163830"/>
                </a:lnTo>
                <a:lnTo>
                  <a:pt x="3619" y="124968"/>
                </a:lnTo>
                <a:lnTo>
                  <a:pt x="0" y="92964"/>
                </a:lnTo>
                <a:lnTo>
                  <a:pt x="881" y="75509"/>
                </a:lnTo>
                <a:lnTo>
                  <a:pt x="15239" y="32004"/>
                </a:lnTo>
                <a:lnTo>
                  <a:pt x="45672" y="4572"/>
                </a:lnTo>
                <a:lnTo>
                  <a:pt x="59435" y="0"/>
                </a:lnTo>
                <a:lnTo>
                  <a:pt x="60959" y="7620"/>
                </a:lnTo>
                <a:lnTo>
                  <a:pt x="50363" y="12144"/>
                </a:lnTo>
                <a:lnTo>
                  <a:pt x="41338" y="18669"/>
                </a:lnTo>
                <a:lnTo>
                  <a:pt x="19240" y="61722"/>
                </a:lnTo>
                <a:lnTo>
                  <a:pt x="16763" y="91440"/>
                </a:lnTo>
                <a:lnTo>
                  <a:pt x="17359" y="107751"/>
                </a:lnTo>
                <a:lnTo>
                  <a:pt x="27431" y="147828"/>
                </a:lnTo>
                <a:lnTo>
                  <a:pt x="60959" y="176783"/>
                </a:lnTo>
                <a:lnTo>
                  <a:pt x="59435" y="18440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60902" y="3993895"/>
            <a:ext cx="3130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89" baseline="-2150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2612" y="4124983"/>
            <a:ext cx="16002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150" spc="-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127" baseline="14336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37" baseline="24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57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14336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325" spc="7" baseline="143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179" baseline="14336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135" baseline="24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325" spc="15" baseline="14336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12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725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-112" baseline="24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427" baseline="14336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325" spc="7" baseline="1433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-52" baseline="14336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725" spc="120" baseline="241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2415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6866" y="4074650"/>
            <a:ext cx="4191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5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725" spc="60" baseline="-14492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2841" y="4358130"/>
            <a:ext cx="1139190" cy="499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1855"/>
              </a:lnSpc>
              <a:spcBef>
                <a:spcPts val="120"/>
              </a:spcBef>
            </a:pP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300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endParaRPr sz="1550">
              <a:latin typeface="Cambria Math"/>
              <a:cs typeface="Cambria Math"/>
            </a:endParaRPr>
          </a:p>
          <a:p>
            <a:pPr marL="40640">
              <a:lnSpc>
                <a:spcPts val="1855"/>
              </a:lnSpc>
            </a:pPr>
            <a:r>
              <a:rPr sz="15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725" spc="27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5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endParaRPr sz="1550">
              <a:latin typeface="Cambria Math"/>
              <a:cs typeface="Cambria Math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37097" y="2795777"/>
          <a:ext cx="3410585" cy="309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681355"/>
                <a:gridCol w="682625"/>
                <a:gridCol w="682625"/>
                <a:gridCol w="681355"/>
              </a:tblGrid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30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7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ts val="50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15000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210000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832000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1440000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638000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486000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409000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4128000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730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 </a:t>
            </a:r>
            <a:r>
              <a:rPr spc="-880" dirty="0"/>
              <a:t> </a:t>
            </a:r>
            <a:r>
              <a:rPr spc="-7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79" y="2578081"/>
            <a:ext cx="1170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First</a:t>
            </a:r>
            <a:r>
              <a:rPr sz="1400" b="1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Iteration: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1" y="2882917"/>
            <a:ext cx="1117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6939" y="3073907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5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5" y="0"/>
                </a:lnTo>
                <a:lnTo>
                  <a:pt x="8991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027" y="2866155"/>
            <a:ext cx="28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5" baseline="-2182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20" y="2939312"/>
            <a:ext cx="310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22425" algn="l"/>
              </a:tabLst>
            </a:pPr>
            <a:r>
              <a:rPr sz="14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0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500" spc="157" baseline="-1944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spc="-7" baseline="-1944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00" spc="37" baseline="-1944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0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135" baseline="-16666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-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112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6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00" spc="277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101" y="3291318"/>
            <a:ext cx="10071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3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5612" y="3164851"/>
            <a:ext cx="3397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.01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5380" y="3404115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8339" y="3419855"/>
            <a:ext cx="312420" cy="10795"/>
          </a:xfrm>
          <a:custGeom>
            <a:avLst/>
            <a:gdLst/>
            <a:ahLst/>
            <a:cxnLst/>
            <a:rect l="l" t="t" r="r" b="b"/>
            <a:pathLst>
              <a:path w="312419" h="10795">
                <a:moveTo>
                  <a:pt x="312419" y="10667"/>
                </a:moveTo>
                <a:lnTo>
                  <a:pt x="0" y="10667"/>
                </a:lnTo>
                <a:lnTo>
                  <a:pt x="0" y="0"/>
                </a:lnTo>
                <a:lnTo>
                  <a:pt x="312419" y="0"/>
                </a:lnTo>
                <a:lnTo>
                  <a:pt x="312419" y="10667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2699" y="3348227"/>
            <a:ext cx="36830" cy="154940"/>
          </a:xfrm>
          <a:custGeom>
            <a:avLst/>
            <a:gdLst/>
            <a:ahLst/>
            <a:cxnLst/>
            <a:rect l="l" t="t" r="r" b="b"/>
            <a:pathLst>
              <a:path w="36829" h="154939">
                <a:moveTo>
                  <a:pt x="36576" y="0"/>
                </a:moveTo>
                <a:lnTo>
                  <a:pt x="0" y="0"/>
                </a:lnTo>
                <a:lnTo>
                  <a:pt x="0" y="6350"/>
                </a:lnTo>
                <a:lnTo>
                  <a:pt x="22860" y="6350"/>
                </a:lnTo>
                <a:lnTo>
                  <a:pt x="22860" y="149860"/>
                </a:lnTo>
                <a:lnTo>
                  <a:pt x="0" y="149860"/>
                </a:lnTo>
                <a:lnTo>
                  <a:pt x="0" y="154940"/>
                </a:lnTo>
                <a:lnTo>
                  <a:pt x="36576" y="154940"/>
                </a:lnTo>
                <a:lnTo>
                  <a:pt x="36576" y="149860"/>
                </a:lnTo>
                <a:lnTo>
                  <a:pt x="36576" y="6350"/>
                </a:lnTo>
                <a:lnTo>
                  <a:pt x="3657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9515" y="3348227"/>
            <a:ext cx="36830" cy="154940"/>
          </a:xfrm>
          <a:custGeom>
            <a:avLst/>
            <a:gdLst/>
            <a:ahLst/>
            <a:cxnLst/>
            <a:rect l="l" t="t" r="r" b="b"/>
            <a:pathLst>
              <a:path w="36830" h="154939">
                <a:moveTo>
                  <a:pt x="36576" y="0"/>
                </a:moveTo>
                <a:lnTo>
                  <a:pt x="0" y="0"/>
                </a:lnTo>
                <a:lnTo>
                  <a:pt x="0" y="6350"/>
                </a:lnTo>
                <a:lnTo>
                  <a:pt x="0" y="149860"/>
                </a:lnTo>
                <a:lnTo>
                  <a:pt x="0" y="154940"/>
                </a:lnTo>
                <a:lnTo>
                  <a:pt x="36576" y="154940"/>
                </a:lnTo>
                <a:lnTo>
                  <a:pt x="36576" y="149860"/>
                </a:lnTo>
                <a:lnTo>
                  <a:pt x="13716" y="149860"/>
                </a:lnTo>
                <a:lnTo>
                  <a:pt x="13716" y="6350"/>
                </a:lnTo>
                <a:lnTo>
                  <a:pt x="36576" y="6350"/>
                </a:lnTo>
                <a:lnTo>
                  <a:pt x="36576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46459" y="3291318"/>
            <a:ext cx="18351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9 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 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910" y="3291318"/>
            <a:ext cx="698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454.44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596" y="3844539"/>
            <a:ext cx="10985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0779" y="3840479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6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6" y="0"/>
                </a:lnTo>
                <a:lnTo>
                  <a:pt x="89916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9148" y="3765803"/>
            <a:ext cx="1196340" cy="165100"/>
          </a:xfrm>
          <a:custGeom>
            <a:avLst/>
            <a:gdLst/>
            <a:ahLst/>
            <a:cxnLst/>
            <a:rect l="l" t="t" r="r" b="b"/>
            <a:pathLst>
              <a:path w="1196339" h="165100">
                <a:moveTo>
                  <a:pt x="1143000" y="164592"/>
                </a:moveTo>
                <a:lnTo>
                  <a:pt x="1141476" y="158495"/>
                </a:lnTo>
                <a:lnTo>
                  <a:pt x="1150929" y="154209"/>
                </a:lnTo>
                <a:lnTo>
                  <a:pt x="1158811" y="148209"/>
                </a:lnTo>
                <a:lnTo>
                  <a:pt x="1178623" y="109347"/>
                </a:lnTo>
                <a:lnTo>
                  <a:pt x="1181100" y="80772"/>
                </a:lnTo>
                <a:lnTo>
                  <a:pt x="1180504" y="67365"/>
                </a:lnTo>
                <a:lnTo>
                  <a:pt x="1165264" y="23455"/>
                </a:lnTo>
                <a:lnTo>
                  <a:pt x="1141476" y="6096"/>
                </a:lnTo>
                <a:lnTo>
                  <a:pt x="1143000" y="0"/>
                </a:lnTo>
                <a:lnTo>
                  <a:pt x="1182624" y="28956"/>
                </a:lnTo>
                <a:lnTo>
                  <a:pt x="1195482" y="67103"/>
                </a:lnTo>
                <a:lnTo>
                  <a:pt x="1196340" y="82296"/>
                </a:lnTo>
                <a:lnTo>
                  <a:pt x="1195482" y="97702"/>
                </a:lnTo>
                <a:lnTo>
                  <a:pt x="1182624" y="135636"/>
                </a:lnTo>
                <a:lnTo>
                  <a:pt x="1154977" y="160281"/>
                </a:lnTo>
                <a:lnTo>
                  <a:pt x="1143000" y="164592"/>
                </a:lnTo>
                <a:close/>
              </a:path>
              <a:path w="1196339" h="165100">
                <a:moveTo>
                  <a:pt x="51816" y="164592"/>
                </a:moveTo>
                <a:lnTo>
                  <a:pt x="13716" y="135636"/>
                </a:lnTo>
                <a:lnTo>
                  <a:pt x="857" y="97702"/>
                </a:lnTo>
                <a:lnTo>
                  <a:pt x="0" y="82296"/>
                </a:lnTo>
                <a:lnTo>
                  <a:pt x="857" y="67103"/>
                </a:lnTo>
                <a:lnTo>
                  <a:pt x="13716" y="28956"/>
                </a:lnTo>
                <a:lnTo>
                  <a:pt x="51816" y="0"/>
                </a:lnTo>
                <a:lnTo>
                  <a:pt x="54864" y="6096"/>
                </a:lnTo>
                <a:lnTo>
                  <a:pt x="45172" y="10358"/>
                </a:lnTo>
                <a:lnTo>
                  <a:pt x="36766" y="16192"/>
                </a:lnTo>
                <a:lnTo>
                  <a:pt x="17525" y="54673"/>
                </a:lnTo>
                <a:lnTo>
                  <a:pt x="15239" y="80772"/>
                </a:lnTo>
                <a:lnTo>
                  <a:pt x="15811" y="95916"/>
                </a:lnTo>
                <a:lnTo>
                  <a:pt x="29789" y="140493"/>
                </a:lnTo>
                <a:lnTo>
                  <a:pt x="54864" y="158495"/>
                </a:lnTo>
                <a:lnTo>
                  <a:pt x="51816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23955" y="3798808"/>
            <a:ext cx="9620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1500" spc="52" baseline="2777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4436" y="3705828"/>
            <a:ext cx="340550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1985" algn="l"/>
                <a:tab pos="3105785" algn="l"/>
              </a:tabLst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00" spc="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47222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r>
              <a:rPr sz="1500" spc="187" baseline="4722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75" baseline="1984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500" spc="75" baseline="33333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00" spc="5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00" spc="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400" spc="4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𝑦	×</a:t>
            </a:r>
            <a:r>
              <a:rPr sz="1400" spc="-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1879" y="3791217"/>
            <a:ext cx="142621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8145" algn="l"/>
                <a:tab pos="934085" algn="l"/>
                <a:tab pos="1367155" algn="l"/>
              </a:tabLst>
            </a:pP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0	1   </a:t>
            </a:r>
            <a:r>
              <a:rPr sz="10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0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0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000" spc="7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1545" y="4152393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40708" y="4102620"/>
            <a:ext cx="32384" cy="142240"/>
          </a:xfrm>
          <a:custGeom>
            <a:avLst/>
            <a:gdLst/>
            <a:ahLst/>
            <a:cxnLst/>
            <a:rect l="l" t="t" r="r" b="b"/>
            <a:pathLst>
              <a:path w="32385" h="142239">
                <a:moveTo>
                  <a:pt x="32004" y="0"/>
                </a:moveTo>
                <a:lnTo>
                  <a:pt x="0" y="0"/>
                </a:lnTo>
                <a:lnTo>
                  <a:pt x="0" y="5080"/>
                </a:lnTo>
                <a:lnTo>
                  <a:pt x="19812" y="5080"/>
                </a:lnTo>
                <a:lnTo>
                  <a:pt x="19812" y="135890"/>
                </a:lnTo>
                <a:lnTo>
                  <a:pt x="0" y="135890"/>
                </a:lnTo>
                <a:lnTo>
                  <a:pt x="0" y="142240"/>
                </a:lnTo>
                <a:lnTo>
                  <a:pt x="32004" y="142240"/>
                </a:lnTo>
                <a:lnTo>
                  <a:pt x="32004" y="135890"/>
                </a:lnTo>
                <a:lnTo>
                  <a:pt x="32004" y="5080"/>
                </a:lnTo>
                <a:lnTo>
                  <a:pt x="320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85175" y="4102620"/>
            <a:ext cx="358140" cy="142240"/>
          </a:xfrm>
          <a:custGeom>
            <a:avLst/>
            <a:gdLst/>
            <a:ahLst/>
            <a:cxnLst/>
            <a:rect l="l" t="t" r="r" b="b"/>
            <a:pathLst>
              <a:path w="358139" h="142239">
                <a:moveTo>
                  <a:pt x="283464" y="64008"/>
                </a:moveTo>
                <a:lnTo>
                  <a:pt x="0" y="64008"/>
                </a:lnTo>
                <a:lnTo>
                  <a:pt x="0" y="74663"/>
                </a:lnTo>
                <a:lnTo>
                  <a:pt x="283464" y="74663"/>
                </a:lnTo>
                <a:lnTo>
                  <a:pt x="283464" y="64008"/>
                </a:lnTo>
                <a:close/>
              </a:path>
              <a:path w="358139" h="142239">
                <a:moveTo>
                  <a:pt x="358140" y="0"/>
                </a:moveTo>
                <a:lnTo>
                  <a:pt x="326136" y="0"/>
                </a:lnTo>
                <a:lnTo>
                  <a:pt x="326136" y="5080"/>
                </a:lnTo>
                <a:lnTo>
                  <a:pt x="326136" y="135890"/>
                </a:lnTo>
                <a:lnTo>
                  <a:pt x="326136" y="142240"/>
                </a:lnTo>
                <a:lnTo>
                  <a:pt x="358140" y="142240"/>
                </a:lnTo>
                <a:lnTo>
                  <a:pt x="358140" y="135890"/>
                </a:lnTo>
                <a:lnTo>
                  <a:pt x="338328" y="135890"/>
                </a:lnTo>
                <a:lnTo>
                  <a:pt x="338328" y="5080"/>
                </a:lnTo>
                <a:lnTo>
                  <a:pt x="358140" y="5080"/>
                </a:lnTo>
                <a:lnTo>
                  <a:pt x="35814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48950" y="3934434"/>
            <a:ext cx="320103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ts val="1175"/>
              </a:lnSpc>
              <a:spcBef>
                <a:spcPts val="100"/>
              </a:spcBef>
            </a:pP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0.01</a:t>
            </a:r>
            <a:endParaRPr sz="1200">
              <a:latin typeface="Cambria Math"/>
              <a:cs typeface="Cambria Math"/>
            </a:endParaRPr>
          </a:p>
          <a:p>
            <a:pPr marL="12700">
              <a:lnSpc>
                <a:spcPts val="1175"/>
              </a:lnSpc>
              <a:tabLst>
                <a:tab pos="1297305" algn="l"/>
              </a:tabLst>
            </a:pPr>
            <a:r>
              <a:rPr sz="12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𝑒𝑚𝑝1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20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+ 0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73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229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412800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7949" y="4050297"/>
            <a:ext cx="71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ambria Math"/>
                <a:cs typeface="Cambria Math"/>
              </a:rPr>
              <a:t>4586.67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1961" y="4629410"/>
            <a:ext cx="1061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6700" algn="l"/>
              </a:tabLst>
            </a:pP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𝜷	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𝟒𝟓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𝟒𝟒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3278" y="4714769"/>
            <a:ext cx="1218565" cy="367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1454">
              <a:lnSpc>
                <a:spcPts val="1095"/>
              </a:lnSpc>
              <a:spcBef>
                <a:spcPts val="120"/>
              </a:spcBef>
            </a:pPr>
            <a:r>
              <a:rPr sz="1000" spc="10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38100">
              <a:lnSpc>
                <a:spcPts val="1575"/>
              </a:lnSpc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500" spc="30" baseline="-16666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𝟒𝟓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𝟖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𝟔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𝟔𝟕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737097" y="2795777"/>
          <a:ext cx="3410585" cy="309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681355"/>
                <a:gridCol w="682625"/>
                <a:gridCol w="682625"/>
                <a:gridCol w="681355"/>
              </a:tblGrid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30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7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ts val="50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15000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210000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832000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1440000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638000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486000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409000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4128000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730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14" dirty="0"/>
              <a:t> </a:t>
            </a:r>
            <a:r>
              <a:rPr spc="-55" dirty="0"/>
              <a:t>Descent</a:t>
            </a:r>
            <a:r>
              <a:rPr spc="-110" dirty="0"/>
              <a:t> </a:t>
            </a:r>
            <a:r>
              <a:rPr spc="-75" dirty="0"/>
              <a:t>for</a:t>
            </a:r>
            <a:r>
              <a:rPr spc="-95" dirty="0"/>
              <a:t> </a:t>
            </a:r>
            <a:r>
              <a:rPr spc="-50" dirty="0"/>
              <a:t>SLR-</a:t>
            </a:r>
            <a:r>
              <a:rPr spc="-100" dirty="0"/>
              <a:t> </a:t>
            </a:r>
            <a:r>
              <a:rPr spc="-65" dirty="0"/>
              <a:t>Example </a:t>
            </a:r>
            <a:r>
              <a:rPr spc="-880" dirty="0"/>
              <a:t> </a:t>
            </a:r>
            <a:r>
              <a:rPr spc="-7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79" y="2578081"/>
            <a:ext cx="1349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Second</a:t>
            </a:r>
            <a:r>
              <a:rPr sz="1400" b="1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3F3F3F"/>
                </a:solidFill>
                <a:latin typeface="Times New Roman"/>
                <a:cs typeface="Times New Roman"/>
              </a:rPr>
              <a:t>Iteration: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241" y="2882917"/>
            <a:ext cx="1117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86939" y="3073907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5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5" y="0"/>
                </a:lnTo>
                <a:lnTo>
                  <a:pt x="8991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027" y="2866155"/>
            <a:ext cx="28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5" baseline="-2182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20" y="2939312"/>
            <a:ext cx="3107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622425" algn="l"/>
              </a:tabLst>
            </a:pPr>
            <a:r>
              <a:rPr sz="14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8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0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	</a:t>
            </a:r>
            <a:r>
              <a:rPr sz="1500" spc="157" baseline="-1944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spc="-7" baseline="-1944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00" spc="37" baseline="-1944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40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135" baseline="-16666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-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112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6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5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00" spc="277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487" y="3582721"/>
            <a:ext cx="1238885" cy="4552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454.44</a:t>
            </a:r>
            <a:r>
              <a:rPr sz="11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557.79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5072" y="3510812"/>
            <a:ext cx="2984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1084" y="3719552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2695" y="3672852"/>
            <a:ext cx="32384" cy="137160"/>
          </a:xfrm>
          <a:custGeom>
            <a:avLst/>
            <a:gdLst/>
            <a:ahLst/>
            <a:cxnLst/>
            <a:rect l="l" t="t" r="r" b="b"/>
            <a:pathLst>
              <a:path w="32385" h="137160">
                <a:moveTo>
                  <a:pt x="32004" y="0"/>
                </a:moveTo>
                <a:lnTo>
                  <a:pt x="0" y="0"/>
                </a:lnTo>
                <a:lnTo>
                  <a:pt x="0" y="6350"/>
                </a:lnTo>
                <a:lnTo>
                  <a:pt x="21336" y="6350"/>
                </a:lnTo>
                <a:lnTo>
                  <a:pt x="21336" y="130810"/>
                </a:lnTo>
                <a:lnTo>
                  <a:pt x="0" y="130810"/>
                </a:lnTo>
                <a:lnTo>
                  <a:pt x="0" y="137160"/>
                </a:lnTo>
                <a:lnTo>
                  <a:pt x="32004" y="137160"/>
                </a:lnTo>
                <a:lnTo>
                  <a:pt x="32004" y="130810"/>
                </a:lnTo>
                <a:lnTo>
                  <a:pt x="32004" y="6350"/>
                </a:lnTo>
                <a:lnTo>
                  <a:pt x="320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7783" y="3672852"/>
            <a:ext cx="346075" cy="137160"/>
          </a:xfrm>
          <a:custGeom>
            <a:avLst/>
            <a:gdLst/>
            <a:ahLst/>
            <a:cxnLst/>
            <a:rect l="l" t="t" r="r" b="b"/>
            <a:pathLst>
              <a:path w="346075" h="137160">
                <a:moveTo>
                  <a:pt x="274332" y="62484"/>
                </a:moveTo>
                <a:lnTo>
                  <a:pt x="0" y="62484"/>
                </a:lnTo>
                <a:lnTo>
                  <a:pt x="0" y="71615"/>
                </a:lnTo>
                <a:lnTo>
                  <a:pt x="274332" y="71615"/>
                </a:lnTo>
                <a:lnTo>
                  <a:pt x="274332" y="62484"/>
                </a:lnTo>
                <a:close/>
              </a:path>
              <a:path w="346075" h="137160">
                <a:moveTo>
                  <a:pt x="345948" y="0"/>
                </a:moveTo>
                <a:lnTo>
                  <a:pt x="313944" y="0"/>
                </a:lnTo>
                <a:lnTo>
                  <a:pt x="313944" y="6350"/>
                </a:lnTo>
                <a:lnTo>
                  <a:pt x="313944" y="130810"/>
                </a:lnTo>
                <a:lnTo>
                  <a:pt x="313944" y="137160"/>
                </a:lnTo>
                <a:lnTo>
                  <a:pt x="345948" y="137160"/>
                </a:lnTo>
                <a:lnTo>
                  <a:pt x="345948" y="130810"/>
                </a:lnTo>
                <a:lnTo>
                  <a:pt x="326136" y="130810"/>
                </a:lnTo>
                <a:lnTo>
                  <a:pt x="326136" y="6350"/>
                </a:lnTo>
                <a:lnTo>
                  <a:pt x="345948" y="6350"/>
                </a:lnTo>
                <a:lnTo>
                  <a:pt x="34594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14115" y="3622040"/>
            <a:ext cx="23990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6.6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4090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077" y="4103635"/>
            <a:ext cx="1117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0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0779" y="4294632"/>
            <a:ext cx="90170" cy="1270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89916" y="12191"/>
                </a:moveTo>
                <a:lnTo>
                  <a:pt x="0" y="12191"/>
                </a:lnTo>
                <a:lnTo>
                  <a:pt x="0" y="0"/>
                </a:lnTo>
                <a:lnTo>
                  <a:pt x="89916" y="0"/>
                </a:lnTo>
                <a:lnTo>
                  <a:pt x="89916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34436" y="4160044"/>
            <a:ext cx="1491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𝑝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1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-16666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2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-26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0" baseline="-38888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500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42" baseline="-38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9148" y="4219955"/>
            <a:ext cx="1196340" cy="165100"/>
          </a:xfrm>
          <a:custGeom>
            <a:avLst/>
            <a:gdLst/>
            <a:ahLst/>
            <a:cxnLst/>
            <a:rect l="l" t="t" r="r" b="b"/>
            <a:pathLst>
              <a:path w="1196339" h="165100">
                <a:moveTo>
                  <a:pt x="1143000" y="164592"/>
                </a:moveTo>
                <a:lnTo>
                  <a:pt x="1141476" y="158495"/>
                </a:lnTo>
                <a:lnTo>
                  <a:pt x="1150929" y="154209"/>
                </a:lnTo>
                <a:lnTo>
                  <a:pt x="1158811" y="148209"/>
                </a:lnTo>
                <a:lnTo>
                  <a:pt x="1178623" y="109347"/>
                </a:lnTo>
                <a:lnTo>
                  <a:pt x="1181100" y="80772"/>
                </a:lnTo>
                <a:lnTo>
                  <a:pt x="1180504" y="67365"/>
                </a:lnTo>
                <a:lnTo>
                  <a:pt x="1165264" y="23455"/>
                </a:lnTo>
                <a:lnTo>
                  <a:pt x="1141476" y="6096"/>
                </a:lnTo>
                <a:lnTo>
                  <a:pt x="1143000" y="0"/>
                </a:lnTo>
                <a:lnTo>
                  <a:pt x="1182624" y="28956"/>
                </a:lnTo>
                <a:lnTo>
                  <a:pt x="1195482" y="67103"/>
                </a:lnTo>
                <a:lnTo>
                  <a:pt x="1196340" y="82296"/>
                </a:lnTo>
                <a:lnTo>
                  <a:pt x="1195482" y="97702"/>
                </a:lnTo>
                <a:lnTo>
                  <a:pt x="1182624" y="135636"/>
                </a:lnTo>
                <a:lnTo>
                  <a:pt x="1154977" y="160281"/>
                </a:lnTo>
                <a:lnTo>
                  <a:pt x="1143000" y="164592"/>
                </a:lnTo>
                <a:close/>
              </a:path>
              <a:path w="1196339" h="165100">
                <a:moveTo>
                  <a:pt x="51816" y="164592"/>
                </a:moveTo>
                <a:lnTo>
                  <a:pt x="13716" y="135636"/>
                </a:lnTo>
                <a:lnTo>
                  <a:pt x="857" y="97702"/>
                </a:lnTo>
                <a:lnTo>
                  <a:pt x="0" y="82296"/>
                </a:lnTo>
                <a:lnTo>
                  <a:pt x="857" y="67103"/>
                </a:lnTo>
                <a:lnTo>
                  <a:pt x="13716" y="28956"/>
                </a:lnTo>
                <a:lnTo>
                  <a:pt x="51816" y="0"/>
                </a:lnTo>
                <a:lnTo>
                  <a:pt x="54864" y="6096"/>
                </a:lnTo>
                <a:lnTo>
                  <a:pt x="45172" y="10358"/>
                </a:lnTo>
                <a:lnTo>
                  <a:pt x="36766" y="16192"/>
                </a:lnTo>
                <a:lnTo>
                  <a:pt x="17525" y="54673"/>
                </a:lnTo>
                <a:lnTo>
                  <a:pt x="15239" y="80772"/>
                </a:lnTo>
                <a:lnTo>
                  <a:pt x="15811" y="95916"/>
                </a:lnTo>
                <a:lnTo>
                  <a:pt x="29789" y="140493"/>
                </a:lnTo>
                <a:lnTo>
                  <a:pt x="54864" y="158495"/>
                </a:lnTo>
                <a:lnTo>
                  <a:pt x="51816" y="1645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8327" y="4086849"/>
            <a:ext cx="287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5" baseline="-21825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000" spc="5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4822" y="4204182"/>
            <a:ext cx="1435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spc="1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000" spc="-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0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0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00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127" baseline="1388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52" baseline="2777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00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142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baseline="13888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100" spc="15" baseline="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179" baseline="13888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00" spc="135" baseline="2777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100" spc="-22" baseline="13888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112" baseline="277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500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-67" baseline="277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397" baseline="13888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2100" spc="-7" baseline="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00" spc="-82" baseline="13888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00" spc="112" baseline="2777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500" baseline="2777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2243" y="4160044"/>
            <a:ext cx="381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0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spc="3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00" spc="44" baseline="-16666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3996" y="4666204"/>
            <a:ext cx="863600" cy="7194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4586.67</a:t>
            </a:r>
            <a:r>
              <a:rPr sz="11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5418.70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5747" y="4857962"/>
            <a:ext cx="2984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1759" y="5066782"/>
            <a:ext cx="106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37163" y="5020055"/>
            <a:ext cx="32384" cy="137160"/>
          </a:xfrm>
          <a:custGeom>
            <a:avLst/>
            <a:gdLst/>
            <a:ahLst/>
            <a:cxnLst/>
            <a:rect l="l" t="t" r="r" b="b"/>
            <a:pathLst>
              <a:path w="32385" h="137160">
                <a:moveTo>
                  <a:pt x="32004" y="0"/>
                </a:moveTo>
                <a:lnTo>
                  <a:pt x="0" y="0"/>
                </a:lnTo>
                <a:lnTo>
                  <a:pt x="0" y="6350"/>
                </a:lnTo>
                <a:lnTo>
                  <a:pt x="21336" y="6350"/>
                </a:lnTo>
                <a:lnTo>
                  <a:pt x="21336" y="130810"/>
                </a:lnTo>
                <a:lnTo>
                  <a:pt x="0" y="130810"/>
                </a:lnTo>
                <a:lnTo>
                  <a:pt x="0" y="137160"/>
                </a:lnTo>
                <a:lnTo>
                  <a:pt x="32004" y="137160"/>
                </a:lnTo>
                <a:lnTo>
                  <a:pt x="32004" y="130810"/>
                </a:lnTo>
                <a:lnTo>
                  <a:pt x="32004" y="6350"/>
                </a:lnTo>
                <a:lnTo>
                  <a:pt x="32004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8424" y="5020055"/>
            <a:ext cx="346075" cy="137160"/>
          </a:xfrm>
          <a:custGeom>
            <a:avLst/>
            <a:gdLst/>
            <a:ahLst/>
            <a:cxnLst/>
            <a:rect l="l" t="t" r="r" b="b"/>
            <a:pathLst>
              <a:path w="346075" h="137160">
                <a:moveTo>
                  <a:pt x="274320" y="62484"/>
                </a:moveTo>
                <a:lnTo>
                  <a:pt x="0" y="62484"/>
                </a:lnTo>
                <a:lnTo>
                  <a:pt x="0" y="71628"/>
                </a:lnTo>
                <a:lnTo>
                  <a:pt x="274320" y="71628"/>
                </a:lnTo>
                <a:lnTo>
                  <a:pt x="274320" y="62484"/>
                </a:lnTo>
                <a:close/>
              </a:path>
              <a:path w="346075" h="137160">
                <a:moveTo>
                  <a:pt x="345948" y="0"/>
                </a:moveTo>
                <a:lnTo>
                  <a:pt x="313931" y="0"/>
                </a:lnTo>
                <a:lnTo>
                  <a:pt x="313931" y="6350"/>
                </a:lnTo>
                <a:lnTo>
                  <a:pt x="313931" y="130810"/>
                </a:lnTo>
                <a:lnTo>
                  <a:pt x="313931" y="137160"/>
                </a:lnTo>
                <a:lnTo>
                  <a:pt x="345948" y="137160"/>
                </a:lnTo>
                <a:lnTo>
                  <a:pt x="345948" y="130810"/>
                </a:lnTo>
                <a:lnTo>
                  <a:pt x="326123" y="130810"/>
                </a:lnTo>
                <a:lnTo>
                  <a:pt x="326123" y="6350"/>
                </a:lnTo>
                <a:lnTo>
                  <a:pt x="345948" y="6350"/>
                </a:lnTo>
                <a:lnTo>
                  <a:pt x="345948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04719" y="4969271"/>
            <a:ext cx="26422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458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73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41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80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3278" y="5357890"/>
            <a:ext cx="12185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500" spc="30" baseline="-16666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𝟓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𝟕𝟗</a:t>
            </a:r>
            <a:endParaRPr sz="1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500" spc="30" baseline="-16666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500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7" baseline="-1666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𝟓𝟒</a:t>
            </a:r>
            <a:r>
              <a:rPr sz="1400" spc="-15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400" spc="5" dirty="0">
                <a:solidFill>
                  <a:srgbClr val="3F3F3F"/>
                </a:solidFill>
                <a:latin typeface="Cambria Math"/>
                <a:cs typeface="Cambria Math"/>
              </a:rPr>
              <a:t>𝟖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40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F3F3F"/>
                </a:solidFill>
                <a:latin typeface="Cambria Math"/>
                <a:cs typeface="Cambria Math"/>
              </a:rPr>
              <a:t>𝟕𝟎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737097" y="2795777"/>
          <a:ext cx="3410585" cy="309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681355"/>
                <a:gridCol w="682625"/>
                <a:gridCol w="682625"/>
                <a:gridCol w="681355"/>
              </a:tblGrid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30" baseline="-9803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9803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75" spc="-15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ctr">
                        <a:lnSpc>
                          <a:spcPts val="620"/>
                        </a:lnSpc>
                        <a:spcBef>
                          <a:spcPts val="459"/>
                        </a:spcBef>
                      </a:pPr>
                      <a:r>
                        <a:rPr sz="13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275" spc="7" baseline="-22875" dirty="0">
                          <a:latin typeface="Times New Roman"/>
                          <a:cs typeface="Times New Roman"/>
                        </a:rPr>
                        <a:t>i</a:t>
                      </a:r>
                      <a:endParaRPr sz="1275" baseline="-22875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ts val="500"/>
                        </a:lnSpc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15000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30000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210000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832000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1440000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638000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121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54000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486000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81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68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409000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4128000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300" spc="10" dirty="0">
                          <a:latin typeface="Times New Roman"/>
                          <a:cs typeface="Times New Roman"/>
                        </a:rPr>
                        <a:t>730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33755" marR="5080" indent="-116205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5" dirty="0"/>
              <a:t> </a:t>
            </a:r>
            <a:r>
              <a:rPr spc="-75" dirty="0"/>
              <a:t>for </a:t>
            </a:r>
            <a:r>
              <a:rPr spc="-880" dirty="0"/>
              <a:t> </a:t>
            </a:r>
            <a:r>
              <a:rPr spc="-60" dirty="0"/>
              <a:t>Multiple</a:t>
            </a:r>
            <a:r>
              <a:rPr spc="-85" dirty="0"/>
              <a:t> </a:t>
            </a:r>
            <a:r>
              <a:rPr spc="-60" dirty="0"/>
              <a:t>Linear</a:t>
            </a:r>
            <a:r>
              <a:rPr spc="-90" dirty="0"/>
              <a:t> </a:t>
            </a:r>
            <a:r>
              <a:rPr spc="-70" dirty="0"/>
              <a:t>Regression</a:t>
            </a:r>
            <a:r>
              <a:rPr spc="-105" dirty="0"/>
              <a:t> </a:t>
            </a:r>
            <a:r>
              <a:rPr spc="-50" dirty="0"/>
              <a:t>(MLR)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5172" y="4275807"/>
            <a:ext cx="262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7835" y="4293108"/>
            <a:ext cx="241300" cy="13970"/>
          </a:xfrm>
          <a:custGeom>
            <a:avLst/>
            <a:gdLst/>
            <a:ahLst/>
            <a:cxnLst/>
            <a:rect l="l" t="t" r="r" b="b"/>
            <a:pathLst>
              <a:path w="241300" h="13970">
                <a:moveTo>
                  <a:pt x="240791" y="13716"/>
                </a:moveTo>
                <a:lnTo>
                  <a:pt x="0" y="13716"/>
                </a:lnTo>
                <a:lnTo>
                  <a:pt x="0" y="0"/>
                </a:lnTo>
                <a:lnTo>
                  <a:pt x="240791" y="0"/>
                </a:lnTo>
                <a:lnTo>
                  <a:pt x="24079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6984" y="3977180"/>
            <a:ext cx="55143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620"/>
              </a:lnSpc>
              <a:tabLst>
                <a:tab pos="646430" algn="l"/>
                <a:tab pos="1697989" algn="l"/>
                <a:tab pos="2415540" algn="l"/>
                <a:tab pos="3138170" algn="l"/>
                <a:tab pos="3860800" algn="l"/>
              </a:tabLst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650" spc="1275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6437" y="4234680"/>
            <a:ext cx="45497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43865" algn="l"/>
                <a:tab pos="901065" algn="l"/>
                <a:tab pos="1623060" algn="l"/>
                <a:tab pos="2345690" algn="l"/>
                <a:tab pos="4172585" algn="l"/>
              </a:tabLst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 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i1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  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i2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  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i3	</a:t>
            </a: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k </a:t>
            </a:r>
            <a:r>
              <a:rPr sz="120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8112" y="4057888"/>
            <a:ext cx="2520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spc="22" baseline="-20202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20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127" y="2572830"/>
            <a:ext cx="8205470" cy="151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30480" indent="-76200">
              <a:lnSpc>
                <a:spcPct val="120000"/>
              </a:lnSpc>
              <a:spcBef>
                <a:spcPts val="100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3525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 linear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 k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independent predictor variables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...,x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k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output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as:</a:t>
            </a:r>
            <a:endParaRPr sz="1650">
              <a:latin typeface="Times New Roman"/>
              <a:cs typeface="Times New Roman"/>
            </a:endParaRPr>
          </a:p>
          <a:p>
            <a:pPr marL="1947545">
              <a:lnSpc>
                <a:spcPct val="100000"/>
              </a:lnSpc>
              <a:spcBef>
                <a:spcPts val="860"/>
              </a:spcBef>
            </a:pP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2475" baseline="20202" dirty="0">
                <a:solidFill>
                  <a:srgbClr val="3F3F3F"/>
                </a:solidFill>
                <a:latin typeface="Times New Roman"/>
                <a:cs typeface="Times New Roman"/>
              </a:rPr>
              <a:t>ˆ</a:t>
            </a:r>
            <a:r>
              <a:rPr sz="2475" spc="187" baseline="20202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3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7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0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endParaRPr sz="1800" baseline="-16203">
              <a:latin typeface="Cambria Math"/>
              <a:cs typeface="Cambria Math"/>
            </a:endParaRPr>
          </a:p>
          <a:p>
            <a:pPr marL="182880" indent="-145415">
              <a:lnSpc>
                <a:spcPts val="1705"/>
              </a:lnSpc>
              <a:spcBef>
                <a:spcPts val="1275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8351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cost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(mean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square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function)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650">
              <a:latin typeface="Times New Roman"/>
              <a:cs typeface="Times New Roman"/>
            </a:endParaRPr>
          </a:p>
          <a:p>
            <a:pPr marL="1994535">
              <a:lnSpc>
                <a:spcPts val="116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0084" y="4460228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762" y="4989103"/>
            <a:ext cx="6864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6260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0245" y="5287834"/>
            <a:ext cx="2749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6421" y="5386771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2932" y="5305044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6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6" y="0"/>
                </a:lnTo>
                <a:lnTo>
                  <a:pt x="33375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9483" y="5305044"/>
            <a:ext cx="123825" cy="13970"/>
          </a:xfrm>
          <a:custGeom>
            <a:avLst/>
            <a:gdLst/>
            <a:ahLst/>
            <a:cxnLst/>
            <a:rect l="l" t="t" r="r" b="b"/>
            <a:pathLst>
              <a:path w="123825" h="13970">
                <a:moveTo>
                  <a:pt x="123443" y="13716"/>
                </a:moveTo>
                <a:lnTo>
                  <a:pt x="0" y="13716"/>
                </a:lnTo>
                <a:lnTo>
                  <a:pt x="0" y="0"/>
                </a:lnTo>
                <a:lnTo>
                  <a:pt x="123443" y="0"/>
                </a:lnTo>
                <a:lnTo>
                  <a:pt x="12344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2527" y="4710193"/>
            <a:ext cx="6191885" cy="391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705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respect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input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650">
              <a:latin typeface="Times New Roman"/>
              <a:cs typeface="Times New Roman"/>
            </a:endParaRPr>
          </a:p>
          <a:p>
            <a:pPr marR="1915795" algn="ctr">
              <a:lnSpc>
                <a:spcPts val="116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511" y="5052502"/>
            <a:ext cx="5549900" cy="6299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9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5" dirty="0">
                <a:solidFill>
                  <a:srgbClr val="3F3F3F"/>
                </a:solidFill>
                <a:latin typeface="Cambria Math"/>
                <a:cs typeface="Cambria Math"/>
              </a:rPr>
              <a:t>Σ(𝛽</a:t>
            </a:r>
            <a:r>
              <a:rPr sz="1800" spc="457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27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5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  <a:p>
            <a:pPr marL="420370">
              <a:lnSpc>
                <a:spcPct val="100000"/>
              </a:lnSpc>
              <a:spcBef>
                <a:spcPts val="570"/>
              </a:spcBef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56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0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85" dirty="0"/>
              <a:t> </a:t>
            </a:r>
            <a:r>
              <a:rPr spc="-60" dirty="0"/>
              <a:t>MLR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6587" y="2628427"/>
            <a:ext cx="83946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Similarly,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093" y="2561296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200" spc="21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6479" y="2785872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4" h="13969">
                <a:moveTo>
                  <a:pt x="277368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8" y="0"/>
                </a:lnTo>
                <a:lnTo>
                  <a:pt x="27736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8331" y="2789926"/>
            <a:ext cx="72644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88010" algn="l"/>
              </a:tabLst>
            </a:pP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6643" y="2785872"/>
            <a:ext cx="102235" cy="13970"/>
          </a:xfrm>
          <a:custGeom>
            <a:avLst/>
            <a:gdLst/>
            <a:ahLst/>
            <a:cxnLst/>
            <a:rect l="l" t="t" r="r" b="b"/>
            <a:pathLst>
              <a:path w="102235" h="13969">
                <a:moveTo>
                  <a:pt x="102108" y="13716"/>
                </a:moveTo>
                <a:lnTo>
                  <a:pt x="0" y="13716"/>
                </a:lnTo>
                <a:lnTo>
                  <a:pt x="0" y="0"/>
                </a:lnTo>
                <a:lnTo>
                  <a:pt x="102108" y="0"/>
                </a:lnTo>
                <a:lnTo>
                  <a:pt x="10210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1007" y="2628427"/>
            <a:ext cx="17157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10895" algn="l"/>
                <a:tab pos="115506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52" baseline="4398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97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89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89" baseline="30092" dirty="0">
                <a:solidFill>
                  <a:srgbClr val="3F3F3F"/>
                </a:solidFill>
                <a:latin typeface="Cambria Math"/>
                <a:cs typeface="Cambria Math"/>
              </a:rPr>
              <a:t>n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(𝛽	+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0461" y="2736564"/>
            <a:ext cx="129159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2440" algn="l"/>
                <a:tab pos="928369" algn="l"/>
              </a:tabLst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800" spc="412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89" baseline="2314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782" y="2628427"/>
            <a:ext cx="5524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8736" y="2727395"/>
            <a:ext cx="3759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4115" y="2628427"/>
            <a:ext cx="5524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1095" y="2727395"/>
            <a:ext cx="37592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 </a:t>
            </a:r>
            <a:r>
              <a:rPr sz="120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60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6551" y="2628427"/>
            <a:ext cx="166623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28317" y="2727395"/>
            <a:ext cx="3892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0" dirty="0">
                <a:solidFill>
                  <a:srgbClr val="3F3F3F"/>
                </a:solidFill>
                <a:latin typeface="Cambria Math"/>
                <a:cs typeface="Cambria Math"/>
              </a:rPr>
              <a:t>k </a:t>
            </a:r>
            <a:r>
              <a:rPr sz="120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95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4391" y="2727395"/>
            <a:ext cx="793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9058" y="2628427"/>
            <a:ext cx="8496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0390" y="2727395"/>
            <a:ext cx="1689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2758" y="3440640"/>
            <a:ext cx="1936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200" spc="215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82139" y="3665220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4" h="13970">
                <a:moveTo>
                  <a:pt x="277367" y="13716"/>
                </a:moveTo>
                <a:lnTo>
                  <a:pt x="0" y="13716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43996" y="3669270"/>
            <a:ext cx="72644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88010" algn="l"/>
              </a:tabLst>
            </a:pPr>
            <a:r>
              <a:rPr sz="1200" spc="7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112" baseline="-13888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32304" y="3665220"/>
            <a:ext cx="102235" cy="13970"/>
          </a:xfrm>
          <a:custGeom>
            <a:avLst/>
            <a:gdLst/>
            <a:ahLst/>
            <a:cxnLst/>
            <a:rect l="l" t="t" r="r" b="b"/>
            <a:pathLst>
              <a:path w="102235" h="13970">
                <a:moveTo>
                  <a:pt x="102107" y="13716"/>
                </a:moveTo>
                <a:lnTo>
                  <a:pt x="0" y="13716"/>
                </a:lnTo>
                <a:lnTo>
                  <a:pt x="0" y="0"/>
                </a:lnTo>
                <a:lnTo>
                  <a:pt x="102107" y="0"/>
                </a:lnTo>
                <a:lnTo>
                  <a:pt x="10210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52381" y="3507776"/>
            <a:ext cx="60369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823594" algn="l"/>
                <a:tab pos="1168400" algn="l"/>
                <a:tab pos="1885950" algn="l"/>
                <a:tab pos="2607945" algn="l"/>
                <a:tab pos="3330575" algn="l"/>
                <a:tab pos="517461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52" baseline="4398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97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172" baseline="30092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800" baseline="30092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4270" y="3864321"/>
            <a:ext cx="6864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6260" algn="l"/>
              </a:tabLst>
            </a:pP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8753" y="4163052"/>
            <a:ext cx="2749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𝜕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4944" y="4262113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71472" y="4180332"/>
            <a:ext cx="334010" cy="13970"/>
          </a:xfrm>
          <a:custGeom>
            <a:avLst/>
            <a:gdLst/>
            <a:ahLst/>
            <a:cxnLst/>
            <a:rect l="l" t="t" r="r" b="b"/>
            <a:pathLst>
              <a:path w="334010" h="13970">
                <a:moveTo>
                  <a:pt x="333756" y="13716"/>
                </a:moveTo>
                <a:lnTo>
                  <a:pt x="0" y="13716"/>
                </a:lnTo>
                <a:lnTo>
                  <a:pt x="0" y="0"/>
                </a:lnTo>
                <a:lnTo>
                  <a:pt x="333756" y="0"/>
                </a:lnTo>
                <a:lnTo>
                  <a:pt x="33375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8024" y="4180332"/>
            <a:ext cx="123825" cy="13970"/>
          </a:xfrm>
          <a:custGeom>
            <a:avLst/>
            <a:gdLst/>
            <a:ahLst/>
            <a:cxnLst/>
            <a:rect l="l" t="t" r="r" b="b"/>
            <a:pathLst>
              <a:path w="123825" h="13970">
                <a:moveTo>
                  <a:pt x="123443" y="13716"/>
                </a:moveTo>
                <a:lnTo>
                  <a:pt x="0" y="13716"/>
                </a:lnTo>
                <a:lnTo>
                  <a:pt x="0" y="0"/>
                </a:lnTo>
                <a:lnTo>
                  <a:pt x="123443" y="0"/>
                </a:lnTo>
                <a:lnTo>
                  <a:pt x="123443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06125" y="3615907"/>
            <a:ext cx="5598795" cy="3613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415" marR="5080" indent="-6350">
              <a:lnSpc>
                <a:spcPts val="1190"/>
              </a:lnSpc>
              <a:spcBef>
                <a:spcPts val="359"/>
              </a:spcBef>
              <a:tabLst>
                <a:tab pos="471170" algn="l"/>
                <a:tab pos="928369" algn="l"/>
                <a:tab pos="1650364" algn="l"/>
                <a:tab pos="2372995" algn="l"/>
                <a:tab pos="4199890" algn="l"/>
                <a:tab pos="4936490" algn="l"/>
                <a:tab pos="5441950" algn="l"/>
              </a:tabLst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9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52" baseline="2314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0" baseline="23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800" spc="-135" baseline="2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27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spc="150" baseline="2314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35" baseline="2314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27" baseline="2314" dirty="0" smtClean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lang="en-IN" spc="30" baseline="2314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30" baseline="2314" dirty="0" smtClean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 dirty="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5019" y="4024418"/>
            <a:ext cx="60426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104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0" dirty="0">
                <a:solidFill>
                  <a:srgbClr val="3F3F3F"/>
                </a:solidFill>
                <a:latin typeface="Cambria Math"/>
                <a:cs typeface="Cambria Math"/>
              </a:rPr>
              <a:t>Σ(𝛽</a:t>
            </a:r>
            <a:r>
              <a:rPr sz="1800" spc="450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6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5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⋯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284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5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75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52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2922" y="4347416"/>
            <a:ext cx="285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3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8923" y="4409923"/>
            <a:ext cx="90805" cy="76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930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⋮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5414" y="5261853"/>
            <a:ext cx="9931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b="1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general,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00725" y="5194743"/>
            <a:ext cx="1828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𝝏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𝑱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66188" y="5419344"/>
            <a:ext cx="251460" cy="13970"/>
          </a:xfrm>
          <a:custGeom>
            <a:avLst/>
            <a:gdLst/>
            <a:ahLst/>
            <a:cxnLst/>
            <a:rect l="l" t="t" r="r" b="b"/>
            <a:pathLst>
              <a:path w="251460" h="13970">
                <a:moveTo>
                  <a:pt x="251460" y="13716"/>
                </a:moveTo>
                <a:lnTo>
                  <a:pt x="0" y="13716"/>
                </a:lnTo>
                <a:lnTo>
                  <a:pt x="0" y="0"/>
                </a:lnTo>
                <a:lnTo>
                  <a:pt x="251460" y="0"/>
                </a:lnTo>
                <a:lnTo>
                  <a:pt x="25146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28051" y="5423363"/>
            <a:ext cx="70040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1975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𝝏𝜷</a:t>
            </a:r>
            <a:r>
              <a:rPr sz="1500" baseline="-13888" dirty="0">
                <a:solidFill>
                  <a:srgbClr val="3F3F3F"/>
                </a:solidFill>
                <a:latin typeface="Cambria Math"/>
                <a:cs typeface="Cambria Math"/>
              </a:rPr>
              <a:t>𝒋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90443" y="5419344"/>
            <a:ext cx="99060" cy="13970"/>
          </a:xfrm>
          <a:custGeom>
            <a:avLst/>
            <a:gdLst/>
            <a:ahLst/>
            <a:cxnLst/>
            <a:rect l="l" t="t" r="r" b="b"/>
            <a:pathLst>
              <a:path w="99060" h="13970">
                <a:moveTo>
                  <a:pt x="99059" y="13716"/>
                </a:moveTo>
                <a:lnTo>
                  <a:pt x="0" y="13716"/>
                </a:lnTo>
                <a:lnTo>
                  <a:pt x="0" y="0"/>
                </a:lnTo>
                <a:lnTo>
                  <a:pt x="99059" y="0"/>
                </a:lnTo>
                <a:lnTo>
                  <a:pt x="990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37510" y="5261853"/>
            <a:ext cx="17767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95020" algn="l"/>
                <a:tab pos="117030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spc="6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spc="7" baseline="1683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800" spc="7" baseline="30092" dirty="0">
                <a:solidFill>
                  <a:srgbClr val="3F3F3F"/>
                </a:solidFill>
                <a:latin typeface="Cambria Math"/>
                <a:cs typeface="Cambria Math"/>
              </a:rPr>
              <a:t>𝒏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(𝜷	+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3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1169" y="5368498"/>
            <a:ext cx="13754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9745" algn="l"/>
                <a:tab pos="992505" algn="l"/>
                <a:tab pos="1213485" algn="l"/>
              </a:tabLst>
            </a:pP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𝟎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r>
              <a:rPr sz="1800" baseline="2314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800" spc="7" baseline="2314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800" spc="15" baseline="2314" dirty="0">
                <a:solidFill>
                  <a:srgbClr val="3F3F3F"/>
                </a:solidFill>
                <a:latin typeface="Cambria Math"/>
                <a:cs typeface="Cambria Math"/>
              </a:rPr>
              <a:t>𝟏</a:t>
            </a:r>
            <a:endParaRPr sz="1800" baseline="2314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64863" y="5261853"/>
            <a:ext cx="5918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3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9175" y="5360935"/>
            <a:ext cx="3975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950" algn="l"/>
              </a:tabLst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𝟐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2894" y="5261853"/>
            <a:ext cx="5937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𝜷</a:t>
            </a:r>
            <a:r>
              <a:rPr sz="1650" spc="3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8789" y="5360935"/>
            <a:ext cx="39751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950" algn="l"/>
              </a:tabLst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𝟑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𝟑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02568" y="5261853"/>
            <a:ext cx="16998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+𝜷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51810" y="5360935"/>
            <a:ext cx="40068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6220" algn="l"/>
              </a:tabLst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𝒌	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𝒌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07661" y="5360935"/>
            <a:ext cx="825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8643" y="5261853"/>
            <a:ext cx="8705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𝒚</a:t>
            </a:r>
            <a:r>
              <a:rPr sz="165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24275" y="5360935"/>
            <a:ext cx="1428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𝒊</a:t>
            </a:r>
            <a:r>
              <a:rPr sz="1200" spc="10" dirty="0">
                <a:solidFill>
                  <a:srgbClr val="3F3F3F"/>
                </a:solidFill>
                <a:latin typeface="Cambria Math"/>
                <a:cs typeface="Cambria Math"/>
              </a:rPr>
              <a:t>𝒋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565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0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85" dirty="0"/>
              <a:t> </a:t>
            </a:r>
            <a:r>
              <a:rPr spc="-60" dirty="0"/>
              <a:t>MLR</a:t>
            </a:r>
          </a:p>
        </p:txBody>
      </p:sp>
      <p:sp>
        <p:nvSpPr>
          <p:cNvPr id="3" name="object 3"/>
          <p:cNvSpPr/>
          <p:nvPr/>
        </p:nvSpPr>
        <p:spPr>
          <a:xfrm>
            <a:off x="2653283" y="4139184"/>
            <a:ext cx="132715" cy="13970"/>
          </a:xfrm>
          <a:custGeom>
            <a:avLst/>
            <a:gdLst/>
            <a:ahLst/>
            <a:cxnLst/>
            <a:rect l="l" t="t" r="r" b="b"/>
            <a:pathLst>
              <a:path w="132714" h="13970">
                <a:moveTo>
                  <a:pt x="132588" y="13716"/>
                </a:moveTo>
                <a:lnTo>
                  <a:pt x="0" y="13716"/>
                </a:lnTo>
                <a:lnTo>
                  <a:pt x="0" y="0"/>
                </a:lnTo>
                <a:lnTo>
                  <a:pt x="132588" y="0"/>
                </a:lnTo>
                <a:lnTo>
                  <a:pt x="13258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4427" y="2455659"/>
            <a:ext cx="8415020" cy="27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43255">
              <a:lnSpc>
                <a:spcPct val="146600"/>
              </a:lnSpc>
              <a:spcBef>
                <a:spcPts val="100"/>
              </a:spcBef>
              <a:buClr>
                <a:srgbClr val="E48311"/>
              </a:buClr>
              <a:buSzPct val="93939"/>
              <a:buFont typeface="Wingdings"/>
              <a:buChar char=""/>
              <a:tabLst>
                <a:tab pos="147955" algn="l"/>
                <a:tab pos="42862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 Linear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summarized as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below: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E48311"/>
                </a:solidFill>
                <a:latin typeface="Times New Roman"/>
                <a:cs typeface="Times New Roman"/>
              </a:rPr>
              <a:t>1.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=0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,……………………………</a:t>
            </a:r>
            <a:r>
              <a:rPr sz="165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 dirty="0">
              <a:latin typeface="Cambria Math"/>
              <a:cs typeface="Cambria Math"/>
            </a:endParaRPr>
          </a:p>
          <a:p>
            <a:pPr marL="428625" marR="55880" indent="-378460">
              <a:lnSpc>
                <a:spcPts val="1780"/>
              </a:lnSpc>
              <a:spcBef>
                <a:spcPts val="1220"/>
              </a:spcBef>
              <a:tabLst>
                <a:tab pos="428625" algn="l"/>
              </a:tabLst>
            </a:pPr>
            <a:r>
              <a:rPr sz="1650" dirty="0">
                <a:solidFill>
                  <a:srgbClr val="E48311"/>
                </a:solidFill>
                <a:latin typeface="Times New Roman"/>
                <a:cs typeface="Times New Roman"/>
              </a:rPr>
              <a:t>2.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Update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until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using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equation:</a:t>
            </a:r>
            <a:endParaRPr sz="1650" dirty="0">
              <a:latin typeface="Times New Roman"/>
              <a:cs typeface="Times New Roman"/>
            </a:endParaRPr>
          </a:p>
          <a:p>
            <a:pPr marR="4197350" algn="ctr">
              <a:lnSpc>
                <a:spcPts val="52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 dirty="0">
              <a:latin typeface="Cambria Math"/>
              <a:cs typeface="Cambria Math"/>
            </a:endParaRPr>
          </a:p>
          <a:p>
            <a:pPr marL="1798320">
              <a:lnSpc>
                <a:spcPts val="1280"/>
              </a:lnSpc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endParaRPr sz="1650" dirty="0">
              <a:latin typeface="Cambria Math"/>
              <a:cs typeface="Cambria Math"/>
            </a:endParaRPr>
          </a:p>
          <a:p>
            <a:pPr marR="19685" algn="ctr">
              <a:lnSpc>
                <a:spcPts val="1620"/>
              </a:lnSpc>
            </a:pP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j </a:t>
            </a:r>
            <a:r>
              <a:rPr sz="1800" spc="48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spc="277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 smtClean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lang="en-IN" sz="1650" spc="-310" dirty="0" smtClean="0">
                <a:solidFill>
                  <a:srgbClr val="3F3F3F"/>
                </a:solidFill>
                <a:latin typeface="Cambria Math"/>
                <a:cs typeface="Cambria Math"/>
              </a:rPr>
              <a:t>                       </a:t>
            </a:r>
            <a:r>
              <a:rPr sz="1650" spc="-220" dirty="0" smtClean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7037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2475" spc="-37" baseline="-37037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0" dirty="0">
                <a:solidFill>
                  <a:srgbClr val="3F3F3F"/>
                </a:solidFill>
                <a:latin typeface="Cambria Math"/>
                <a:cs typeface="Cambria Math"/>
              </a:rPr>
              <a:t>Σ(𝛽</a:t>
            </a:r>
            <a:r>
              <a:rPr sz="1800" spc="450" baseline="-13888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24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" baseline="-13888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30" baseline="-13888" dirty="0">
                <a:solidFill>
                  <a:srgbClr val="3F3F3F"/>
                </a:solidFill>
                <a:latin typeface="Cambria Math"/>
                <a:cs typeface="Cambria Math"/>
              </a:rPr>
              <a:t>i3</a:t>
            </a:r>
            <a:r>
              <a:rPr sz="1800" spc="232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⋯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+𝛽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k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ik</a:t>
            </a:r>
            <a:r>
              <a:rPr sz="1800" spc="300" baseline="-1388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800" spc="67" baseline="-13888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 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800" spc="157" baseline="-13888" dirty="0">
                <a:solidFill>
                  <a:srgbClr val="3F3F3F"/>
                </a:solidFill>
                <a:latin typeface="Cambria Math"/>
                <a:cs typeface="Cambria Math"/>
              </a:rPr>
              <a:t>ij</a:t>
            </a:r>
            <a:endParaRPr sz="1800" baseline="-13888" dirty="0">
              <a:latin typeface="Cambria Math"/>
              <a:cs typeface="Cambria Math"/>
            </a:endParaRPr>
          </a:p>
          <a:p>
            <a:pPr marR="4195445" algn="ctr">
              <a:lnSpc>
                <a:spcPct val="100000"/>
              </a:lnSpc>
              <a:spcBef>
                <a:spcPts val="570"/>
              </a:spcBef>
            </a:pPr>
            <a:r>
              <a:rPr sz="1200" spc="45" dirty="0">
                <a:solidFill>
                  <a:srgbClr val="3F3F3F"/>
                </a:solidFill>
                <a:latin typeface="Cambria Math"/>
                <a:cs typeface="Cambria Math"/>
              </a:rPr>
              <a:t>i=1</a:t>
            </a:r>
            <a:endParaRPr sz="1200" dirty="0">
              <a:latin typeface="Cambria Math"/>
              <a:cs typeface="Cambria Math"/>
            </a:endParaRPr>
          </a:p>
          <a:p>
            <a:pPr marR="6985" algn="ctr">
              <a:lnSpc>
                <a:spcPct val="100000"/>
              </a:lnSpc>
              <a:spcBef>
                <a:spcPts val="52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j=0,1,2,3……………..k</a:t>
            </a:r>
            <a:endParaRPr sz="1650" dirty="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96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x</a:t>
            </a:r>
            <a:r>
              <a:rPr sz="1650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i0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=1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k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iterations</a:t>
            </a:r>
            <a:endParaRPr sz="1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53410" marR="5080" indent="-2992120">
              <a:lnSpc>
                <a:spcPts val="4050"/>
              </a:lnSpc>
              <a:spcBef>
                <a:spcPts val="819"/>
              </a:spcBef>
            </a:pPr>
            <a:r>
              <a:rPr spc="-55" dirty="0"/>
              <a:t>Simple</a:t>
            </a:r>
            <a:r>
              <a:rPr spc="-90" dirty="0"/>
              <a:t> </a:t>
            </a:r>
            <a:r>
              <a:rPr spc="-60" dirty="0"/>
              <a:t>Linear</a:t>
            </a:r>
            <a:r>
              <a:rPr spc="-90" dirty="0"/>
              <a:t> </a:t>
            </a:r>
            <a:r>
              <a:rPr spc="-65" dirty="0"/>
              <a:t>Regression-</a:t>
            </a:r>
            <a:r>
              <a:rPr spc="-100" dirty="0"/>
              <a:t> </a:t>
            </a:r>
            <a:r>
              <a:rPr spc="-55" dirty="0"/>
              <a:t>Cost</a:t>
            </a:r>
            <a:r>
              <a:rPr spc="-105" dirty="0"/>
              <a:t> </a:t>
            </a:r>
            <a:r>
              <a:rPr spc="-50" dirty="0"/>
              <a:t>Function </a:t>
            </a:r>
            <a:r>
              <a:rPr spc="-880" dirty="0"/>
              <a:t> </a:t>
            </a:r>
            <a:r>
              <a:rPr spc="-6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5008" y="4367293"/>
            <a:ext cx="14033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7732" y="4383023"/>
            <a:ext cx="117475" cy="13970"/>
          </a:xfrm>
          <a:custGeom>
            <a:avLst/>
            <a:gdLst/>
            <a:ahLst/>
            <a:cxnLst/>
            <a:rect l="l" t="t" r="r" b="b"/>
            <a:pathLst>
              <a:path w="117475" h="13970">
                <a:moveTo>
                  <a:pt x="117348" y="13716"/>
                </a:moveTo>
                <a:lnTo>
                  <a:pt x="0" y="13716"/>
                </a:lnTo>
                <a:lnTo>
                  <a:pt x="0" y="0"/>
                </a:lnTo>
                <a:lnTo>
                  <a:pt x="117348" y="0"/>
                </a:lnTo>
                <a:lnTo>
                  <a:pt x="11734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6100" y="4327628"/>
            <a:ext cx="1278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  <a:tab pos="1213485" algn="l"/>
              </a:tabLst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0	1	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6944" y="4327628"/>
            <a:ext cx="7080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0	1 </a:t>
            </a:r>
            <a:r>
              <a:rPr sz="1150" spc="2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707" y="4082253"/>
            <a:ext cx="2800985" cy="4159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92810">
              <a:lnSpc>
                <a:spcPts val="1525"/>
              </a:lnSpc>
              <a:spcBef>
                <a:spcPts val="120"/>
              </a:spcBef>
            </a:pP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50">
              <a:latin typeface="Cambria Math"/>
              <a:cs typeface="Cambria Math"/>
            </a:endParaRPr>
          </a:p>
          <a:p>
            <a:pPr marL="38100">
              <a:lnSpc>
                <a:spcPts val="1525"/>
              </a:lnSpc>
              <a:tabLst>
                <a:tab pos="1038860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J(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 </a:t>
            </a:r>
            <a:r>
              <a:rPr sz="15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550" spc="1230" dirty="0">
                <a:solidFill>
                  <a:srgbClr val="3F3F3F"/>
                </a:solidFill>
                <a:latin typeface="Cambria Math"/>
                <a:cs typeface="Cambria Math"/>
              </a:rPr>
              <a:t>Σ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550" spc="-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28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550" spc="1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725" spc="37" baseline="2898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725" baseline="2898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124" y="2573515"/>
            <a:ext cx="4152265" cy="16173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4300" marR="30480" indent="-76835" algn="just">
              <a:lnSpc>
                <a:spcPct val="91300"/>
              </a:lnSpc>
              <a:spcBef>
                <a:spcPts val="280"/>
              </a:spcBef>
              <a:buClr>
                <a:srgbClr val="E48311"/>
              </a:buClr>
              <a:buFont typeface="Wingdings"/>
              <a:buChar char=""/>
              <a:tabLst>
                <a:tab pos="177165" algn="l"/>
              </a:tabLst>
            </a:pPr>
            <a:r>
              <a:rPr sz="1550" spc="-60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know,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linear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binds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input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variable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x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with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 corresponding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predicted value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(yˆ)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 given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550">
              <a:latin typeface="Times New Roman"/>
              <a:cs typeface="Times New Roman"/>
            </a:endParaRPr>
          </a:p>
          <a:p>
            <a:pPr marR="635" algn="ctr">
              <a:lnSpc>
                <a:spcPts val="1850"/>
              </a:lnSpc>
            </a:pP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ˆ=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15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179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15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550">
              <a:latin typeface="Cambria Math"/>
              <a:cs typeface="Cambria Math"/>
            </a:endParaRPr>
          </a:p>
          <a:p>
            <a:pPr marL="114300" marR="30480" indent="-76835" algn="just">
              <a:lnSpc>
                <a:spcPts val="1689"/>
              </a:lnSpc>
              <a:spcBef>
                <a:spcPts val="1195"/>
              </a:spcBef>
              <a:buClr>
                <a:srgbClr val="E48311"/>
              </a:buClr>
              <a:buFont typeface="Wingdings"/>
              <a:buChar char=""/>
              <a:tabLst>
                <a:tab pos="177165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 cost function (mean square error function) is </a:t>
            </a:r>
            <a:r>
              <a:rPr sz="1550" spc="-3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given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by:</a:t>
            </a:r>
            <a:endParaRPr sz="1550">
              <a:latin typeface="Times New Roman"/>
              <a:cs typeface="Times New Roman"/>
            </a:endParaRPr>
          </a:p>
          <a:p>
            <a:pPr marR="461645" algn="ctr">
              <a:lnSpc>
                <a:spcPts val="830"/>
              </a:lnSpc>
            </a:pP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3551" y="4541003"/>
            <a:ext cx="2730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50" spc="-3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124" y="4664771"/>
            <a:ext cx="4150995" cy="11791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75260" indent="-137160" algn="just">
              <a:lnSpc>
                <a:spcPct val="100000"/>
              </a:lnSpc>
              <a:spcBef>
                <a:spcPts val="1080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52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725" spc="202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and</a:t>
            </a:r>
            <a:r>
              <a:rPr sz="15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22" baseline="-14492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550" spc="-1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endParaRPr sz="1550">
              <a:latin typeface="Cambria Math"/>
              <a:cs typeface="Cambria Math"/>
            </a:endParaRPr>
          </a:p>
          <a:p>
            <a:pPr marL="114300" marR="30480" indent="-76835" algn="just">
              <a:lnSpc>
                <a:spcPct val="9130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30175" algn="l"/>
              </a:tabLst>
            </a:pP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Let’s</a:t>
            </a:r>
            <a:r>
              <a:rPr sz="15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plot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function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of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spc="-75" baseline="-14492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725" spc="-67" baseline="-1449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considering </a:t>
            </a:r>
            <a:r>
              <a:rPr sz="15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725" baseline="-14492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=0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(for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the sake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simplicity i.e.,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2D</a:t>
            </a:r>
            <a:r>
              <a:rPr sz="15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view).</a:t>
            </a:r>
            <a:r>
              <a:rPr sz="1550" spc="3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5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dataset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5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50" spc="-15" dirty="0">
                <a:solidFill>
                  <a:srgbClr val="3F3F3F"/>
                </a:solidFill>
                <a:latin typeface="Times New Roman"/>
                <a:cs typeface="Times New Roman"/>
              </a:rPr>
              <a:t> Table</a:t>
            </a:r>
            <a:r>
              <a:rPr sz="15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222" y="2572049"/>
            <a:ext cx="3208020" cy="5048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19200" marR="5080" indent="-1207135">
              <a:lnSpc>
                <a:spcPts val="1789"/>
              </a:lnSpc>
              <a:spcBef>
                <a:spcPts val="325"/>
              </a:spcBef>
            </a:pP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Table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1: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Dataset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SLR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containing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3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instances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43321" y="3190493"/>
            <a:ext cx="4084320" cy="1761489"/>
            <a:chOff x="5243321" y="3190493"/>
            <a:chExt cx="4084320" cy="176148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655" y="3195827"/>
              <a:ext cx="4073651" cy="17495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84719" y="3191256"/>
              <a:ext cx="0" cy="1760220"/>
            </a:xfrm>
            <a:custGeom>
              <a:avLst/>
              <a:gdLst/>
              <a:ahLst/>
              <a:cxnLst/>
              <a:rect l="l" t="t" r="r" b="b"/>
              <a:pathLst>
                <a:path h="1760220">
                  <a:moveTo>
                    <a:pt x="0" y="0"/>
                  </a:moveTo>
                  <a:lnTo>
                    <a:pt x="0" y="176022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4084" y="3723131"/>
              <a:ext cx="4083050" cy="0"/>
            </a:xfrm>
            <a:custGeom>
              <a:avLst/>
              <a:gdLst/>
              <a:ahLst/>
              <a:cxnLst/>
              <a:rect l="l" t="t" r="r" b="b"/>
              <a:pathLst>
                <a:path w="4083050">
                  <a:moveTo>
                    <a:pt x="0" y="0"/>
                  </a:moveTo>
                  <a:lnTo>
                    <a:pt x="4082796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4084" y="3191256"/>
              <a:ext cx="4083050" cy="1760220"/>
            </a:xfrm>
            <a:custGeom>
              <a:avLst/>
              <a:gdLst/>
              <a:ahLst/>
              <a:cxnLst/>
              <a:rect l="l" t="t" r="r" b="b"/>
              <a:pathLst>
                <a:path w="4083050" h="1760220">
                  <a:moveTo>
                    <a:pt x="0" y="940308"/>
                  </a:moveTo>
                  <a:lnTo>
                    <a:pt x="4082796" y="940308"/>
                  </a:lnTo>
                </a:path>
                <a:path w="4083050" h="1760220">
                  <a:moveTo>
                    <a:pt x="0" y="1347216"/>
                  </a:moveTo>
                  <a:lnTo>
                    <a:pt x="4082796" y="1347216"/>
                  </a:lnTo>
                </a:path>
                <a:path w="4083050" h="1760220">
                  <a:moveTo>
                    <a:pt x="4571" y="0"/>
                  </a:moveTo>
                  <a:lnTo>
                    <a:pt x="4571" y="1760220"/>
                  </a:lnTo>
                </a:path>
                <a:path w="4083050" h="1760220">
                  <a:moveTo>
                    <a:pt x="4078223" y="0"/>
                  </a:moveTo>
                  <a:lnTo>
                    <a:pt x="4078223" y="1760220"/>
                  </a:lnTo>
                </a:path>
                <a:path w="4083050" h="1760220">
                  <a:moveTo>
                    <a:pt x="0" y="4571"/>
                  </a:moveTo>
                  <a:lnTo>
                    <a:pt x="4082796" y="4571"/>
                  </a:lnTo>
                </a:path>
                <a:path w="4083050" h="1760220">
                  <a:moveTo>
                    <a:pt x="0" y="1754124"/>
                  </a:moveTo>
                  <a:lnTo>
                    <a:pt x="4082796" y="175412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84267" y="3207557"/>
            <a:ext cx="1764664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30480" algn="ctr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sz="14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1450" b="1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(x</a:t>
            </a:r>
            <a:r>
              <a:rPr sz="1500" b="1" spc="7" baseline="-194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50" spc="1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7448" y="3207557"/>
            <a:ext cx="163258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r>
              <a:rPr sz="145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1450" b="1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(y</a:t>
            </a:r>
            <a:r>
              <a:rPr sz="1500" b="1" spc="7" baseline="-194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50" b="1" spc="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50" spc="15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5273" y="4143211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2438" y="4143211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05273" y="455013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2438" y="455013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50565" marR="5080" indent="-3104515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45" dirty="0"/>
              <a:t>MLR- </a:t>
            </a:r>
            <a:r>
              <a:rPr spc="-875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324" y="2572049"/>
            <a:ext cx="8300084" cy="7308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 marR="30480" algn="just">
              <a:lnSpc>
                <a:spcPct val="90000"/>
              </a:lnSpc>
              <a:spcBef>
                <a:spcPts val="305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 dataset that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shows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Stock Index Price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Interest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Rate and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Unemployment rate.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given dataset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show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first iteration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 descent optimization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linear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regression.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=0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4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spc="1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consider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0.01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55470" y="3583685"/>
          <a:ext cx="6706234" cy="248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835"/>
                <a:gridCol w="2235835"/>
                <a:gridCol w="2234564"/>
              </a:tblGrid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Interest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300" b="1" spc="2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75" b="1" spc="7" baseline="-1960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Unemployment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75" b="1" spc="7" baseline="-1960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Stock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Index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</a:t>
                      </a:r>
                      <a:r>
                        <a:rPr sz="1275" b="1" spc="15" baseline="-1960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2.75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5.3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1464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2.5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5.3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1394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2.25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5.5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1159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5.7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1130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5.9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1075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1047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77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1.75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5.9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965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75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1.75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6.1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719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250565" marR="5080" indent="-3104515">
              <a:lnSpc>
                <a:spcPts val="4050"/>
              </a:lnSpc>
              <a:spcBef>
                <a:spcPts val="819"/>
              </a:spcBef>
            </a:pP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5" dirty="0"/>
              <a:t>Optimization</a:t>
            </a:r>
            <a:r>
              <a:rPr spc="-100" dirty="0"/>
              <a:t> </a:t>
            </a:r>
            <a:r>
              <a:rPr spc="-75" dirty="0"/>
              <a:t>for</a:t>
            </a:r>
            <a:r>
              <a:rPr spc="-90" dirty="0"/>
              <a:t> </a:t>
            </a:r>
            <a:r>
              <a:rPr spc="-45" dirty="0"/>
              <a:t>MLR- </a:t>
            </a:r>
            <a:r>
              <a:rPr spc="-875" dirty="0"/>
              <a:t> </a:t>
            </a:r>
            <a:r>
              <a:rPr spc="-7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726" y="3346242"/>
            <a:ext cx="10598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715" y="3445225"/>
            <a:ext cx="11493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817" y="3486416"/>
            <a:ext cx="1466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3936" y="3503676"/>
            <a:ext cx="132715" cy="13970"/>
          </a:xfrm>
          <a:custGeom>
            <a:avLst/>
            <a:gdLst/>
            <a:ahLst/>
            <a:cxnLst/>
            <a:rect l="l" t="t" r="r" b="b"/>
            <a:pathLst>
              <a:path w="132714" h="13970">
                <a:moveTo>
                  <a:pt x="132587" y="13716"/>
                </a:moveTo>
                <a:lnTo>
                  <a:pt x="0" y="13716"/>
                </a:lnTo>
                <a:lnTo>
                  <a:pt x="0" y="0"/>
                </a:lnTo>
                <a:lnTo>
                  <a:pt x="132587" y="0"/>
                </a:lnTo>
                <a:lnTo>
                  <a:pt x="13258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8339" y="3200400"/>
            <a:ext cx="2667000" cy="622300"/>
          </a:xfrm>
          <a:custGeom>
            <a:avLst/>
            <a:gdLst/>
            <a:ahLst/>
            <a:cxnLst/>
            <a:rect l="l" t="t" r="r" b="b"/>
            <a:pathLst>
              <a:path w="2667000" h="622300">
                <a:moveTo>
                  <a:pt x="2569464" y="621792"/>
                </a:moveTo>
                <a:lnTo>
                  <a:pt x="2561844" y="614172"/>
                </a:lnTo>
                <a:lnTo>
                  <a:pt x="2581918" y="589073"/>
                </a:lnTo>
                <a:lnTo>
                  <a:pt x="2598991" y="559689"/>
                </a:lnTo>
                <a:lnTo>
                  <a:pt x="2625852" y="489204"/>
                </a:lnTo>
                <a:lnTo>
                  <a:pt x="2634972" y="448698"/>
                </a:lnTo>
                <a:lnTo>
                  <a:pt x="2641663" y="405193"/>
                </a:lnTo>
                <a:lnTo>
                  <a:pt x="2645783" y="359116"/>
                </a:lnTo>
                <a:lnTo>
                  <a:pt x="2647188" y="310895"/>
                </a:lnTo>
                <a:lnTo>
                  <a:pt x="2645783" y="262032"/>
                </a:lnTo>
                <a:lnTo>
                  <a:pt x="2641663" y="216027"/>
                </a:lnTo>
                <a:lnTo>
                  <a:pt x="2634972" y="172878"/>
                </a:lnTo>
                <a:lnTo>
                  <a:pt x="2625852" y="132588"/>
                </a:lnTo>
                <a:lnTo>
                  <a:pt x="2613493" y="94845"/>
                </a:lnTo>
                <a:lnTo>
                  <a:pt x="2581918" y="32504"/>
                </a:lnTo>
                <a:lnTo>
                  <a:pt x="2561844" y="7620"/>
                </a:lnTo>
                <a:lnTo>
                  <a:pt x="2569464" y="0"/>
                </a:lnTo>
                <a:lnTo>
                  <a:pt x="2610421" y="53911"/>
                </a:lnTo>
                <a:lnTo>
                  <a:pt x="2641092" y="124968"/>
                </a:lnTo>
                <a:lnTo>
                  <a:pt x="2652855" y="165782"/>
                </a:lnTo>
                <a:lnTo>
                  <a:pt x="2660904" y="210312"/>
                </a:lnTo>
                <a:lnTo>
                  <a:pt x="2665523" y="258270"/>
                </a:lnTo>
                <a:lnTo>
                  <a:pt x="2667000" y="309372"/>
                </a:lnTo>
                <a:lnTo>
                  <a:pt x="2665523" y="361378"/>
                </a:lnTo>
                <a:lnTo>
                  <a:pt x="2660904" y="409956"/>
                </a:lnTo>
                <a:lnTo>
                  <a:pt x="2652855" y="455104"/>
                </a:lnTo>
                <a:lnTo>
                  <a:pt x="2641092" y="496824"/>
                </a:lnTo>
                <a:lnTo>
                  <a:pt x="2627114" y="533923"/>
                </a:lnTo>
                <a:lnTo>
                  <a:pt x="2591157" y="596693"/>
                </a:lnTo>
                <a:lnTo>
                  <a:pt x="2569464" y="621792"/>
                </a:lnTo>
                <a:close/>
              </a:path>
              <a:path w="2667000" h="622300">
                <a:moveTo>
                  <a:pt x="97536" y="621792"/>
                </a:moveTo>
                <a:lnTo>
                  <a:pt x="56578" y="567309"/>
                </a:lnTo>
                <a:lnTo>
                  <a:pt x="25908" y="496824"/>
                </a:lnTo>
                <a:lnTo>
                  <a:pt x="14144" y="455104"/>
                </a:lnTo>
                <a:lnTo>
                  <a:pt x="6096" y="409956"/>
                </a:lnTo>
                <a:lnTo>
                  <a:pt x="1476" y="361378"/>
                </a:lnTo>
                <a:lnTo>
                  <a:pt x="0" y="309372"/>
                </a:lnTo>
                <a:lnTo>
                  <a:pt x="1476" y="258270"/>
                </a:lnTo>
                <a:lnTo>
                  <a:pt x="6096" y="210312"/>
                </a:lnTo>
                <a:lnTo>
                  <a:pt x="14144" y="165782"/>
                </a:lnTo>
                <a:lnTo>
                  <a:pt x="25908" y="124968"/>
                </a:lnTo>
                <a:lnTo>
                  <a:pt x="39886" y="87225"/>
                </a:lnTo>
                <a:lnTo>
                  <a:pt x="75842" y="24884"/>
                </a:lnTo>
                <a:lnTo>
                  <a:pt x="97536" y="0"/>
                </a:lnTo>
                <a:lnTo>
                  <a:pt x="105156" y="7620"/>
                </a:lnTo>
                <a:lnTo>
                  <a:pt x="85082" y="32504"/>
                </a:lnTo>
                <a:lnTo>
                  <a:pt x="68008" y="61531"/>
                </a:lnTo>
                <a:lnTo>
                  <a:pt x="41148" y="132588"/>
                </a:lnTo>
                <a:lnTo>
                  <a:pt x="32027" y="172878"/>
                </a:lnTo>
                <a:lnTo>
                  <a:pt x="25336" y="216027"/>
                </a:lnTo>
                <a:lnTo>
                  <a:pt x="21217" y="262032"/>
                </a:lnTo>
                <a:lnTo>
                  <a:pt x="19812" y="310895"/>
                </a:lnTo>
                <a:lnTo>
                  <a:pt x="21217" y="359116"/>
                </a:lnTo>
                <a:lnTo>
                  <a:pt x="25336" y="405193"/>
                </a:lnTo>
                <a:lnTo>
                  <a:pt x="32027" y="448698"/>
                </a:lnTo>
                <a:lnTo>
                  <a:pt x="41148" y="489204"/>
                </a:lnTo>
                <a:lnTo>
                  <a:pt x="53506" y="526303"/>
                </a:lnTo>
                <a:lnTo>
                  <a:pt x="85082" y="589073"/>
                </a:lnTo>
                <a:lnTo>
                  <a:pt x="105156" y="614172"/>
                </a:lnTo>
                <a:lnTo>
                  <a:pt x="97536" y="6217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57045" y="3187686"/>
            <a:ext cx="16706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535">
              <a:lnSpc>
                <a:spcPts val="162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endParaRPr sz="1650">
              <a:latin typeface="Cambria Math"/>
              <a:cs typeface="Cambria Math"/>
            </a:endParaRPr>
          </a:p>
          <a:p>
            <a:pPr marL="12700">
              <a:lnSpc>
                <a:spcPts val="1620"/>
              </a:lnSpc>
              <a:tabLst>
                <a:tab pos="512445" algn="l"/>
                <a:tab pos="1134110" algn="l"/>
              </a:tabLst>
            </a:pPr>
            <a:r>
              <a:rPr sz="1650" spc="-415" dirty="0">
                <a:solidFill>
                  <a:srgbClr val="3F3F3F"/>
                </a:solidFill>
                <a:latin typeface="Cambria Math"/>
                <a:cs typeface="Cambria Math"/>
              </a:rPr>
              <a:t>—	</a:t>
            </a:r>
            <a:r>
              <a:rPr sz="1650" spc="425" dirty="0">
                <a:solidFill>
                  <a:srgbClr val="3F3F3F"/>
                </a:solidFill>
                <a:latin typeface="Cambria Math"/>
                <a:cs typeface="Cambria Math"/>
              </a:rPr>
              <a:t>Σ(𝛽	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2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458" y="3346242"/>
            <a:ext cx="10699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𝑦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5442" y="3445225"/>
            <a:ext cx="19786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265" algn="l"/>
                <a:tab pos="1190625" algn="l"/>
                <a:tab pos="1911350" algn="l"/>
              </a:tabLst>
            </a:pP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0	1   </a:t>
            </a:r>
            <a:r>
              <a:rPr sz="1200" spc="-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200" spc="-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2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200" spc="90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77" y="2414376"/>
            <a:ext cx="2826385" cy="8864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ni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135" dirty="0">
                <a:solidFill>
                  <a:srgbClr val="3F3F3F"/>
                </a:solidFill>
                <a:latin typeface="Times New Roman"/>
                <a:cs typeface="Times New Roman"/>
              </a:rPr>
              <a:t>y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0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1705"/>
              </a:lnSpc>
              <a:spcBef>
                <a:spcPts val="960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Iteration</a:t>
            </a:r>
            <a:r>
              <a:rPr sz="1650" b="1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I:</a:t>
            </a:r>
            <a:endParaRPr sz="1650">
              <a:latin typeface="Times New Roman"/>
              <a:cs typeface="Times New Roman"/>
            </a:endParaRPr>
          </a:p>
          <a:p>
            <a:pPr marR="631825" algn="r">
              <a:lnSpc>
                <a:spcPts val="1165"/>
              </a:lnSpc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6008" y="3670773"/>
            <a:ext cx="2838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2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-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200" spc="3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731" y="3896394"/>
            <a:ext cx="1009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𝑡𝑒𝑚𝑝0</a:t>
            </a:r>
            <a:r>
              <a:rPr sz="13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3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6797" y="3769845"/>
            <a:ext cx="3397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.01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6484" y="4009109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69479" y="3953268"/>
            <a:ext cx="2889885" cy="154305"/>
          </a:xfrm>
          <a:custGeom>
            <a:avLst/>
            <a:gdLst/>
            <a:ahLst/>
            <a:cxnLst/>
            <a:rect l="l" t="t" r="r" b="b"/>
            <a:pathLst>
              <a:path w="2889885" h="154304">
                <a:moveTo>
                  <a:pt x="312432" y="71615"/>
                </a:moveTo>
                <a:lnTo>
                  <a:pt x="0" y="71615"/>
                </a:lnTo>
                <a:lnTo>
                  <a:pt x="0" y="82283"/>
                </a:lnTo>
                <a:lnTo>
                  <a:pt x="312432" y="82283"/>
                </a:lnTo>
                <a:lnTo>
                  <a:pt x="312432" y="71615"/>
                </a:lnTo>
                <a:close/>
              </a:path>
              <a:path w="2889885" h="154304">
                <a:moveTo>
                  <a:pt x="406908" y="6096"/>
                </a:moveTo>
                <a:lnTo>
                  <a:pt x="403860" y="0"/>
                </a:lnTo>
                <a:lnTo>
                  <a:pt x="393001" y="3403"/>
                </a:lnTo>
                <a:lnTo>
                  <a:pt x="383286" y="8953"/>
                </a:lnTo>
                <a:lnTo>
                  <a:pt x="357759" y="50101"/>
                </a:lnTo>
                <a:lnTo>
                  <a:pt x="355092" y="77724"/>
                </a:lnTo>
                <a:lnTo>
                  <a:pt x="355714" y="92011"/>
                </a:lnTo>
                <a:lnTo>
                  <a:pt x="374713" y="137414"/>
                </a:lnTo>
                <a:lnTo>
                  <a:pt x="403860" y="153924"/>
                </a:lnTo>
                <a:lnTo>
                  <a:pt x="405384" y="147828"/>
                </a:lnTo>
                <a:lnTo>
                  <a:pt x="396811" y="144437"/>
                </a:lnTo>
                <a:lnTo>
                  <a:pt x="389382" y="139065"/>
                </a:lnTo>
                <a:lnTo>
                  <a:pt x="371094" y="102679"/>
                </a:lnTo>
                <a:lnTo>
                  <a:pt x="368808" y="76200"/>
                </a:lnTo>
                <a:lnTo>
                  <a:pt x="369379" y="63055"/>
                </a:lnTo>
                <a:lnTo>
                  <a:pt x="383120" y="21945"/>
                </a:lnTo>
                <a:lnTo>
                  <a:pt x="397459" y="9474"/>
                </a:lnTo>
                <a:lnTo>
                  <a:pt x="406908" y="6096"/>
                </a:lnTo>
                <a:close/>
              </a:path>
              <a:path w="2889885" h="154304">
                <a:moveTo>
                  <a:pt x="2889504" y="77724"/>
                </a:moveTo>
                <a:lnTo>
                  <a:pt x="2882442" y="37642"/>
                </a:lnTo>
                <a:lnTo>
                  <a:pt x="2850959" y="3403"/>
                </a:lnTo>
                <a:lnTo>
                  <a:pt x="2839212" y="0"/>
                </a:lnTo>
                <a:lnTo>
                  <a:pt x="2837688" y="6096"/>
                </a:lnTo>
                <a:lnTo>
                  <a:pt x="2846501" y="9474"/>
                </a:lnTo>
                <a:lnTo>
                  <a:pt x="2854452" y="14859"/>
                </a:lnTo>
                <a:lnTo>
                  <a:pt x="2873502" y="51054"/>
                </a:lnTo>
                <a:lnTo>
                  <a:pt x="2875788" y="76200"/>
                </a:lnTo>
                <a:lnTo>
                  <a:pt x="2875216" y="90220"/>
                </a:lnTo>
                <a:lnTo>
                  <a:pt x="2861272" y="131965"/>
                </a:lnTo>
                <a:lnTo>
                  <a:pt x="2837688" y="147828"/>
                </a:lnTo>
                <a:lnTo>
                  <a:pt x="2839212" y="153924"/>
                </a:lnTo>
                <a:lnTo>
                  <a:pt x="2877312" y="128016"/>
                </a:lnTo>
                <a:lnTo>
                  <a:pt x="2888678" y="92011"/>
                </a:lnTo>
                <a:lnTo>
                  <a:pt x="2889504" y="777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6730" y="3896394"/>
            <a:ext cx="31445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 0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7 × 0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5.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30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0 </a:t>
            </a:r>
            <a:r>
              <a:rPr sz="1300" spc="-235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3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89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300" dirty="0">
                <a:solidFill>
                  <a:srgbClr val="3F3F3F"/>
                </a:solidFill>
                <a:latin typeface="Cambria Math"/>
                <a:cs typeface="Cambria Math"/>
              </a:rPr>
              <a:t>  </a:t>
            </a:r>
            <a:r>
              <a:rPr sz="13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30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300" spc="1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300" spc="5" dirty="0">
                <a:solidFill>
                  <a:srgbClr val="3F3F3F"/>
                </a:solidFill>
                <a:latin typeface="Cambria Math"/>
                <a:cs typeface="Cambria Math"/>
              </a:rPr>
              <a:t>1.1</a:t>
            </a:r>
            <a:r>
              <a:rPr sz="1300" spc="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231" y="4309396"/>
            <a:ext cx="95694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𝑡𝑒𝑚𝑝1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7640" y="4397785"/>
            <a:ext cx="10604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1815" y="4198135"/>
            <a:ext cx="3517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-509" baseline="-34482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2175" spc="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1578" y="4454203"/>
            <a:ext cx="11557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12748" y="4451603"/>
            <a:ext cx="96520" cy="12700"/>
          </a:xfrm>
          <a:custGeom>
            <a:avLst/>
            <a:gdLst/>
            <a:ahLst/>
            <a:cxnLst/>
            <a:rect l="l" t="t" r="r" b="b"/>
            <a:pathLst>
              <a:path w="96519" h="12700">
                <a:moveTo>
                  <a:pt x="96011" y="12192"/>
                </a:moveTo>
                <a:lnTo>
                  <a:pt x="0" y="12192"/>
                </a:lnTo>
                <a:lnTo>
                  <a:pt x="0" y="0"/>
                </a:lnTo>
                <a:lnTo>
                  <a:pt x="96011" y="0"/>
                </a:lnTo>
                <a:lnTo>
                  <a:pt x="96011" y="121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7527" y="4370832"/>
            <a:ext cx="2440305" cy="175260"/>
          </a:xfrm>
          <a:custGeom>
            <a:avLst/>
            <a:gdLst/>
            <a:ahLst/>
            <a:cxnLst/>
            <a:rect l="l" t="t" r="r" b="b"/>
            <a:pathLst>
              <a:path w="2440304" h="175260">
                <a:moveTo>
                  <a:pt x="2383536" y="175260"/>
                </a:moveTo>
                <a:lnTo>
                  <a:pt x="2380488" y="167640"/>
                </a:lnTo>
                <a:lnTo>
                  <a:pt x="2391060" y="163329"/>
                </a:lnTo>
                <a:lnTo>
                  <a:pt x="2399919" y="157162"/>
                </a:lnTo>
                <a:lnTo>
                  <a:pt x="2420683" y="115633"/>
                </a:lnTo>
                <a:lnTo>
                  <a:pt x="2423160" y="86868"/>
                </a:lnTo>
                <a:lnTo>
                  <a:pt x="2422564" y="71699"/>
                </a:lnTo>
                <a:lnTo>
                  <a:pt x="2407062" y="25384"/>
                </a:lnTo>
                <a:lnTo>
                  <a:pt x="2380488" y="6096"/>
                </a:lnTo>
                <a:lnTo>
                  <a:pt x="2383536" y="0"/>
                </a:lnTo>
                <a:lnTo>
                  <a:pt x="2416968" y="19931"/>
                </a:lnTo>
                <a:lnTo>
                  <a:pt x="2435733" y="56388"/>
                </a:lnTo>
                <a:lnTo>
                  <a:pt x="2439924" y="86868"/>
                </a:lnTo>
                <a:lnTo>
                  <a:pt x="2438828" y="103179"/>
                </a:lnTo>
                <a:lnTo>
                  <a:pt x="2424684" y="143256"/>
                </a:lnTo>
                <a:lnTo>
                  <a:pt x="2396394" y="170045"/>
                </a:lnTo>
                <a:lnTo>
                  <a:pt x="2383536" y="175260"/>
                </a:lnTo>
                <a:close/>
              </a:path>
              <a:path w="2440304" h="175260">
                <a:moveTo>
                  <a:pt x="54864" y="175260"/>
                </a:moveTo>
                <a:lnTo>
                  <a:pt x="22288" y="154471"/>
                </a:lnTo>
                <a:lnTo>
                  <a:pt x="3429" y="117919"/>
                </a:lnTo>
                <a:lnTo>
                  <a:pt x="0" y="86868"/>
                </a:lnTo>
                <a:lnTo>
                  <a:pt x="857" y="71199"/>
                </a:lnTo>
                <a:lnTo>
                  <a:pt x="13716" y="30480"/>
                </a:lnTo>
                <a:lnTo>
                  <a:pt x="42862" y="4548"/>
                </a:lnTo>
                <a:lnTo>
                  <a:pt x="54864" y="0"/>
                </a:lnTo>
                <a:lnTo>
                  <a:pt x="57912" y="6096"/>
                </a:lnTo>
                <a:lnTo>
                  <a:pt x="48196" y="10620"/>
                </a:lnTo>
                <a:lnTo>
                  <a:pt x="39624" y="17145"/>
                </a:lnTo>
                <a:lnTo>
                  <a:pt x="18288" y="58102"/>
                </a:lnTo>
                <a:lnTo>
                  <a:pt x="15240" y="86868"/>
                </a:lnTo>
                <a:lnTo>
                  <a:pt x="16049" y="102036"/>
                </a:lnTo>
                <a:lnTo>
                  <a:pt x="32194" y="148994"/>
                </a:lnTo>
                <a:lnTo>
                  <a:pt x="57912" y="167640"/>
                </a:lnTo>
                <a:lnTo>
                  <a:pt x="54864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80379" y="4233221"/>
            <a:ext cx="3009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89" baseline="-2107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9894" y="4406927"/>
            <a:ext cx="1815464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5450" algn="l"/>
                <a:tab pos="835025" algn="l"/>
                <a:tab pos="1485900" algn="l"/>
              </a:tabLst>
            </a:pP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0	1  </a:t>
            </a:r>
            <a:r>
              <a:rPr sz="1650" spc="112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650" spc="390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endParaRPr sz="1650" baseline="252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6151" y="4309396"/>
            <a:ext cx="26365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995044" algn="l"/>
                <a:tab pos="1644014" algn="l"/>
                <a:tab pos="2108835" algn="l"/>
              </a:tabLst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(𝛽 </a:t>
            </a:r>
            <a:r>
              <a:rPr sz="1450" spc="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2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i1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7923" y="4856546"/>
            <a:ext cx="876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77468" y="4794503"/>
            <a:ext cx="2814955" cy="135890"/>
          </a:xfrm>
          <a:custGeom>
            <a:avLst/>
            <a:gdLst/>
            <a:ahLst/>
            <a:cxnLst/>
            <a:rect l="l" t="t" r="r" b="b"/>
            <a:pathLst>
              <a:path w="2814954" h="135889">
                <a:moveTo>
                  <a:pt x="207264" y="62496"/>
                </a:moveTo>
                <a:lnTo>
                  <a:pt x="0" y="62496"/>
                </a:lnTo>
                <a:lnTo>
                  <a:pt x="0" y="71640"/>
                </a:lnTo>
                <a:lnTo>
                  <a:pt x="207264" y="71640"/>
                </a:lnTo>
                <a:lnTo>
                  <a:pt x="207264" y="62496"/>
                </a:lnTo>
                <a:close/>
              </a:path>
              <a:path w="2814954" h="135889">
                <a:moveTo>
                  <a:pt x="289547" y="6096"/>
                </a:moveTo>
                <a:lnTo>
                  <a:pt x="288036" y="0"/>
                </a:lnTo>
                <a:lnTo>
                  <a:pt x="278320" y="4025"/>
                </a:lnTo>
                <a:lnTo>
                  <a:pt x="269748" y="9334"/>
                </a:lnTo>
                <a:lnTo>
                  <a:pt x="247065" y="44767"/>
                </a:lnTo>
                <a:lnTo>
                  <a:pt x="243827" y="68580"/>
                </a:lnTo>
                <a:lnTo>
                  <a:pt x="244665" y="80848"/>
                </a:lnTo>
                <a:lnTo>
                  <a:pt x="262318" y="121069"/>
                </a:lnTo>
                <a:lnTo>
                  <a:pt x="288036" y="135636"/>
                </a:lnTo>
                <a:lnTo>
                  <a:pt x="289547" y="131064"/>
                </a:lnTo>
                <a:lnTo>
                  <a:pt x="281889" y="127304"/>
                </a:lnTo>
                <a:lnTo>
                  <a:pt x="275069" y="122682"/>
                </a:lnTo>
                <a:lnTo>
                  <a:pt x="257886" y="79082"/>
                </a:lnTo>
                <a:lnTo>
                  <a:pt x="257543" y="67056"/>
                </a:lnTo>
                <a:lnTo>
                  <a:pt x="257886" y="55943"/>
                </a:lnTo>
                <a:lnTo>
                  <a:pt x="275069" y="13906"/>
                </a:lnTo>
                <a:lnTo>
                  <a:pt x="281889" y="9220"/>
                </a:lnTo>
                <a:lnTo>
                  <a:pt x="289547" y="6096"/>
                </a:lnTo>
                <a:close/>
              </a:path>
              <a:path w="2814954" h="135889">
                <a:moveTo>
                  <a:pt x="2814828" y="68580"/>
                </a:moveTo>
                <a:lnTo>
                  <a:pt x="2804160" y="24384"/>
                </a:lnTo>
                <a:lnTo>
                  <a:pt x="2772156" y="0"/>
                </a:lnTo>
                <a:lnTo>
                  <a:pt x="2770632" y="6096"/>
                </a:lnTo>
                <a:lnTo>
                  <a:pt x="2778290" y="9220"/>
                </a:lnTo>
                <a:lnTo>
                  <a:pt x="2785110" y="13906"/>
                </a:lnTo>
                <a:lnTo>
                  <a:pt x="2802293" y="55943"/>
                </a:lnTo>
                <a:lnTo>
                  <a:pt x="2802636" y="67056"/>
                </a:lnTo>
                <a:lnTo>
                  <a:pt x="2802293" y="79082"/>
                </a:lnTo>
                <a:lnTo>
                  <a:pt x="2790126" y="116928"/>
                </a:lnTo>
                <a:lnTo>
                  <a:pt x="2770632" y="131064"/>
                </a:lnTo>
                <a:lnTo>
                  <a:pt x="2772156" y="135636"/>
                </a:lnTo>
                <a:lnTo>
                  <a:pt x="2804160" y="112776"/>
                </a:lnTo>
                <a:lnTo>
                  <a:pt x="2814231" y="80848"/>
                </a:lnTo>
                <a:lnTo>
                  <a:pt x="2814828" y="685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7851" y="4743662"/>
            <a:ext cx="43421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𝑡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𝑒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𝑚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𝑝1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75" spc="30" baseline="4248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75" spc="-15" baseline="42483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275" spc="30" baseline="4248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275" spc="22" baseline="4248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275" baseline="42483" dirty="0">
                <a:solidFill>
                  <a:srgbClr val="3F3F3F"/>
                </a:solidFill>
                <a:latin typeface="Cambria Math"/>
                <a:cs typeface="Cambria Math"/>
              </a:rPr>
              <a:t>   </a:t>
            </a:r>
            <a:r>
              <a:rPr sz="1275" spc="-135" baseline="4248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69.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  </a:t>
            </a: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24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231" y="5100366"/>
            <a:ext cx="95694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𝑡𝑒𝑚𝑝2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4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2177" y="5188725"/>
            <a:ext cx="10604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6336" y="4989117"/>
            <a:ext cx="3517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-509" baseline="-34482" dirty="0">
                <a:solidFill>
                  <a:srgbClr val="3F3F3F"/>
                </a:solidFill>
                <a:latin typeface="Cambria Math"/>
                <a:cs typeface="Cambria Math"/>
              </a:rPr>
              <a:t>—</a:t>
            </a:r>
            <a:r>
              <a:rPr sz="2175" spc="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α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6182" y="5245142"/>
            <a:ext cx="11557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17319" y="5242560"/>
            <a:ext cx="96520" cy="12700"/>
          </a:xfrm>
          <a:custGeom>
            <a:avLst/>
            <a:gdLst/>
            <a:ahLst/>
            <a:cxnLst/>
            <a:rect l="l" t="t" r="r" b="b"/>
            <a:pathLst>
              <a:path w="96519" h="12700">
                <a:moveTo>
                  <a:pt x="96012" y="12191"/>
                </a:moveTo>
                <a:lnTo>
                  <a:pt x="0" y="12191"/>
                </a:lnTo>
                <a:lnTo>
                  <a:pt x="0" y="0"/>
                </a:lnTo>
                <a:lnTo>
                  <a:pt x="96012" y="0"/>
                </a:lnTo>
                <a:lnTo>
                  <a:pt x="96012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60575" y="5161788"/>
            <a:ext cx="2441575" cy="175260"/>
          </a:xfrm>
          <a:custGeom>
            <a:avLst/>
            <a:gdLst/>
            <a:ahLst/>
            <a:cxnLst/>
            <a:rect l="l" t="t" r="r" b="b"/>
            <a:pathLst>
              <a:path w="2441575" h="175260">
                <a:moveTo>
                  <a:pt x="2385060" y="175260"/>
                </a:moveTo>
                <a:lnTo>
                  <a:pt x="2382012" y="167640"/>
                </a:lnTo>
                <a:lnTo>
                  <a:pt x="2392584" y="163329"/>
                </a:lnTo>
                <a:lnTo>
                  <a:pt x="2401443" y="157162"/>
                </a:lnTo>
                <a:lnTo>
                  <a:pt x="2422207" y="115633"/>
                </a:lnTo>
                <a:lnTo>
                  <a:pt x="2424684" y="86868"/>
                </a:lnTo>
                <a:lnTo>
                  <a:pt x="2424088" y="71699"/>
                </a:lnTo>
                <a:lnTo>
                  <a:pt x="2408586" y="25384"/>
                </a:lnTo>
                <a:lnTo>
                  <a:pt x="2382012" y="6096"/>
                </a:lnTo>
                <a:lnTo>
                  <a:pt x="2385060" y="0"/>
                </a:lnTo>
                <a:lnTo>
                  <a:pt x="2418492" y="19931"/>
                </a:lnTo>
                <a:lnTo>
                  <a:pt x="2437257" y="56388"/>
                </a:lnTo>
                <a:lnTo>
                  <a:pt x="2441448" y="86868"/>
                </a:lnTo>
                <a:lnTo>
                  <a:pt x="2440352" y="103179"/>
                </a:lnTo>
                <a:lnTo>
                  <a:pt x="2426208" y="143256"/>
                </a:lnTo>
                <a:lnTo>
                  <a:pt x="2397918" y="170045"/>
                </a:lnTo>
                <a:lnTo>
                  <a:pt x="2385060" y="175260"/>
                </a:lnTo>
                <a:close/>
              </a:path>
              <a:path w="2441575" h="175260">
                <a:moveTo>
                  <a:pt x="54863" y="175260"/>
                </a:moveTo>
                <a:lnTo>
                  <a:pt x="22288" y="154471"/>
                </a:lnTo>
                <a:lnTo>
                  <a:pt x="3428" y="117919"/>
                </a:lnTo>
                <a:lnTo>
                  <a:pt x="0" y="86868"/>
                </a:lnTo>
                <a:lnTo>
                  <a:pt x="857" y="71199"/>
                </a:lnTo>
                <a:lnTo>
                  <a:pt x="13715" y="30480"/>
                </a:lnTo>
                <a:lnTo>
                  <a:pt x="42862" y="4548"/>
                </a:lnTo>
                <a:lnTo>
                  <a:pt x="54863" y="0"/>
                </a:lnTo>
                <a:lnTo>
                  <a:pt x="57911" y="6096"/>
                </a:lnTo>
                <a:lnTo>
                  <a:pt x="48196" y="10620"/>
                </a:lnTo>
                <a:lnTo>
                  <a:pt x="39623" y="17145"/>
                </a:lnTo>
                <a:lnTo>
                  <a:pt x="18287" y="58102"/>
                </a:lnTo>
                <a:lnTo>
                  <a:pt x="15239" y="86868"/>
                </a:lnTo>
                <a:lnTo>
                  <a:pt x="16049" y="102036"/>
                </a:lnTo>
                <a:lnTo>
                  <a:pt x="32194" y="148994"/>
                </a:lnTo>
                <a:lnTo>
                  <a:pt x="57911" y="167640"/>
                </a:lnTo>
                <a:lnTo>
                  <a:pt x="54863" y="17526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84993" y="5024161"/>
            <a:ext cx="3009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89" baseline="-21072" dirty="0">
                <a:solidFill>
                  <a:srgbClr val="3F3F3F"/>
                </a:solidFill>
                <a:latin typeface="Cambria Math"/>
                <a:cs typeface="Cambria Math"/>
              </a:rPr>
              <a:t>∑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4499" y="5197867"/>
            <a:ext cx="1815464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5450" algn="l"/>
                <a:tab pos="835025" algn="l"/>
                <a:tab pos="1485900" algn="l"/>
              </a:tabLst>
            </a:pP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i=1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0	1  </a:t>
            </a:r>
            <a:r>
              <a:rPr sz="1650" spc="112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i1	</a:t>
            </a:r>
            <a:r>
              <a:rPr sz="1650" spc="30" baseline="2525" dirty="0">
                <a:solidFill>
                  <a:srgbClr val="3F3F3F"/>
                </a:solidFill>
                <a:latin typeface="Cambria Math"/>
                <a:cs typeface="Cambria Math"/>
              </a:rPr>
              <a:t>2 </a:t>
            </a:r>
            <a:r>
              <a:rPr sz="1650" spc="390" baseline="25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7" baseline="2525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endParaRPr sz="1650" baseline="2525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0765" y="5100366"/>
            <a:ext cx="26365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993140" algn="l"/>
                <a:tab pos="1644014" algn="l"/>
                <a:tab pos="2108835" algn="l"/>
              </a:tabLst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(𝛽 </a:t>
            </a:r>
            <a:r>
              <a:rPr sz="1450" spc="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450" spc="2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𝛽</a:t>
            </a:r>
            <a:r>
              <a:rPr sz="1450" spc="2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𝑥	</a:t>
            </a:r>
            <a:r>
              <a:rPr sz="1450" spc="-254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𝑦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i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𝑥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i2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251" y="5534654"/>
            <a:ext cx="8832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𝑡𝑒𝑚𝑝2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≔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4788" y="5458520"/>
            <a:ext cx="234315" cy="3429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850" spc="10" dirty="0">
                <a:solidFill>
                  <a:srgbClr val="3F3F3F"/>
                </a:solidFill>
                <a:latin typeface="Cambria Math"/>
                <a:cs typeface="Cambria Math"/>
              </a:rPr>
              <a:t>0.01</a:t>
            </a:r>
            <a:endParaRPr sz="8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850" spc="15" dirty="0">
                <a:solidFill>
                  <a:srgbClr val="3F3F3F"/>
                </a:solidFill>
                <a:latin typeface="Cambria Math"/>
                <a:cs typeface="Cambria Math"/>
              </a:rPr>
              <a:t>8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7468" y="5585472"/>
            <a:ext cx="3119755" cy="135890"/>
          </a:xfrm>
          <a:custGeom>
            <a:avLst/>
            <a:gdLst/>
            <a:ahLst/>
            <a:cxnLst/>
            <a:rect l="l" t="t" r="r" b="b"/>
            <a:pathLst>
              <a:path w="3119754" h="135889">
                <a:moveTo>
                  <a:pt x="207264" y="62484"/>
                </a:moveTo>
                <a:lnTo>
                  <a:pt x="0" y="62484"/>
                </a:lnTo>
                <a:lnTo>
                  <a:pt x="0" y="71615"/>
                </a:lnTo>
                <a:lnTo>
                  <a:pt x="207264" y="71615"/>
                </a:lnTo>
                <a:lnTo>
                  <a:pt x="207264" y="62484"/>
                </a:lnTo>
                <a:close/>
              </a:path>
              <a:path w="3119754" h="135889">
                <a:moveTo>
                  <a:pt x="289547" y="6096"/>
                </a:moveTo>
                <a:lnTo>
                  <a:pt x="288036" y="0"/>
                </a:lnTo>
                <a:lnTo>
                  <a:pt x="278320" y="4013"/>
                </a:lnTo>
                <a:lnTo>
                  <a:pt x="269748" y="9334"/>
                </a:lnTo>
                <a:lnTo>
                  <a:pt x="247065" y="44767"/>
                </a:lnTo>
                <a:lnTo>
                  <a:pt x="243827" y="68580"/>
                </a:lnTo>
                <a:lnTo>
                  <a:pt x="244665" y="80835"/>
                </a:lnTo>
                <a:lnTo>
                  <a:pt x="262318" y="121056"/>
                </a:lnTo>
                <a:lnTo>
                  <a:pt x="288036" y="135636"/>
                </a:lnTo>
                <a:lnTo>
                  <a:pt x="289547" y="131064"/>
                </a:lnTo>
                <a:lnTo>
                  <a:pt x="281889" y="127292"/>
                </a:lnTo>
                <a:lnTo>
                  <a:pt x="275069" y="122682"/>
                </a:lnTo>
                <a:lnTo>
                  <a:pt x="257886" y="79070"/>
                </a:lnTo>
                <a:lnTo>
                  <a:pt x="257543" y="67056"/>
                </a:lnTo>
                <a:lnTo>
                  <a:pt x="257886" y="55930"/>
                </a:lnTo>
                <a:lnTo>
                  <a:pt x="275069" y="13906"/>
                </a:lnTo>
                <a:lnTo>
                  <a:pt x="281889" y="9207"/>
                </a:lnTo>
                <a:lnTo>
                  <a:pt x="289547" y="6096"/>
                </a:lnTo>
                <a:close/>
              </a:path>
              <a:path w="3119754" h="135889">
                <a:moveTo>
                  <a:pt x="3119628" y="68580"/>
                </a:moveTo>
                <a:lnTo>
                  <a:pt x="3108960" y="24384"/>
                </a:lnTo>
                <a:lnTo>
                  <a:pt x="3076956" y="0"/>
                </a:lnTo>
                <a:lnTo>
                  <a:pt x="3075432" y="6096"/>
                </a:lnTo>
                <a:lnTo>
                  <a:pt x="3083090" y="9207"/>
                </a:lnTo>
                <a:lnTo>
                  <a:pt x="3089910" y="13906"/>
                </a:lnTo>
                <a:lnTo>
                  <a:pt x="3107093" y="55930"/>
                </a:lnTo>
                <a:lnTo>
                  <a:pt x="3107436" y="67056"/>
                </a:lnTo>
                <a:lnTo>
                  <a:pt x="3107093" y="79070"/>
                </a:lnTo>
                <a:lnTo>
                  <a:pt x="3094926" y="116916"/>
                </a:lnTo>
                <a:lnTo>
                  <a:pt x="3075432" y="131064"/>
                </a:lnTo>
                <a:lnTo>
                  <a:pt x="3076956" y="135636"/>
                </a:lnTo>
                <a:lnTo>
                  <a:pt x="3108960" y="112776"/>
                </a:lnTo>
                <a:lnTo>
                  <a:pt x="3119031" y="80835"/>
                </a:lnTo>
                <a:lnTo>
                  <a:pt x="3119628" y="6858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57399" y="5534654"/>
            <a:ext cx="341185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45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-1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61.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7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5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22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506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8  </a:t>
            </a:r>
            <a:r>
              <a:rPr sz="11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1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spc="5" dirty="0">
                <a:solidFill>
                  <a:srgbClr val="3F3F3F"/>
                </a:solidFill>
                <a:latin typeface="Cambria Math"/>
                <a:cs typeface="Cambria Math"/>
              </a:rPr>
              <a:t>3.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7831" y="5866871"/>
            <a:ext cx="28727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75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11.19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10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2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24.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sz="1450" spc="5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450" spc="-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-6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spc="30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22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63.33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5023865" y="2708909"/>
          <a:ext cx="4466588" cy="3272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496570"/>
                <a:gridCol w="496570"/>
                <a:gridCol w="495300"/>
                <a:gridCol w="496569"/>
                <a:gridCol w="496569"/>
                <a:gridCol w="496570"/>
                <a:gridCol w="495300"/>
                <a:gridCol w="496570"/>
              </a:tblGrid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00" b="1" spc="7" baseline="-1041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00" b="1" spc="15" baseline="-1041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(y</a:t>
                      </a:r>
                      <a:r>
                        <a:rPr sz="1200" b="1" spc="15" baseline="-1041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765"/>
                        </a:spcBef>
                      </a:pPr>
                      <a:r>
                        <a:rPr sz="1800" b="1" spc="7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800" b="1" spc="7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410"/>
                        </a:lnSpc>
                        <a:spcBef>
                          <a:spcPts val="765"/>
                        </a:spcBef>
                      </a:pP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  <a:spcBef>
                          <a:spcPts val="765"/>
                        </a:spcBef>
                      </a:pP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i2</a:t>
                      </a:r>
                      <a:r>
                        <a:rPr sz="1800" b="1" spc="15" baseline="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1200" b="1" spc="7" baseline="-24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i1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00" b="1" spc="7" baseline="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 baseline="20833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(xi2</a:t>
                      </a:r>
                      <a:r>
                        <a:rPr sz="1200" b="1" spc="15" baseline="-24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00" b="1" spc="15" baseline="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 baseline="20833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291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1464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14.575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4026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7759.2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7.5625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28.09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1394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13.25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3485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7388.2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28.09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12.375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2607.7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6374.5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5.0625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30.25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2260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6441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32.49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2910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1075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5" dirty="0">
                          <a:latin typeface="Times New Roman"/>
                          <a:cs typeface="Times New Roman"/>
                        </a:rPr>
                        <a:t>11.8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2150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6342.5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34.81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1047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2094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6282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8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965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10.325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1688.7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5693.5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3.0625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34.81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1.75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6.1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719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10.675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1258.2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4385.9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3.0625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37.21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</a:tr>
              <a:tr h="38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45.7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20" dirty="0">
                          <a:latin typeface="Times New Roman"/>
                          <a:cs typeface="Times New Roman"/>
                        </a:rPr>
                        <a:t>8953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96.4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19569.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3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50666.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90"/>
                        </a:lnSpc>
                        <a:spcBef>
                          <a:spcPts val="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15" dirty="0">
                          <a:latin typeface="Times New Roman"/>
                          <a:cs typeface="Times New Roman"/>
                        </a:rPr>
                        <a:t>261.75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4330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Plot</a:t>
            </a:r>
            <a:r>
              <a:rPr spc="-110" dirty="0"/>
              <a:t> </a:t>
            </a:r>
            <a:r>
              <a:rPr spc="-45" dirty="0"/>
              <a:t>of</a:t>
            </a:r>
            <a:r>
              <a:rPr spc="-70" dirty="0"/>
              <a:t> </a:t>
            </a:r>
            <a:r>
              <a:rPr spc="-50" dirty="0"/>
              <a:t>Cost</a:t>
            </a:r>
            <a:r>
              <a:rPr spc="-150" dirty="0"/>
              <a:t> </a:t>
            </a:r>
            <a:r>
              <a:rPr spc="-50" dirty="0"/>
              <a:t>Function</a:t>
            </a:r>
            <a:r>
              <a:rPr spc="-105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55" dirty="0"/>
              <a:t>SLR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677" y="2577846"/>
            <a:ext cx="5674360" cy="3327400"/>
            <a:chOff x="90677" y="2577846"/>
            <a:chExt cx="5674360" cy="3327400"/>
          </a:xfrm>
        </p:grpSpPr>
        <p:sp>
          <p:nvSpPr>
            <p:cNvPr id="4" name="object 4"/>
            <p:cNvSpPr/>
            <p:nvPr/>
          </p:nvSpPr>
          <p:spPr>
            <a:xfrm>
              <a:off x="94487" y="2581656"/>
              <a:ext cx="5666740" cy="3319779"/>
            </a:xfrm>
            <a:custGeom>
              <a:avLst/>
              <a:gdLst/>
              <a:ahLst/>
              <a:cxnLst/>
              <a:rect l="l" t="t" r="r" b="b"/>
              <a:pathLst>
                <a:path w="5666740" h="3319779">
                  <a:moveTo>
                    <a:pt x="0" y="0"/>
                  </a:moveTo>
                  <a:lnTo>
                    <a:pt x="5666231" y="0"/>
                  </a:lnTo>
                  <a:lnTo>
                    <a:pt x="5666231" y="3319272"/>
                  </a:lnTo>
                  <a:lnTo>
                    <a:pt x="0" y="331927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244" y="2634996"/>
              <a:ext cx="346075" cy="195580"/>
            </a:xfrm>
            <a:custGeom>
              <a:avLst/>
              <a:gdLst/>
              <a:ahLst/>
              <a:cxnLst/>
              <a:rect l="l" t="t" r="r" b="b"/>
              <a:pathLst>
                <a:path w="346075" h="195580">
                  <a:moveTo>
                    <a:pt x="283464" y="195072"/>
                  </a:moveTo>
                  <a:lnTo>
                    <a:pt x="280416" y="187452"/>
                  </a:lnTo>
                  <a:lnTo>
                    <a:pt x="291893" y="182022"/>
                  </a:lnTo>
                  <a:lnTo>
                    <a:pt x="301371" y="174879"/>
                  </a:lnTo>
                  <a:lnTo>
                    <a:pt x="324421" y="129159"/>
                  </a:lnTo>
                  <a:lnTo>
                    <a:pt x="327660" y="96012"/>
                  </a:lnTo>
                  <a:lnTo>
                    <a:pt x="326826" y="79462"/>
                  </a:lnTo>
                  <a:lnTo>
                    <a:pt x="315468" y="38100"/>
                  </a:lnTo>
                  <a:lnTo>
                    <a:pt x="280416" y="7620"/>
                  </a:lnTo>
                  <a:lnTo>
                    <a:pt x="283464" y="0"/>
                  </a:lnTo>
                  <a:lnTo>
                    <a:pt x="320325" y="21859"/>
                  </a:lnTo>
                  <a:lnTo>
                    <a:pt x="341566" y="63246"/>
                  </a:lnTo>
                  <a:lnTo>
                    <a:pt x="345948" y="97536"/>
                  </a:lnTo>
                  <a:lnTo>
                    <a:pt x="344828" y="115252"/>
                  </a:lnTo>
                  <a:lnTo>
                    <a:pt x="329184" y="161543"/>
                  </a:lnTo>
                  <a:lnTo>
                    <a:pt x="297465" y="189618"/>
                  </a:lnTo>
                  <a:lnTo>
                    <a:pt x="283464" y="195072"/>
                  </a:lnTo>
                  <a:close/>
                </a:path>
                <a:path w="346075" h="195580">
                  <a:moveTo>
                    <a:pt x="62483" y="195072"/>
                  </a:moveTo>
                  <a:lnTo>
                    <a:pt x="25622" y="172997"/>
                  </a:lnTo>
                  <a:lnTo>
                    <a:pt x="4381" y="131826"/>
                  </a:lnTo>
                  <a:lnTo>
                    <a:pt x="0" y="97536"/>
                  </a:lnTo>
                  <a:lnTo>
                    <a:pt x="1119" y="79819"/>
                  </a:lnTo>
                  <a:lnTo>
                    <a:pt x="16764" y="33528"/>
                  </a:lnTo>
                  <a:lnTo>
                    <a:pt x="48482" y="4810"/>
                  </a:lnTo>
                  <a:lnTo>
                    <a:pt x="62483" y="0"/>
                  </a:lnTo>
                  <a:lnTo>
                    <a:pt x="65532" y="7620"/>
                  </a:lnTo>
                  <a:lnTo>
                    <a:pt x="54697" y="12811"/>
                  </a:lnTo>
                  <a:lnTo>
                    <a:pt x="45148" y="19431"/>
                  </a:lnTo>
                  <a:lnTo>
                    <a:pt x="21526" y="64198"/>
                  </a:lnTo>
                  <a:lnTo>
                    <a:pt x="18288" y="96012"/>
                  </a:lnTo>
                  <a:lnTo>
                    <a:pt x="19121" y="113442"/>
                  </a:lnTo>
                  <a:lnTo>
                    <a:pt x="30480" y="155448"/>
                  </a:lnTo>
                  <a:lnTo>
                    <a:pt x="65532" y="187452"/>
                  </a:lnTo>
                  <a:lnTo>
                    <a:pt x="62483" y="19507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7188" y="2447957"/>
            <a:ext cx="532701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0325" marR="30480" indent="-1292860">
              <a:lnSpc>
                <a:spcPct val="147900"/>
              </a:lnSpc>
              <a:spcBef>
                <a:spcPts val="95"/>
              </a:spcBef>
              <a:tabLst>
                <a:tab pos="3207385" algn="l"/>
              </a:tabLst>
            </a:pP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Table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2: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Value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Cost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𝐽</a:t>
            </a:r>
            <a:r>
              <a:rPr sz="1650" spc="3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	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different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75" baseline="-16203" dirty="0">
                <a:solidFill>
                  <a:srgbClr val="3F3F3F"/>
                </a:solidFill>
                <a:latin typeface="Cambria Math"/>
                <a:cs typeface="Cambria Math"/>
              </a:rPr>
              <a:t>1 </a:t>
            </a:r>
            <a:r>
              <a:rPr sz="1800" spc="-37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(using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dataset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shown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Table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1)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9051" y="3950208"/>
            <a:ext cx="3965575" cy="1801495"/>
            <a:chOff x="1559051" y="3950208"/>
            <a:chExt cx="3965575" cy="1801495"/>
          </a:xfrm>
        </p:grpSpPr>
        <p:sp>
          <p:nvSpPr>
            <p:cNvPr id="8" name="object 8"/>
            <p:cNvSpPr/>
            <p:nvPr/>
          </p:nvSpPr>
          <p:spPr>
            <a:xfrm>
              <a:off x="1559051" y="3950208"/>
              <a:ext cx="3965575" cy="360045"/>
            </a:xfrm>
            <a:custGeom>
              <a:avLst/>
              <a:gdLst/>
              <a:ahLst/>
              <a:cxnLst/>
              <a:rect l="l" t="t" r="r" b="b"/>
              <a:pathLst>
                <a:path w="3965575" h="360045">
                  <a:moveTo>
                    <a:pt x="3965448" y="359664"/>
                  </a:moveTo>
                  <a:lnTo>
                    <a:pt x="0" y="359664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59664"/>
                  </a:lnTo>
                  <a:close/>
                </a:path>
              </a:pathLst>
            </a:custGeom>
            <a:solidFill>
              <a:srgbClr val="F4D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9051" y="4309872"/>
              <a:ext cx="3965575" cy="361315"/>
            </a:xfrm>
            <a:custGeom>
              <a:avLst/>
              <a:gdLst/>
              <a:ahLst/>
              <a:cxnLst/>
              <a:rect l="l" t="t" r="r" b="b"/>
              <a:pathLst>
                <a:path w="3965575" h="361314">
                  <a:moveTo>
                    <a:pt x="3965448" y="361187"/>
                  </a:moveTo>
                  <a:lnTo>
                    <a:pt x="0" y="361187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61187"/>
                  </a:lnTo>
                  <a:close/>
                </a:path>
              </a:pathLst>
            </a:custGeom>
            <a:solidFill>
              <a:srgbClr val="F9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9051" y="4671060"/>
              <a:ext cx="3965575" cy="360045"/>
            </a:xfrm>
            <a:custGeom>
              <a:avLst/>
              <a:gdLst/>
              <a:ahLst/>
              <a:cxnLst/>
              <a:rect l="l" t="t" r="r" b="b"/>
              <a:pathLst>
                <a:path w="3965575" h="360045">
                  <a:moveTo>
                    <a:pt x="3965448" y="359663"/>
                  </a:moveTo>
                  <a:lnTo>
                    <a:pt x="0" y="359663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59663"/>
                  </a:lnTo>
                  <a:close/>
                </a:path>
              </a:pathLst>
            </a:custGeom>
            <a:solidFill>
              <a:srgbClr val="F4D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9051" y="5030723"/>
              <a:ext cx="3965575" cy="361315"/>
            </a:xfrm>
            <a:custGeom>
              <a:avLst/>
              <a:gdLst/>
              <a:ahLst/>
              <a:cxnLst/>
              <a:rect l="l" t="t" r="r" b="b"/>
              <a:pathLst>
                <a:path w="3965575" h="361314">
                  <a:moveTo>
                    <a:pt x="3965448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61188"/>
                  </a:lnTo>
                  <a:close/>
                </a:path>
              </a:pathLst>
            </a:custGeom>
            <a:solidFill>
              <a:srgbClr val="F9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9051" y="5391912"/>
              <a:ext cx="3965575" cy="360045"/>
            </a:xfrm>
            <a:custGeom>
              <a:avLst/>
              <a:gdLst/>
              <a:ahLst/>
              <a:cxnLst/>
              <a:rect l="l" t="t" r="r" b="b"/>
              <a:pathLst>
                <a:path w="3965575" h="360045">
                  <a:moveTo>
                    <a:pt x="3965448" y="359664"/>
                  </a:moveTo>
                  <a:lnTo>
                    <a:pt x="0" y="359664"/>
                  </a:lnTo>
                  <a:lnTo>
                    <a:pt x="0" y="0"/>
                  </a:lnTo>
                  <a:lnTo>
                    <a:pt x="3965448" y="0"/>
                  </a:lnTo>
                  <a:lnTo>
                    <a:pt x="3965448" y="359664"/>
                  </a:lnTo>
                  <a:close/>
                </a:path>
              </a:pathLst>
            </a:custGeom>
            <a:solidFill>
              <a:srgbClr val="F4D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57756" y="4062983"/>
              <a:ext cx="1304925" cy="1597660"/>
            </a:xfrm>
            <a:custGeom>
              <a:avLst/>
              <a:gdLst/>
              <a:ahLst/>
              <a:cxnLst/>
              <a:rect l="l" t="t" r="r" b="b"/>
              <a:pathLst>
                <a:path w="1304925" h="1597660">
                  <a:moveTo>
                    <a:pt x="51816" y="1088148"/>
                  </a:moveTo>
                  <a:lnTo>
                    <a:pt x="50292" y="1080516"/>
                  </a:lnTo>
                  <a:lnTo>
                    <a:pt x="38544" y="1084808"/>
                  </a:lnTo>
                  <a:lnTo>
                    <a:pt x="28384" y="1090815"/>
                  </a:lnTo>
                  <a:lnTo>
                    <a:pt x="3225" y="1131392"/>
                  </a:lnTo>
                  <a:lnTo>
                    <a:pt x="0" y="1158252"/>
                  </a:lnTo>
                  <a:lnTo>
                    <a:pt x="825" y="1172552"/>
                  </a:lnTo>
                  <a:lnTo>
                    <a:pt x="12192" y="1210068"/>
                  </a:lnTo>
                  <a:lnTo>
                    <a:pt x="50292" y="1235976"/>
                  </a:lnTo>
                  <a:lnTo>
                    <a:pt x="51816" y="1229880"/>
                  </a:lnTo>
                  <a:lnTo>
                    <a:pt x="43002" y="1225854"/>
                  </a:lnTo>
                  <a:lnTo>
                    <a:pt x="35052" y="1220546"/>
                  </a:lnTo>
                  <a:lnTo>
                    <a:pt x="16002" y="1184160"/>
                  </a:lnTo>
                  <a:lnTo>
                    <a:pt x="13716" y="1158252"/>
                  </a:lnTo>
                  <a:lnTo>
                    <a:pt x="14287" y="1145108"/>
                  </a:lnTo>
                  <a:lnTo>
                    <a:pt x="28232" y="1103998"/>
                  </a:lnTo>
                  <a:lnTo>
                    <a:pt x="43002" y="1091526"/>
                  </a:lnTo>
                  <a:lnTo>
                    <a:pt x="51816" y="1088148"/>
                  </a:lnTo>
                  <a:close/>
                </a:path>
                <a:path w="1304925" h="1597660">
                  <a:moveTo>
                    <a:pt x="51816" y="365772"/>
                  </a:moveTo>
                  <a:lnTo>
                    <a:pt x="50292" y="359676"/>
                  </a:lnTo>
                  <a:lnTo>
                    <a:pt x="38544" y="363956"/>
                  </a:lnTo>
                  <a:lnTo>
                    <a:pt x="28384" y="369963"/>
                  </a:lnTo>
                  <a:lnTo>
                    <a:pt x="3225" y="409968"/>
                  </a:lnTo>
                  <a:lnTo>
                    <a:pt x="0" y="437400"/>
                  </a:lnTo>
                  <a:lnTo>
                    <a:pt x="825" y="451688"/>
                  </a:lnTo>
                  <a:lnTo>
                    <a:pt x="19634" y="497763"/>
                  </a:lnTo>
                  <a:lnTo>
                    <a:pt x="50292" y="515124"/>
                  </a:lnTo>
                  <a:lnTo>
                    <a:pt x="51816" y="509028"/>
                  </a:lnTo>
                  <a:lnTo>
                    <a:pt x="43002" y="505002"/>
                  </a:lnTo>
                  <a:lnTo>
                    <a:pt x="35052" y="499694"/>
                  </a:lnTo>
                  <a:lnTo>
                    <a:pt x="16002" y="463308"/>
                  </a:lnTo>
                  <a:lnTo>
                    <a:pt x="13716" y="437400"/>
                  </a:lnTo>
                  <a:lnTo>
                    <a:pt x="14287" y="424256"/>
                  </a:lnTo>
                  <a:lnTo>
                    <a:pt x="28232" y="383120"/>
                  </a:lnTo>
                  <a:lnTo>
                    <a:pt x="43002" y="370027"/>
                  </a:lnTo>
                  <a:lnTo>
                    <a:pt x="51816" y="365772"/>
                  </a:lnTo>
                  <a:close/>
                </a:path>
                <a:path w="1304925" h="1597660">
                  <a:moveTo>
                    <a:pt x="179832" y="1447800"/>
                  </a:moveTo>
                  <a:lnTo>
                    <a:pt x="178308" y="1441704"/>
                  </a:lnTo>
                  <a:lnTo>
                    <a:pt x="166560" y="1445996"/>
                  </a:lnTo>
                  <a:lnTo>
                    <a:pt x="156400" y="1451991"/>
                  </a:lnTo>
                  <a:lnTo>
                    <a:pt x="131254" y="1491996"/>
                  </a:lnTo>
                  <a:lnTo>
                    <a:pt x="128016" y="1519428"/>
                  </a:lnTo>
                  <a:lnTo>
                    <a:pt x="128841" y="1533715"/>
                  </a:lnTo>
                  <a:lnTo>
                    <a:pt x="147650" y="1579156"/>
                  </a:lnTo>
                  <a:lnTo>
                    <a:pt x="178308" y="1597152"/>
                  </a:lnTo>
                  <a:lnTo>
                    <a:pt x="179832" y="1591056"/>
                  </a:lnTo>
                  <a:lnTo>
                    <a:pt x="171018" y="1587017"/>
                  </a:lnTo>
                  <a:lnTo>
                    <a:pt x="163068" y="1581531"/>
                  </a:lnTo>
                  <a:lnTo>
                    <a:pt x="144018" y="1544383"/>
                  </a:lnTo>
                  <a:lnTo>
                    <a:pt x="141732" y="1517904"/>
                  </a:lnTo>
                  <a:lnTo>
                    <a:pt x="142303" y="1504759"/>
                  </a:lnTo>
                  <a:lnTo>
                    <a:pt x="156248" y="1463878"/>
                  </a:lnTo>
                  <a:lnTo>
                    <a:pt x="171018" y="1451825"/>
                  </a:lnTo>
                  <a:lnTo>
                    <a:pt x="179832" y="1447800"/>
                  </a:lnTo>
                  <a:close/>
                </a:path>
                <a:path w="1304925" h="1597660">
                  <a:moveTo>
                    <a:pt x="179832" y="726948"/>
                  </a:moveTo>
                  <a:lnTo>
                    <a:pt x="178308" y="720852"/>
                  </a:lnTo>
                  <a:lnTo>
                    <a:pt x="166560" y="725144"/>
                  </a:lnTo>
                  <a:lnTo>
                    <a:pt x="156400" y="731139"/>
                  </a:lnTo>
                  <a:lnTo>
                    <a:pt x="131254" y="771144"/>
                  </a:lnTo>
                  <a:lnTo>
                    <a:pt x="128016" y="798576"/>
                  </a:lnTo>
                  <a:lnTo>
                    <a:pt x="128841" y="812863"/>
                  </a:lnTo>
                  <a:lnTo>
                    <a:pt x="147650" y="858304"/>
                  </a:lnTo>
                  <a:lnTo>
                    <a:pt x="178308" y="876300"/>
                  </a:lnTo>
                  <a:lnTo>
                    <a:pt x="179832" y="870204"/>
                  </a:lnTo>
                  <a:lnTo>
                    <a:pt x="171018" y="865949"/>
                  </a:lnTo>
                  <a:lnTo>
                    <a:pt x="163068" y="860107"/>
                  </a:lnTo>
                  <a:lnTo>
                    <a:pt x="144018" y="823531"/>
                  </a:lnTo>
                  <a:lnTo>
                    <a:pt x="141732" y="797052"/>
                  </a:lnTo>
                  <a:lnTo>
                    <a:pt x="142303" y="783907"/>
                  </a:lnTo>
                  <a:lnTo>
                    <a:pt x="156248" y="743026"/>
                  </a:lnTo>
                  <a:lnTo>
                    <a:pt x="171018" y="730973"/>
                  </a:lnTo>
                  <a:lnTo>
                    <a:pt x="179832" y="726948"/>
                  </a:lnTo>
                  <a:close/>
                </a:path>
                <a:path w="1304925" h="1597660">
                  <a:moveTo>
                    <a:pt x="274320" y="1158252"/>
                  </a:moveTo>
                  <a:lnTo>
                    <a:pt x="267881" y="1119022"/>
                  </a:lnTo>
                  <a:lnTo>
                    <a:pt x="236410" y="1084808"/>
                  </a:lnTo>
                  <a:lnTo>
                    <a:pt x="225552" y="1080516"/>
                  </a:lnTo>
                  <a:lnTo>
                    <a:pt x="222504" y="1088148"/>
                  </a:lnTo>
                  <a:lnTo>
                    <a:pt x="231952" y="1091526"/>
                  </a:lnTo>
                  <a:lnTo>
                    <a:pt x="239839" y="1096911"/>
                  </a:lnTo>
                  <a:lnTo>
                    <a:pt x="258318" y="1133106"/>
                  </a:lnTo>
                  <a:lnTo>
                    <a:pt x="260604" y="1158252"/>
                  </a:lnTo>
                  <a:lnTo>
                    <a:pt x="260032" y="1171625"/>
                  </a:lnTo>
                  <a:lnTo>
                    <a:pt x="246316" y="1213802"/>
                  </a:lnTo>
                  <a:lnTo>
                    <a:pt x="224028" y="1229880"/>
                  </a:lnTo>
                  <a:lnTo>
                    <a:pt x="225552" y="1235976"/>
                  </a:lnTo>
                  <a:lnTo>
                    <a:pt x="262128" y="1210068"/>
                  </a:lnTo>
                  <a:lnTo>
                    <a:pt x="273697" y="1172552"/>
                  </a:lnTo>
                  <a:lnTo>
                    <a:pt x="274320" y="1158252"/>
                  </a:lnTo>
                  <a:close/>
                </a:path>
                <a:path w="1304925" h="1597660">
                  <a:moveTo>
                    <a:pt x="274320" y="437400"/>
                  </a:moveTo>
                  <a:lnTo>
                    <a:pt x="267881" y="397967"/>
                  </a:lnTo>
                  <a:lnTo>
                    <a:pt x="236410" y="363956"/>
                  </a:lnTo>
                  <a:lnTo>
                    <a:pt x="225552" y="359676"/>
                  </a:lnTo>
                  <a:lnTo>
                    <a:pt x="222504" y="365772"/>
                  </a:lnTo>
                  <a:lnTo>
                    <a:pt x="231952" y="370027"/>
                  </a:lnTo>
                  <a:lnTo>
                    <a:pt x="239839" y="375869"/>
                  </a:lnTo>
                  <a:lnTo>
                    <a:pt x="258318" y="412254"/>
                  </a:lnTo>
                  <a:lnTo>
                    <a:pt x="260604" y="437400"/>
                  </a:lnTo>
                  <a:lnTo>
                    <a:pt x="260032" y="450773"/>
                  </a:lnTo>
                  <a:lnTo>
                    <a:pt x="246316" y="492950"/>
                  </a:lnTo>
                  <a:lnTo>
                    <a:pt x="224028" y="509028"/>
                  </a:lnTo>
                  <a:lnTo>
                    <a:pt x="225552" y="515124"/>
                  </a:lnTo>
                  <a:lnTo>
                    <a:pt x="262128" y="487692"/>
                  </a:lnTo>
                  <a:lnTo>
                    <a:pt x="273697" y="451688"/>
                  </a:lnTo>
                  <a:lnTo>
                    <a:pt x="274320" y="437400"/>
                  </a:lnTo>
                  <a:close/>
                </a:path>
                <a:path w="1304925" h="1597660">
                  <a:moveTo>
                    <a:pt x="286512" y="6096"/>
                  </a:moveTo>
                  <a:lnTo>
                    <a:pt x="284988" y="0"/>
                  </a:lnTo>
                  <a:lnTo>
                    <a:pt x="273240" y="4076"/>
                  </a:lnTo>
                  <a:lnTo>
                    <a:pt x="263080" y="9715"/>
                  </a:lnTo>
                  <a:lnTo>
                    <a:pt x="237921" y="50292"/>
                  </a:lnTo>
                  <a:lnTo>
                    <a:pt x="234696" y="77724"/>
                  </a:lnTo>
                  <a:lnTo>
                    <a:pt x="235521" y="92011"/>
                  </a:lnTo>
                  <a:lnTo>
                    <a:pt x="254330" y="137452"/>
                  </a:lnTo>
                  <a:lnTo>
                    <a:pt x="284988" y="155448"/>
                  </a:lnTo>
                  <a:lnTo>
                    <a:pt x="286512" y="149352"/>
                  </a:lnTo>
                  <a:lnTo>
                    <a:pt x="277698" y="145097"/>
                  </a:lnTo>
                  <a:lnTo>
                    <a:pt x="269748" y="139255"/>
                  </a:lnTo>
                  <a:lnTo>
                    <a:pt x="250698" y="102679"/>
                  </a:lnTo>
                  <a:lnTo>
                    <a:pt x="248412" y="76200"/>
                  </a:lnTo>
                  <a:lnTo>
                    <a:pt x="248983" y="63055"/>
                  </a:lnTo>
                  <a:lnTo>
                    <a:pt x="262928" y="22174"/>
                  </a:lnTo>
                  <a:lnTo>
                    <a:pt x="277698" y="10121"/>
                  </a:lnTo>
                  <a:lnTo>
                    <a:pt x="286512" y="6096"/>
                  </a:lnTo>
                  <a:close/>
                </a:path>
                <a:path w="1304925" h="1597660">
                  <a:moveTo>
                    <a:pt x="402336" y="1519428"/>
                  </a:moveTo>
                  <a:lnTo>
                    <a:pt x="395897" y="1479994"/>
                  </a:lnTo>
                  <a:lnTo>
                    <a:pt x="364426" y="1445996"/>
                  </a:lnTo>
                  <a:lnTo>
                    <a:pt x="353568" y="1441704"/>
                  </a:lnTo>
                  <a:lnTo>
                    <a:pt x="350520" y="1447800"/>
                  </a:lnTo>
                  <a:lnTo>
                    <a:pt x="359968" y="1451825"/>
                  </a:lnTo>
                  <a:lnTo>
                    <a:pt x="367855" y="1457134"/>
                  </a:lnTo>
                  <a:lnTo>
                    <a:pt x="386334" y="1492758"/>
                  </a:lnTo>
                  <a:lnTo>
                    <a:pt x="388620" y="1517904"/>
                  </a:lnTo>
                  <a:lnTo>
                    <a:pt x="388048" y="1531937"/>
                  </a:lnTo>
                  <a:lnTo>
                    <a:pt x="374332" y="1574342"/>
                  </a:lnTo>
                  <a:lnTo>
                    <a:pt x="352044" y="1591056"/>
                  </a:lnTo>
                  <a:lnTo>
                    <a:pt x="353568" y="1597152"/>
                  </a:lnTo>
                  <a:lnTo>
                    <a:pt x="390144" y="1569720"/>
                  </a:lnTo>
                  <a:lnTo>
                    <a:pt x="401713" y="1533715"/>
                  </a:lnTo>
                  <a:lnTo>
                    <a:pt x="402336" y="1519428"/>
                  </a:lnTo>
                  <a:close/>
                </a:path>
                <a:path w="1304925" h="1597660">
                  <a:moveTo>
                    <a:pt x="402336" y="798576"/>
                  </a:moveTo>
                  <a:lnTo>
                    <a:pt x="395897" y="759142"/>
                  </a:lnTo>
                  <a:lnTo>
                    <a:pt x="364426" y="725144"/>
                  </a:lnTo>
                  <a:lnTo>
                    <a:pt x="353568" y="720852"/>
                  </a:lnTo>
                  <a:lnTo>
                    <a:pt x="350520" y="726948"/>
                  </a:lnTo>
                  <a:lnTo>
                    <a:pt x="359968" y="730973"/>
                  </a:lnTo>
                  <a:lnTo>
                    <a:pt x="367855" y="736282"/>
                  </a:lnTo>
                  <a:lnTo>
                    <a:pt x="386334" y="771906"/>
                  </a:lnTo>
                  <a:lnTo>
                    <a:pt x="388620" y="797052"/>
                  </a:lnTo>
                  <a:lnTo>
                    <a:pt x="388048" y="811085"/>
                  </a:lnTo>
                  <a:lnTo>
                    <a:pt x="374332" y="852855"/>
                  </a:lnTo>
                  <a:lnTo>
                    <a:pt x="352044" y="870204"/>
                  </a:lnTo>
                  <a:lnTo>
                    <a:pt x="353568" y="876300"/>
                  </a:lnTo>
                  <a:lnTo>
                    <a:pt x="390144" y="848868"/>
                  </a:lnTo>
                  <a:lnTo>
                    <a:pt x="401713" y="812863"/>
                  </a:lnTo>
                  <a:lnTo>
                    <a:pt x="402336" y="798576"/>
                  </a:lnTo>
                  <a:close/>
                </a:path>
                <a:path w="1304925" h="1597660">
                  <a:moveTo>
                    <a:pt x="509016" y="77724"/>
                  </a:moveTo>
                  <a:lnTo>
                    <a:pt x="502577" y="38290"/>
                  </a:lnTo>
                  <a:lnTo>
                    <a:pt x="471106" y="4076"/>
                  </a:lnTo>
                  <a:lnTo>
                    <a:pt x="460248" y="0"/>
                  </a:lnTo>
                  <a:lnTo>
                    <a:pt x="457200" y="6096"/>
                  </a:lnTo>
                  <a:lnTo>
                    <a:pt x="466648" y="10121"/>
                  </a:lnTo>
                  <a:lnTo>
                    <a:pt x="474535" y="15430"/>
                  </a:lnTo>
                  <a:lnTo>
                    <a:pt x="493014" y="51054"/>
                  </a:lnTo>
                  <a:lnTo>
                    <a:pt x="495300" y="76200"/>
                  </a:lnTo>
                  <a:lnTo>
                    <a:pt x="494728" y="90233"/>
                  </a:lnTo>
                  <a:lnTo>
                    <a:pt x="481012" y="132003"/>
                  </a:lnTo>
                  <a:lnTo>
                    <a:pt x="458724" y="149352"/>
                  </a:lnTo>
                  <a:lnTo>
                    <a:pt x="460248" y="155448"/>
                  </a:lnTo>
                  <a:lnTo>
                    <a:pt x="496824" y="128016"/>
                  </a:lnTo>
                  <a:lnTo>
                    <a:pt x="508393" y="92011"/>
                  </a:lnTo>
                  <a:lnTo>
                    <a:pt x="509016" y="77724"/>
                  </a:lnTo>
                  <a:close/>
                </a:path>
                <a:path w="1304925" h="1597660">
                  <a:moveTo>
                    <a:pt x="733044" y="1088148"/>
                  </a:moveTo>
                  <a:lnTo>
                    <a:pt x="731520" y="1080516"/>
                  </a:lnTo>
                  <a:lnTo>
                    <a:pt x="719772" y="1084808"/>
                  </a:lnTo>
                  <a:lnTo>
                    <a:pt x="709612" y="1090815"/>
                  </a:lnTo>
                  <a:lnTo>
                    <a:pt x="684466" y="1131392"/>
                  </a:lnTo>
                  <a:lnTo>
                    <a:pt x="681228" y="1158252"/>
                  </a:lnTo>
                  <a:lnTo>
                    <a:pt x="682053" y="1172552"/>
                  </a:lnTo>
                  <a:lnTo>
                    <a:pt x="693420" y="1210068"/>
                  </a:lnTo>
                  <a:lnTo>
                    <a:pt x="731520" y="1235976"/>
                  </a:lnTo>
                  <a:lnTo>
                    <a:pt x="733044" y="1229880"/>
                  </a:lnTo>
                  <a:lnTo>
                    <a:pt x="724230" y="1225854"/>
                  </a:lnTo>
                  <a:lnTo>
                    <a:pt x="716280" y="1220546"/>
                  </a:lnTo>
                  <a:lnTo>
                    <a:pt x="697230" y="1184160"/>
                  </a:lnTo>
                  <a:lnTo>
                    <a:pt x="694944" y="1158252"/>
                  </a:lnTo>
                  <a:lnTo>
                    <a:pt x="695515" y="1145108"/>
                  </a:lnTo>
                  <a:lnTo>
                    <a:pt x="709460" y="1103998"/>
                  </a:lnTo>
                  <a:lnTo>
                    <a:pt x="724230" y="1091526"/>
                  </a:lnTo>
                  <a:lnTo>
                    <a:pt x="733044" y="1088148"/>
                  </a:lnTo>
                  <a:close/>
                </a:path>
                <a:path w="1304925" h="1597660">
                  <a:moveTo>
                    <a:pt x="1304544" y="1158252"/>
                  </a:moveTo>
                  <a:lnTo>
                    <a:pt x="1298105" y="1119022"/>
                  </a:lnTo>
                  <a:lnTo>
                    <a:pt x="1266634" y="1084808"/>
                  </a:lnTo>
                  <a:lnTo>
                    <a:pt x="1255776" y="1080516"/>
                  </a:lnTo>
                  <a:lnTo>
                    <a:pt x="1252728" y="1088148"/>
                  </a:lnTo>
                  <a:lnTo>
                    <a:pt x="1262176" y="1091526"/>
                  </a:lnTo>
                  <a:lnTo>
                    <a:pt x="1270063" y="1096911"/>
                  </a:lnTo>
                  <a:lnTo>
                    <a:pt x="1288542" y="1133106"/>
                  </a:lnTo>
                  <a:lnTo>
                    <a:pt x="1290828" y="1158252"/>
                  </a:lnTo>
                  <a:lnTo>
                    <a:pt x="1290256" y="1171625"/>
                  </a:lnTo>
                  <a:lnTo>
                    <a:pt x="1276540" y="1213802"/>
                  </a:lnTo>
                  <a:lnTo>
                    <a:pt x="1254252" y="1229880"/>
                  </a:lnTo>
                  <a:lnTo>
                    <a:pt x="1255776" y="1235976"/>
                  </a:lnTo>
                  <a:lnTo>
                    <a:pt x="1292352" y="1210068"/>
                  </a:lnTo>
                  <a:lnTo>
                    <a:pt x="1303921" y="1172552"/>
                  </a:lnTo>
                  <a:lnTo>
                    <a:pt x="1304544" y="1158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5374" y="3320033"/>
          <a:ext cx="5193665" cy="2426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/>
                <a:gridCol w="502920"/>
                <a:gridCol w="3965575"/>
              </a:tblGrid>
              <a:tr h="62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425" spc="-60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425" baseline="-14619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  <a:tc>
                  <a:txBody>
                    <a:bodyPr/>
                    <a:lstStyle/>
                    <a:p>
                      <a:pPr marR="290830" algn="ctr">
                        <a:lnSpc>
                          <a:spcPts val="880"/>
                        </a:lnSpc>
                      </a:pPr>
                      <a:r>
                        <a:rPr sz="9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R="664210" algn="ctr">
                        <a:lnSpc>
                          <a:spcPts val="1019"/>
                        </a:lnSpc>
                      </a:pPr>
                      <a:r>
                        <a:rPr sz="13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L="1113790">
                        <a:lnSpc>
                          <a:spcPts val="940"/>
                        </a:lnSpc>
                        <a:tabLst>
                          <a:tab pos="1723389" algn="l"/>
                        </a:tabLst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J(</a:t>
                      </a:r>
                      <a:r>
                        <a:rPr sz="1300" spc="-1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425" spc="82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	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Σ(</a:t>
                      </a:r>
                      <a:r>
                        <a:rPr sz="13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425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 </a:t>
                      </a:r>
                      <a:r>
                        <a:rPr sz="1425" spc="-75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1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425" spc="97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25" spc="142" baseline="-1461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</a:t>
                      </a:r>
                      <a:r>
                        <a:rPr sz="13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425" baseline="2923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425" baseline="29239">
                        <a:latin typeface="Cambria Math"/>
                        <a:cs typeface="Cambria Math"/>
                      </a:endParaRPr>
                    </a:p>
                    <a:p>
                      <a:pPr marR="666750" algn="ctr">
                        <a:lnSpc>
                          <a:spcPts val="1019"/>
                        </a:lnSpc>
                      </a:pPr>
                      <a:r>
                        <a:rPr sz="130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𝑛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  <a:p>
                      <a:pPr marR="286385" algn="ctr">
                        <a:lnSpc>
                          <a:spcPts val="935"/>
                        </a:lnSpc>
                      </a:pPr>
                      <a:r>
                        <a:rPr sz="9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i=1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1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ctr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591185" algn="l"/>
                          <a:tab pos="1273810" algn="l"/>
                          <a:tab pos="2077085" algn="l"/>
                          <a:tab pos="276415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222250" algn="ctr">
                        <a:lnSpc>
                          <a:spcPts val="1019"/>
                        </a:lnSpc>
                        <a:tabLst>
                          <a:tab pos="1386205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3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1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0.5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807085" algn="l"/>
                          <a:tab pos="1617980" algn="l"/>
                          <a:tab pos="2419985" algn="l"/>
                          <a:tab pos="323532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440055">
                        <a:lnSpc>
                          <a:spcPts val="1019"/>
                        </a:lnSpc>
                        <a:tabLst>
                          <a:tab pos="1732280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.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5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1.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]=1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ctr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591185" algn="l"/>
                          <a:tab pos="1273810" algn="l"/>
                          <a:tab pos="2077085" algn="l"/>
                          <a:tab pos="276415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221615" algn="ctr">
                        <a:lnSpc>
                          <a:spcPts val="1019"/>
                        </a:lnSpc>
                        <a:tabLst>
                          <a:tab pos="1385570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0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0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]=4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1.5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DE6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85"/>
                        </a:lnSpc>
                        <a:spcBef>
                          <a:spcPts val="570"/>
                        </a:spcBef>
                        <a:tabLst>
                          <a:tab pos="635000" algn="l"/>
                        </a:tabLst>
                      </a:pPr>
                      <a:r>
                        <a:rPr sz="1300" spc="5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300" spc="2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𝛽	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spc="37" baseline="43859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25" baseline="4385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[</a:t>
                      </a:r>
                      <a:r>
                        <a:rPr sz="1300" spc="2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23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1.5</a:t>
                      </a:r>
                      <a:r>
                        <a:rPr sz="1300" spc="2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spc="37" baseline="29239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25" spc="202" baseline="2923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(2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23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3)</a:t>
                      </a:r>
                      <a:r>
                        <a:rPr sz="1425" spc="30" baseline="29239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(3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23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10" dirty="0">
                          <a:latin typeface="Cambria Math"/>
                          <a:cs typeface="Cambria Math"/>
                        </a:rPr>
                        <a:t>4.5)</a:t>
                      </a:r>
                      <a:r>
                        <a:rPr sz="1425" spc="15" baseline="29239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]=1.67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440055">
                        <a:lnSpc>
                          <a:spcPts val="665"/>
                        </a:lnSpc>
                        <a:tabLst>
                          <a:tab pos="807085" algn="l"/>
                        </a:tabLst>
                      </a:pPr>
                      <a:r>
                        <a:rPr sz="950" spc="25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1425" spc="37" baseline="-23391" dirty="0">
                          <a:latin typeface="Cambria Math"/>
                          <a:cs typeface="Cambria Math"/>
                        </a:rPr>
                        <a:t>3</a:t>
                      </a:r>
                      <a:endParaRPr sz="1425" baseline="-23391">
                        <a:latin typeface="Cambria Math"/>
                        <a:cs typeface="Cambria Math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ctr">
                        <a:lnSpc>
                          <a:spcPts val="1019"/>
                        </a:lnSpc>
                        <a:spcBef>
                          <a:spcPts val="80"/>
                        </a:spcBef>
                        <a:tabLst>
                          <a:tab pos="591185" algn="l"/>
                          <a:tab pos="1273810" algn="l"/>
                          <a:tab pos="2077085" algn="l"/>
                          <a:tab pos="2764155" algn="l"/>
                        </a:tabLst>
                      </a:pPr>
                      <a:r>
                        <a:rPr sz="1950" spc="7" baseline="-21367" dirty="0">
                          <a:latin typeface="Cambria Math"/>
                          <a:cs typeface="Cambria Math"/>
                        </a:rPr>
                        <a:t>𝐽</a:t>
                      </a:r>
                      <a:r>
                        <a:rPr sz="1950" spc="427" baseline="-2136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50" spc="15" baseline="-21367" dirty="0">
                          <a:latin typeface="Cambria Math"/>
                          <a:cs typeface="Cambria Math"/>
                        </a:rPr>
                        <a:t>𝛽	</a:t>
                      </a:r>
                      <a:r>
                        <a:rPr sz="1425" spc="37" baseline="17543" dirty="0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sz="950" spc="25" dirty="0">
                          <a:latin typeface="Cambria Math"/>
                          <a:cs typeface="Cambria Math"/>
                        </a:rPr>
                        <a:t>2	2	2</a:t>
                      </a:r>
                      <a:endParaRPr sz="950">
                        <a:latin typeface="Cambria Math"/>
                        <a:cs typeface="Cambria Math"/>
                      </a:endParaRPr>
                    </a:p>
                    <a:p>
                      <a:pPr marL="221615" algn="ctr">
                        <a:lnSpc>
                          <a:spcPts val="1019"/>
                        </a:lnSpc>
                        <a:tabLst>
                          <a:tab pos="1385570" algn="l"/>
                        </a:tabLst>
                      </a:pPr>
                      <a:r>
                        <a:rPr sz="1425" baseline="-14619" dirty="0">
                          <a:latin typeface="Cambria Math"/>
                          <a:cs typeface="Cambria Math"/>
                        </a:rPr>
                        <a:t>1    </a:t>
                      </a:r>
                      <a:r>
                        <a:rPr sz="1425" spc="-104" baseline="-14619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25" baseline="-38011" dirty="0">
                          <a:latin typeface="Cambria Math"/>
                          <a:cs typeface="Cambria Math"/>
                        </a:rPr>
                        <a:t>3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[ </a:t>
                      </a:r>
                      <a:r>
                        <a:rPr sz="13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	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13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300" spc="5" dirty="0">
                          <a:latin typeface="Cambria Math"/>
                          <a:cs typeface="Cambria Math"/>
                        </a:rPr>
                        <a:t> 6</a:t>
                      </a:r>
                      <a:r>
                        <a:rPr sz="13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13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]=4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67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156203" y="3645408"/>
            <a:ext cx="99060" cy="10795"/>
          </a:xfrm>
          <a:custGeom>
            <a:avLst/>
            <a:gdLst/>
            <a:ahLst/>
            <a:cxnLst/>
            <a:rect l="l" t="t" r="r" b="b"/>
            <a:pathLst>
              <a:path w="99060" h="10795">
                <a:moveTo>
                  <a:pt x="99060" y="10667"/>
                </a:moveTo>
                <a:lnTo>
                  <a:pt x="0" y="10667"/>
                </a:lnTo>
                <a:lnTo>
                  <a:pt x="0" y="0"/>
                </a:lnTo>
                <a:lnTo>
                  <a:pt x="99060" y="0"/>
                </a:lnTo>
                <a:lnTo>
                  <a:pt x="99060" y="10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1467" y="4134611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4" y="10668"/>
                </a:moveTo>
                <a:lnTo>
                  <a:pt x="0" y="10668"/>
                </a:lnTo>
                <a:lnTo>
                  <a:pt x="0" y="0"/>
                </a:lnTo>
                <a:lnTo>
                  <a:pt x="70104" y="0"/>
                </a:lnTo>
                <a:lnTo>
                  <a:pt x="70104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3679" y="4062984"/>
            <a:ext cx="495300" cy="155575"/>
          </a:xfrm>
          <a:custGeom>
            <a:avLst/>
            <a:gdLst/>
            <a:ahLst/>
            <a:cxnLst/>
            <a:rect l="l" t="t" r="r" b="b"/>
            <a:pathLst>
              <a:path w="495300" h="155575">
                <a:moveTo>
                  <a:pt x="446532" y="155448"/>
                </a:moveTo>
                <a:lnTo>
                  <a:pt x="445008" y="149352"/>
                </a:lnTo>
                <a:lnTo>
                  <a:pt x="453580" y="145089"/>
                </a:lnTo>
                <a:lnTo>
                  <a:pt x="461010" y="139255"/>
                </a:lnTo>
                <a:lnTo>
                  <a:pt x="479298" y="102679"/>
                </a:lnTo>
                <a:lnTo>
                  <a:pt x="481584" y="76200"/>
                </a:lnTo>
                <a:lnTo>
                  <a:pt x="481012" y="63055"/>
                </a:lnTo>
                <a:lnTo>
                  <a:pt x="467272" y="22169"/>
                </a:lnTo>
                <a:lnTo>
                  <a:pt x="443484" y="6096"/>
                </a:lnTo>
                <a:lnTo>
                  <a:pt x="446532" y="0"/>
                </a:lnTo>
                <a:lnTo>
                  <a:pt x="483108" y="27432"/>
                </a:lnTo>
                <a:lnTo>
                  <a:pt x="495300" y="77724"/>
                </a:lnTo>
                <a:lnTo>
                  <a:pt x="494680" y="92011"/>
                </a:lnTo>
                <a:lnTo>
                  <a:pt x="475678" y="137445"/>
                </a:lnTo>
                <a:lnTo>
                  <a:pt x="457390" y="151161"/>
                </a:lnTo>
                <a:lnTo>
                  <a:pt x="446532" y="155448"/>
                </a:lnTo>
                <a:close/>
              </a:path>
              <a:path w="495300" h="155575">
                <a:moveTo>
                  <a:pt x="50292" y="155448"/>
                </a:moveTo>
                <a:lnTo>
                  <a:pt x="12192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7359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6772" y="4495800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4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4" y="0"/>
                </a:lnTo>
                <a:lnTo>
                  <a:pt x="70104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8983" y="4422647"/>
            <a:ext cx="623570" cy="155575"/>
          </a:xfrm>
          <a:custGeom>
            <a:avLst/>
            <a:gdLst/>
            <a:ahLst/>
            <a:cxnLst/>
            <a:rect l="l" t="t" r="r" b="b"/>
            <a:pathLst>
              <a:path w="623569" h="155575">
                <a:moveTo>
                  <a:pt x="574548" y="155448"/>
                </a:moveTo>
                <a:lnTo>
                  <a:pt x="573024" y="149352"/>
                </a:lnTo>
                <a:lnTo>
                  <a:pt x="581596" y="145327"/>
                </a:lnTo>
                <a:lnTo>
                  <a:pt x="589026" y="140017"/>
                </a:lnTo>
                <a:lnTo>
                  <a:pt x="607314" y="103632"/>
                </a:lnTo>
                <a:lnTo>
                  <a:pt x="609600" y="77724"/>
                </a:lnTo>
                <a:lnTo>
                  <a:pt x="609028" y="64579"/>
                </a:lnTo>
                <a:lnTo>
                  <a:pt x="595288" y="23455"/>
                </a:lnTo>
                <a:lnTo>
                  <a:pt x="571500" y="6096"/>
                </a:lnTo>
                <a:lnTo>
                  <a:pt x="574548" y="0"/>
                </a:lnTo>
                <a:lnTo>
                  <a:pt x="611124" y="27432"/>
                </a:lnTo>
                <a:lnTo>
                  <a:pt x="623316" y="77724"/>
                </a:lnTo>
                <a:lnTo>
                  <a:pt x="622696" y="92011"/>
                </a:lnTo>
                <a:lnTo>
                  <a:pt x="603694" y="138088"/>
                </a:lnTo>
                <a:lnTo>
                  <a:pt x="585406" y="151376"/>
                </a:lnTo>
                <a:lnTo>
                  <a:pt x="574548" y="155448"/>
                </a:lnTo>
                <a:close/>
              </a:path>
              <a:path w="623569" h="155575">
                <a:moveTo>
                  <a:pt x="50291" y="155448"/>
                </a:moveTo>
                <a:lnTo>
                  <a:pt x="12191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8002"/>
                </a:lnTo>
                <a:lnTo>
                  <a:pt x="50291" y="0"/>
                </a:lnTo>
                <a:lnTo>
                  <a:pt x="51815" y="6096"/>
                </a:lnTo>
                <a:lnTo>
                  <a:pt x="43005" y="10358"/>
                </a:lnTo>
                <a:lnTo>
                  <a:pt x="35052" y="16192"/>
                </a:lnTo>
                <a:lnTo>
                  <a:pt x="16001" y="52578"/>
                </a:lnTo>
                <a:lnTo>
                  <a:pt x="13715" y="77724"/>
                </a:lnTo>
                <a:lnTo>
                  <a:pt x="14287" y="91106"/>
                </a:lnTo>
                <a:lnTo>
                  <a:pt x="28241" y="133278"/>
                </a:lnTo>
                <a:lnTo>
                  <a:pt x="51815" y="149352"/>
                </a:lnTo>
                <a:lnTo>
                  <a:pt x="50291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4788" y="4856988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3" y="0"/>
                </a:lnTo>
                <a:lnTo>
                  <a:pt x="7010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0" y="4783835"/>
            <a:ext cx="495300" cy="155575"/>
          </a:xfrm>
          <a:custGeom>
            <a:avLst/>
            <a:gdLst/>
            <a:ahLst/>
            <a:cxnLst/>
            <a:rect l="l" t="t" r="r" b="b"/>
            <a:pathLst>
              <a:path w="495300" h="155575">
                <a:moveTo>
                  <a:pt x="446532" y="155448"/>
                </a:moveTo>
                <a:lnTo>
                  <a:pt x="445008" y="149352"/>
                </a:lnTo>
                <a:lnTo>
                  <a:pt x="453580" y="145089"/>
                </a:lnTo>
                <a:lnTo>
                  <a:pt x="461010" y="139255"/>
                </a:lnTo>
                <a:lnTo>
                  <a:pt x="479298" y="102679"/>
                </a:lnTo>
                <a:lnTo>
                  <a:pt x="481584" y="76200"/>
                </a:lnTo>
                <a:lnTo>
                  <a:pt x="481012" y="63055"/>
                </a:lnTo>
                <a:lnTo>
                  <a:pt x="467272" y="22169"/>
                </a:lnTo>
                <a:lnTo>
                  <a:pt x="443484" y="6096"/>
                </a:lnTo>
                <a:lnTo>
                  <a:pt x="446532" y="0"/>
                </a:lnTo>
                <a:lnTo>
                  <a:pt x="483108" y="27432"/>
                </a:lnTo>
                <a:lnTo>
                  <a:pt x="495300" y="77724"/>
                </a:lnTo>
                <a:lnTo>
                  <a:pt x="494680" y="92011"/>
                </a:lnTo>
                <a:lnTo>
                  <a:pt x="475678" y="137445"/>
                </a:lnTo>
                <a:lnTo>
                  <a:pt x="457390" y="151161"/>
                </a:lnTo>
                <a:lnTo>
                  <a:pt x="446532" y="155448"/>
                </a:lnTo>
                <a:close/>
              </a:path>
              <a:path w="495300" h="155575">
                <a:moveTo>
                  <a:pt x="50292" y="155448"/>
                </a:moveTo>
                <a:lnTo>
                  <a:pt x="12192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8002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1992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6772" y="5216652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4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4" y="0"/>
                </a:lnTo>
                <a:lnTo>
                  <a:pt x="70104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4788" y="5577839"/>
            <a:ext cx="70485" cy="10795"/>
          </a:xfrm>
          <a:custGeom>
            <a:avLst/>
            <a:gdLst/>
            <a:ahLst/>
            <a:cxnLst/>
            <a:rect l="l" t="t" r="r" b="b"/>
            <a:pathLst>
              <a:path w="70485" h="10795">
                <a:moveTo>
                  <a:pt x="70103" y="10667"/>
                </a:moveTo>
                <a:lnTo>
                  <a:pt x="0" y="10667"/>
                </a:lnTo>
                <a:lnTo>
                  <a:pt x="0" y="0"/>
                </a:lnTo>
                <a:lnTo>
                  <a:pt x="70103" y="0"/>
                </a:lnTo>
                <a:lnTo>
                  <a:pt x="70103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7000" y="5504688"/>
            <a:ext cx="495300" cy="155575"/>
          </a:xfrm>
          <a:custGeom>
            <a:avLst/>
            <a:gdLst/>
            <a:ahLst/>
            <a:cxnLst/>
            <a:rect l="l" t="t" r="r" b="b"/>
            <a:pathLst>
              <a:path w="495300" h="155575">
                <a:moveTo>
                  <a:pt x="446532" y="155448"/>
                </a:moveTo>
                <a:lnTo>
                  <a:pt x="445008" y="149352"/>
                </a:lnTo>
                <a:lnTo>
                  <a:pt x="453580" y="145303"/>
                </a:lnTo>
                <a:lnTo>
                  <a:pt x="461010" y="139827"/>
                </a:lnTo>
                <a:lnTo>
                  <a:pt x="479298" y="102679"/>
                </a:lnTo>
                <a:lnTo>
                  <a:pt x="481584" y="76200"/>
                </a:lnTo>
                <a:lnTo>
                  <a:pt x="481012" y="63055"/>
                </a:lnTo>
                <a:lnTo>
                  <a:pt x="467272" y="22169"/>
                </a:lnTo>
                <a:lnTo>
                  <a:pt x="443484" y="6096"/>
                </a:lnTo>
                <a:lnTo>
                  <a:pt x="446532" y="0"/>
                </a:lnTo>
                <a:lnTo>
                  <a:pt x="483108" y="27432"/>
                </a:lnTo>
                <a:lnTo>
                  <a:pt x="495300" y="77724"/>
                </a:lnTo>
                <a:lnTo>
                  <a:pt x="494680" y="92011"/>
                </a:lnTo>
                <a:lnTo>
                  <a:pt x="475678" y="137445"/>
                </a:lnTo>
                <a:lnTo>
                  <a:pt x="457390" y="151161"/>
                </a:lnTo>
                <a:lnTo>
                  <a:pt x="446532" y="155448"/>
                </a:lnTo>
                <a:close/>
              </a:path>
              <a:path w="495300" h="155575">
                <a:moveTo>
                  <a:pt x="50292" y="155448"/>
                </a:moveTo>
                <a:lnTo>
                  <a:pt x="12192" y="128016"/>
                </a:lnTo>
                <a:lnTo>
                  <a:pt x="0" y="77724"/>
                </a:lnTo>
                <a:lnTo>
                  <a:pt x="833" y="63436"/>
                </a:lnTo>
                <a:lnTo>
                  <a:pt x="19645" y="18002"/>
                </a:lnTo>
                <a:lnTo>
                  <a:pt x="50292" y="0"/>
                </a:lnTo>
                <a:lnTo>
                  <a:pt x="51816" y="6096"/>
                </a:lnTo>
                <a:lnTo>
                  <a:pt x="43005" y="10120"/>
                </a:lnTo>
                <a:lnTo>
                  <a:pt x="35052" y="15430"/>
                </a:lnTo>
                <a:lnTo>
                  <a:pt x="16002" y="51054"/>
                </a:lnTo>
                <a:lnTo>
                  <a:pt x="13716" y="76200"/>
                </a:lnTo>
                <a:lnTo>
                  <a:pt x="14287" y="90225"/>
                </a:lnTo>
                <a:lnTo>
                  <a:pt x="28241" y="132635"/>
                </a:lnTo>
                <a:lnTo>
                  <a:pt x="51816" y="149352"/>
                </a:lnTo>
                <a:lnTo>
                  <a:pt x="50292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450329" y="3035045"/>
          <a:ext cx="3100704" cy="1729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0395"/>
                <a:gridCol w="620395"/>
                <a:gridCol w="620395"/>
                <a:gridCol w="620394"/>
                <a:gridCol w="619125"/>
              </a:tblGrid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3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D8D8D8"/>
                      </a:solidFill>
                      <a:prstDash val="solid"/>
                    </a:lnB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BFBF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D8D8D8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8D8D8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8D8D8"/>
                      </a:solidFill>
                      <a:prstDash val="solid"/>
                    </a:lnT>
                    <a:lnB w="9525">
                      <a:solidFill>
                        <a:srgbClr val="BFBFB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6424421" y="3123438"/>
            <a:ext cx="2537460" cy="1673860"/>
            <a:chOff x="6424421" y="3123438"/>
            <a:chExt cx="2537460" cy="1673860"/>
          </a:xfrm>
        </p:grpSpPr>
        <p:sp>
          <p:nvSpPr>
            <p:cNvPr id="27" name="object 27"/>
            <p:cNvSpPr/>
            <p:nvPr/>
          </p:nvSpPr>
          <p:spPr>
            <a:xfrm>
              <a:off x="6454139" y="3153156"/>
              <a:ext cx="2479675" cy="1615440"/>
            </a:xfrm>
            <a:custGeom>
              <a:avLst/>
              <a:gdLst/>
              <a:ahLst/>
              <a:cxnLst/>
              <a:rect l="l" t="t" r="r" b="b"/>
              <a:pathLst>
                <a:path w="2479675" h="1615439">
                  <a:moveTo>
                    <a:pt x="0" y="0"/>
                  </a:moveTo>
                  <a:lnTo>
                    <a:pt x="25900" y="43631"/>
                  </a:lnTo>
                  <a:lnTo>
                    <a:pt x="51786" y="87971"/>
                  </a:lnTo>
                  <a:lnTo>
                    <a:pt x="77658" y="132918"/>
                  </a:lnTo>
                  <a:lnTo>
                    <a:pt x="103519" y="178371"/>
                  </a:lnTo>
                  <a:lnTo>
                    <a:pt x="129369" y="224229"/>
                  </a:lnTo>
                  <a:lnTo>
                    <a:pt x="155209" y="270390"/>
                  </a:lnTo>
                  <a:lnTo>
                    <a:pt x="181042" y="316754"/>
                  </a:lnTo>
                  <a:lnTo>
                    <a:pt x="206868" y="363220"/>
                  </a:lnTo>
                  <a:lnTo>
                    <a:pt x="232689" y="409685"/>
                  </a:lnTo>
                  <a:lnTo>
                    <a:pt x="258506" y="456049"/>
                  </a:lnTo>
                  <a:lnTo>
                    <a:pt x="284321" y="502210"/>
                  </a:lnTo>
                  <a:lnTo>
                    <a:pt x="310134" y="548068"/>
                  </a:lnTo>
                  <a:lnTo>
                    <a:pt x="335946" y="593521"/>
                  </a:lnTo>
                  <a:lnTo>
                    <a:pt x="361761" y="638468"/>
                  </a:lnTo>
                  <a:lnTo>
                    <a:pt x="387578" y="682808"/>
                  </a:lnTo>
                  <a:lnTo>
                    <a:pt x="413399" y="726440"/>
                  </a:lnTo>
                  <a:lnTo>
                    <a:pt x="439225" y="769261"/>
                  </a:lnTo>
                  <a:lnTo>
                    <a:pt x="465058" y="811172"/>
                  </a:lnTo>
                  <a:lnTo>
                    <a:pt x="490898" y="852071"/>
                  </a:lnTo>
                  <a:lnTo>
                    <a:pt x="516748" y="891857"/>
                  </a:lnTo>
                  <a:lnTo>
                    <a:pt x="542609" y="930428"/>
                  </a:lnTo>
                  <a:lnTo>
                    <a:pt x="568482" y="967684"/>
                  </a:lnTo>
                  <a:lnTo>
                    <a:pt x="594367" y="1003523"/>
                  </a:lnTo>
                  <a:lnTo>
                    <a:pt x="620268" y="1037843"/>
                  </a:lnTo>
                  <a:lnTo>
                    <a:pt x="654571" y="1083095"/>
                  </a:lnTo>
                  <a:lnTo>
                    <a:pt x="688902" y="1128696"/>
                  </a:lnTo>
                  <a:lnTo>
                    <a:pt x="723257" y="1174291"/>
                  </a:lnTo>
                  <a:lnTo>
                    <a:pt x="757637" y="1219524"/>
                  </a:lnTo>
                  <a:lnTo>
                    <a:pt x="792038" y="1264038"/>
                  </a:lnTo>
                  <a:lnTo>
                    <a:pt x="826459" y="1307479"/>
                  </a:lnTo>
                  <a:lnTo>
                    <a:pt x="860899" y="1349489"/>
                  </a:lnTo>
                  <a:lnTo>
                    <a:pt x="895357" y="1389714"/>
                  </a:lnTo>
                  <a:lnTo>
                    <a:pt x="929830" y="1427797"/>
                  </a:lnTo>
                  <a:lnTo>
                    <a:pt x="964317" y="1463382"/>
                  </a:lnTo>
                  <a:lnTo>
                    <a:pt x="998817" y="1496114"/>
                  </a:lnTo>
                  <a:lnTo>
                    <a:pt x="1033328" y="1525636"/>
                  </a:lnTo>
                  <a:lnTo>
                    <a:pt x="1067848" y="1551593"/>
                  </a:lnTo>
                  <a:lnTo>
                    <a:pt x="1102376" y="1573629"/>
                  </a:lnTo>
                  <a:lnTo>
                    <a:pt x="1136911" y="1591387"/>
                  </a:lnTo>
                  <a:lnTo>
                    <a:pt x="1205992" y="1612648"/>
                  </a:lnTo>
                  <a:lnTo>
                    <a:pt x="1240536" y="1615440"/>
                  </a:lnTo>
                  <a:lnTo>
                    <a:pt x="1274839" y="1612648"/>
                  </a:lnTo>
                  <a:lnTo>
                    <a:pt x="1343525" y="1591387"/>
                  </a:lnTo>
                  <a:lnTo>
                    <a:pt x="1377905" y="1573629"/>
                  </a:lnTo>
                  <a:lnTo>
                    <a:pt x="1412306" y="1551593"/>
                  </a:lnTo>
                  <a:lnTo>
                    <a:pt x="1446727" y="1525636"/>
                  </a:lnTo>
                  <a:lnTo>
                    <a:pt x="1481167" y="1496114"/>
                  </a:lnTo>
                  <a:lnTo>
                    <a:pt x="1515625" y="1463382"/>
                  </a:lnTo>
                  <a:lnTo>
                    <a:pt x="1550098" y="1427797"/>
                  </a:lnTo>
                  <a:lnTo>
                    <a:pt x="1584585" y="1389714"/>
                  </a:lnTo>
                  <a:lnTo>
                    <a:pt x="1619085" y="1349489"/>
                  </a:lnTo>
                  <a:lnTo>
                    <a:pt x="1653596" y="1307479"/>
                  </a:lnTo>
                  <a:lnTo>
                    <a:pt x="1688116" y="1264038"/>
                  </a:lnTo>
                  <a:lnTo>
                    <a:pt x="1722644" y="1219524"/>
                  </a:lnTo>
                  <a:lnTo>
                    <a:pt x="1757179" y="1174291"/>
                  </a:lnTo>
                  <a:lnTo>
                    <a:pt x="1791718" y="1128696"/>
                  </a:lnTo>
                  <a:lnTo>
                    <a:pt x="1826260" y="1083095"/>
                  </a:lnTo>
                  <a:lnTo>
                    <a:pt x="1860804" y="1037843"/>
                  </a:lnTo>
                  <a:lnTo>
                    <a:pt x="1886529" y="1003523"/>
                  </a:lnTo>
                  <a:lnTo>
                    <a:pt x="1912269" y="967684"/>
                  </a:lnTo>
                  <a:lnTo>
                    <a:pt x="1938022" y="930428"/>
                  </a:lnTo>
                  <a:lnTo>
                    <a:pt x="1963786" y="891857"/>
                  </a:lnTo>
                  <a:lnTo>
                    <a:pt x="1989562" y="852071"/>
                  </a:lnTo>
                  <a:lnTo>
                    <a:pt x="2015347" y="811172"/>
                  </a:lnTo>
                  <a:lnTo>
                    <a:pt x="2041139" y="769261"/>
                  </a:lnTo>
                  <a:lnTo>
                    <a:pt x="2066939" y="726440"/>
                  </a:lnTo>
                  <a:lnTo>
                    <a:pt x="2092743" y="682808"/>
                  </a:lnTo>
                  <a:lnTo>
                    <a:pt x="2118552" y="638468"/>
                  </a:lnTo>
                  <a:lnTo>
                    <a:pt x="2144363" y="593521"/>
                  </a:lnTo>
                  <a:lnTo>
                    <a:pt x="2170176" y="548068"/>
                  </a:lnTo>
                  <a:lnTo>
                    <a:pt x="2195988" y="502210"/>
                  </a:lnTo>
                  <a:lnTo>
                    <a:pt x="2221799" y="456049"/>
                  </a:lnTo>
                  <a:lnTo>
                    <a:pt x="2247608" y="409685"/>
                  </a:lnTo>
                  <a:lnTo>
                    <a:pt x="2273412" y="363220"/>
                  </a:lnTo>
                  <a:lnTo>
                    <a:pt x="2299212" y="316754"/>
                  </a:lnTo>
                  <a:lnTo>
                    <a:pt x="2325004" y="270390"/>
                  </a:lnTo>
                  <a:lnTo>
                    <a:pt x="2350789" y="224229"/>
                  </a:lnTo>
                  <a:lnTo>
                    <a:pt x="2376565" y="178371"/>
                  </a:lnTo>
                  <a:lnTo>
                    <a:pt x="2402330" y="132918"/>
                  </a:lnTo>
                  <a:lnTo>
                    <a:pt x="2428083" y="87971"/>
                  </a:lnTo>
                  <a:lnTo>
                    <a:pt x="2453822" y="43631"/>
                  </a:lnTo>
                  <a:lnTo>
                    <a:pt x="2479548" y="0"/>
                  </a:lnTo>
                </a:path>
              </a:pathLst>
            </a:custGeom>
            <a:ln w="1524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8231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28231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8500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48500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68768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68768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89036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89036" y="41650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07779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8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07779" y="31272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2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8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8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2" y="25908"/>
                  </a:lnTo>
                </a:path>
              </a:pathLst>
            </a:custGeom>
            <a:ln w="7620">
              <a:solidFill>
                <a:srgbClr val="E483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28231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907" y="50292"/>
                  </a:move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28231" y="47426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291" y="25908"/>
                  </a:moveTo>
                  <a:lnTo>
                    <a:pt x="48410" y="35504"/>
                  </a:lnTo>
                  <a:lnTo>
                    <a:pt x="43243" y="43243"/>
                  </a:lnTo>
                  <a:lnTo>
                    <a:pt x="35504" y="48410"/>
                  </a:lnTo>
                  <a:lnTo>
                    <a:pt x="25907" y="50292"/>
                  </a:lnTo>
                  <a:lnTo>
                    <a:pt x="16073" y="48410"/>
                  </a:lnTo>
                  <a:lnTo>
                    <a:pt x="7810" y="43243"/>
                  </a:lnTo>
                  <a:lnTo>
                    <a:pt x="2119" y="35504"/>
                  </a:lnTo>
                  <a:lnTo>
                    <a:pt x="0" y="25908"/>
                  </a:lnTo>
                  <a:lnTo>
                    <a:pt x="2119" y="16073"/>
                  </a:lnTo>
                  <a:lnTo>
                    <a:pt x="7810" y="7810"/>
                  </a:lnTo>
                  <a:lnTo>
                    <a:pt x="16073" y="2119"/>
                  </a:lnTo>
                  <a:lnTo>
                    <a:pt x="25907" y="0"/>
                  </a:lnTo>
                  <a:lnTo>
                    <a:pt x="35504" y="2119"/>
                  </a:lnTo>
                  <a:lnTo>
                    <a:pt x="43243" y="7810"/>
                  </a:lnTo>
                  <a:lnTo>
                    <a:pt x="48410" y="16073"/>
                  </a:lnTo>
                  <a:lnTo>
                    <a:pt x="50291" y="25908"/>
                  </a:lnTo>
                </a:path>
              </a:pathLst>
            </a:custGeom>
            <a:ln w="7620">
              <a:solidFill>
                <a:srgbClr val="BC57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234064" y="2900254"/>
            <a:ext cx="145415" cy="10617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750" spc="-15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750" spc="-15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750" spc="-15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r>
              <a:rPr sz="750" dirty="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73139" y="3770376"/>
            <a:ext cx="158750" cy="268605"/>
          </a:xfrm>
          <a:custGeom>
            <a:avLst/>
            <a:gdLst/>
            <a:ahLst/>
            <a:cxnLst/>
            <a:rect l="l" t="t" r="r" b="b"/>
            <a:pathLst>
              <a:path w="158750" h="268604">
                <a:moveTo>
                  <a:pt x="0" y="268224"/>
                </a:moveTo>
                <a:lnTo>
                  <a:pt x="0" y="0"/>
                </a:lnTo>
                <a:lnTo>
                  <a:pt x="158496" y="0"/>
                </a:lnTo>
                <a:lnTo>
                  <a:pt x="158496" y="268224"/>
                </a:lnTo>
                <a:lnTo>
                  <a:pt x="0" y="268224"/>
                </a:lnTo>
                <a:close/>
              </a:path>
            </a:pathLst>
          </a:custGeom>
          <a:ln w="7620">
            <a:solidFill>
              <a:srgbClr val="E483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094297" y="3786359"/>
            <a:ext cx="130810" cy="2330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800" spc="-5" dirty="0">
                <a:solidFill>
                  <a:srgbClr val="595959"/>
                </a:solidFill>
                <a:latin typeface="Calibri"/>
                <a:cs typeface="Calibri"/>
              </a:rPr>
              <a:t>(</a:t>
            </a:r>
            <a:r>
              <a:rPr sz="800" spc="5" dirty="0">
                <a:solidFill>
                  <a:srgbClr val="595959"/>
                </a:solidFill>
                <a:latin typeface="Calibri"/>
                <a:cs typeface="Calibri"/>
              </a:rPr>
              <a:t>β</a:t>
            </a:r>
            <a:r>
              <a:rPr sz="800" dirty="0">
                <a:solidFill>
                  <a:srgbClr val="595959"/>
                </a:solidFill>
                <a:latin typeface="Calibri"/>
                <a:cs typeface="Calibri"/>
              </a:rPr>
              <a:t>1)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91490" y="3938084"/>
            <a:ext cx="3669665" cy="20929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3486785" algn="r">
              <a:lnSpc>
                <a:spcPct val="100000"/>
              </a:lnSpc>
              <a:spcBef>
                <a:spcPts val="5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750">
              <a:latin typeface="Calibri"/>
              <a:cs typeface="Calibri"/>
            </a:endParaRPr>
          </a:p>
          <a:p>
            <a:pPr marR="3486785" algn="r">
              <a:lnSpc>
                <a:spcPct val="100000"/>
              </a:lnSpc>
              <a:spcBef>
                <a:spcPts val="4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1.5</a:t>
            </a:r>
            <a:endParaRPr sz="750">
              <a:latin typeface="Calibri"/>
              <a:cs typeface="Calibri"/>
            </a:endParaRPr>
          </a:p>
          <a:p>
            <a:pPr marR="3486785" algn="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750">
              <a:latin typeface="Calibri"/>
              <a:cs typeface="Calibri"/>
            </a:endParaRPr>
          </a:p>
          <a:p>
            <a:pPr marR="3486785" algn="r">
              <a:lnSpc>
                <a:spcPct val="100000"/>
              </a:lnSpc>
              <a:spcBef>
                <a:spcPts val="455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0.5</a:t>
            </a:r>
            <a:endParaRPr sz="750">
              <a:latin typeface="Calibri"/>
              <a:cs typeface="Calibri"/>
            </a:endParaRPr>
          </a:p>
          <a:p>
            <a:pPr marR="3359785" algn="ctr">
              <a:lnSpc>
                <a:spcPct val="100000"/>
              </a:lnSpc>
              <a:spcBef>
                <a:spcPts val="470"/>
              </a:spcBef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  <a:spcBef>
                <a:spcPts val="60"/>
              </a:spcBef>
              <a:tabLst>
                <a:tab pos="583565" algn="l"/>
                <a:tab pos="1240155" algn="l"/>
                <a:tab pos="1824355" algn="l"/>
                <a:tab pos="2479040" algn="l"/>
                <a:tab pos="3064510" algn="l"/>
              </a:tabLst>
            </a:pP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0	0.5	1	</a:t>
            </a: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1.5	</a:t>
            </a:r>
            <a:r>
              <a:rPr sz="750" spc="-5" dirty="0">
                <a:solidFill>
                  <a:srgbClr val="595959"/>
                </a:solidFill>
                <a:latin typeface="Calibri"/>
                <a:cs typeface="Calibri"/>
              </a:rPr>
              <a:t>2	</a:t>
            </a:r>
            <a:r>
              <a:rPr sz="750" spc="-10" dirty="0">
                <a:solidFill>
                  <a:srgbClr val="595959"/>
                </a:solidFill>
                <a:latin typeface="Calibri"/>
                <a:cs typeface="Calibri"/>
              </a:rPr>
              <a:t>2.5</a:t>
            </a:r>
            <a:endParaRPr sz="750">
              <a:latin typeface="Calibri"/>
              <a:cs typeface="Calibri"/>
            </a:endParaRPr>
          </a:p>
          <a:p>
            <a:pPr marR="39370" algn="ctr">
              <a:lnSpc>
                <a:spcPct val="100000"/>
              </a:lnSpc>
              <a:spcBef>
                <a:spcPts val="275"/>
              </a:spcBef>
            </a:pPr>
            <a:r>
              <a:rPr sz="800" spc="15" dirty="0">
                <a:solidFill>
                  <a:srgbClr val="595959"/>
                </a:solidFill>
                <a:latin typeface="Calibri"/>
                <a:cs typeface="Calibri"/>
              </a:rPr>
              <a:t>β1</a:t>
            </a:r>
            <a:endParaRPr sz="800">
              <a:latin typeface="Calibri"/>
              <a:cs typeface="Calibri"/>
            </a:endParaRPr>
          </a:p>
          <a:p>
            <a:pPr marL="12700" marR="5080" algn="just">
              <a:lnSpc>
                <a:spcPct val="102499"/>
              </a:lnSpc>
              <a:spcBef>
                <a:spcPts val="130"/>
              </a:spcBef>
            </a:pPr>
            <a:r>
              <a:rPr sz="1450" spc="5" dirty="0">
                <a:latin typeface="Times New Roman"/>
                <a:cs typeface="Times New Roman"/>
              </a:rPr>
              <a:t>It is </a:t>
            </a:r>
            <a:r>
              <a:rPr sz="1450" spc="10" dirty="0">
                <a:latin typeface="Times New Roman"/>
                <a:cs typeface="Times New Roman"/>
              </a:rPr>
              <a:t>clear </a:t>
            </a:r>
            <a:r>
              <a:rPr sz="1450" spc="15" dirty="0">
                <a:latin typeface="Times New Roman"/>
                <a:cs typeface="Times New Roman"/>
              </a:rPr>
              <a:t>from </a:t>
            </a:r>
            <a:r>
              <a:rPr sz="1450" spc="10" dirty="0">
                <a:latin typeface="Times New Roman"/>
                <a:cs typeface="Times New Roman"/>
              </a:rPr>
              <a:t>the </a:t>
            </a:r>
            <a:r>
              <a:rPr sz="1450" spc="15" dirty="0">
                <a:latin typeface="Times New Roman"/>
                <a:cs typeface="Times New Roman"/>
              </a:rPr>
              <a:t>above </a:t>
            </a:r>
            <a:r>
              <a:rPr sz="1450" spc="10" dirty="0">
                <a:latin typeface="Times New Roman"/>
                <a:cs typeface="Times New Roman"/>
              </a:rPr>
              <a:t>function that the cost 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function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parabolic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in</a:t>
            </a:r>
            <a:r>
              <a:rPr sz="1450" spc="15" dirty="0">
                <a:latin typeface="Times New Roman"/>
                <a:cs typeface="Times New Roman"/>
              </a:rPr>
              <a:t> shape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(bowl-shaped) 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with</a:t>
            </a:r>
            <a:r>
              <a:rPr sz="1450" spc="15" dirty="0">
                <a:latin typeface="Times New Roman"/>
                <a:cs typeface="Times New Roman"/>
              </a:rPr>
              <a:t> one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point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of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minimum where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the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mean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square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error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is</a:t>
            </a:r>
            <a:r>
              <a:rPr sz="1450" spc="10" dirty="0">
                <a:latin typeface="Times New Roman"/>
                <a:cs typeface="Times New Roman"/>
              </a:rPr>
              <a:t> zero.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58523" y="2666464"/>
            <a:ext cx="883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595959"/>
                </a:solidFill>
                <a:latin typeface="Calibri"/>
                <a:cs typeface="Calibri"/>
              </a:rPr>
              <a:t>J(β1)</a:t>
            </a:r>
            <a:r>
              <a:rPr sz="145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95959"/>
                </a:solidFill>
                <a:latin typeface="Calibri"/>
                <a:cs typeface="Calibri"/>
              </a:rPr>
              <a:t>vs.</a:t>
            </a:r>
            <a:r>
              <a:rPr sz="145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95959"/>
                </a:solidFill>
                <a:latin typeface="Calibri"/>
                <a:cs typeface="Calibri"/>
              </a:rPr>
              <a:t>β1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508340"/>
            <a:ext cx="54330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" dirty="0"/>
              <a:t>Plot</a:t>
            </a:r>
            <a:r>
              <a:rPr spc="-110" dirty="0"/>
              <a:t> </a:t>
            </a:r>
            <a:r>
              <a:rPr spc="-45" dirty="0"/>
              <a:t>of</a:t>
            </a:r>
            <a:r>
              <a:rPr spc="-70" dirty="0"/>
              <a:t> </a:t>
            </a:r>
            <a:r>
              <a:rPr spc="-50" dirty="0"/>
              <a:t>Cost</a:t>
            </a:r>
            <a:r>
              <a:rPr spc="-150" dirty="0"/>
              <a:t> </a:t>
            </a:r>
            <a:r>
              <a:rPr spc="-50" dirty="0"/>
              <a:t>Function</a:t>
            </a:r>
            <a:r>
              <a:rPr spc="-105" dirty="0"/>
              <a:t> </a:t>
            </a:r>
            <a:r>
              <a:rPr spc="-25" dirty="0"/>
              <a:t>of</a:t>
            </a:r>
            <a:r>
              <a:rPr spc="-110" dirty="0"/>
              <a:t> </a:t>
            </a:r>
            <a:r>
              <a:rPr spc="-55" dirty="0"/>
              <a:t>SLR</a:t>
            </a:r>
          </a:p>
        </p:txBody>
      </p:sp>
      <p:sp>
        <p:nvSpPr>
          <p:cNvPr id="3" name="object 3"/>
          <p:cNvSpPr/>
          <p:nvPr/>
        </p:nvSpPr>
        <p:spPr>
          <a:xfrm>
            <a:off x="4269295" y="2171700"/>
            <a:ext cx="163195" cy="268605"/>
          </a:xfrm>
          <a:custGeom>
            <a:avLst/>
            <a:gdLst/>
            <a:ahLst/>
            <a:cxnLst/>
            <a:rect l="l" t="t" r="r" b="b"/>
            <a:pathLst>
              <a:path w="163195" h="268605">
                <a:moveTo>
                  <a:pt x="23431" y="268223"/>
                </a:moveTo>
                <a:lnTo>
                  <a:pt x="0" y="268223"/>
                </a:lnTo>
                <a:lnTo>
                  <a:pt x="42576" y="77724"/>
                </a:lnTo>
                <a:lnTo>
                  <a:pt x="58102" y="35337"/>
                </a:lnTo>
                <a:lnTo>
                  <a:pt x="90164" y="5237"/>
                </a:lnTo>
                <a:lnTo>
                  <a:pt x="116967" y="0"/>
                </a:lnTo>
                <a:lnTo>
                  <a:pt x="127413" y="677"/>
                </a:lnTo>
                <a:lnTo>
                  <a:pt x="136600" y="2559"/>
                </a:lnTo>
                <a:lnTo>
                  <a:pt x="144519" y="5639"/>
                </a:lnTo>
                <a:lnTo>
                  <a:pt x="151161" y="9906"/>
                </a:lnTo>
                <a:lnTo>
                  <a:pt x="151898" y="10668"/>
                </a:lnTo>
                <a:lnTo>
                  <a:pt x="115538" y="10668"/>
                </a:lnTo>
                <a:lnTo>
                  <a:pt x="106784" y="11845"/>
                </a:lnTo>
                <a:lnTo>
                  <a:pt x="79253" y="38647"/>
                </a:lnTo>
                <a:lnTo>
                  <a:pt x="65055" y="82581"/>
                </a:lnTo>
                <a:lnTo>
                  <a:pt x="45243" y="176022"/>
                </a:lnTo>
                <a:lnTo>
                  <a:pt x="44958" y="177927"/>
                </a:lnTo>
                <a:lnTo>
                  <a:pt x="44958" y="182118"/>
                </a:lnTo>
                <a:lnTo>
                  <a:pt x="61245" y="196215"/>
                </a:lnTo>
                <a:lnTo>
                  <a:pt x="64960" y="197548"/>
                </a:lnTo>
                <a:lnTo>
                  <a:pt x="69723" y="198215"/>
                </a:lnTo>
                <a:lnTo>
                  <a:pt x="115715" y="198215"/>
                </a:lnTo>
                <a:lnTo>
                  <a:pt x="112966" y="200120"/>
                </a:lnTo>
                <a:lnTo>
                  <a:pt x="111831" y="200691"/>
                </a:lnTo>
                <a:lnTo>
                  <a:pt x="38766" y="200691"/>
                </a:lnTo>
                <a:lnTo>
                  <a:pt x="23431" y="268223"/>
                </a:lnTo>
                <a:close/>
              </a:path>
              <a:path w="163195" h="268605">
                <a:moveTo>
                  <a:pt x="115715" y="198215"/>
                </a:moveTo>
                <a:lnTo>
                  <a:pt x="83248" y="198215"/>
                </a:lnTo>
                <a:lnTo>
                  <a:pt x="90297" y="195834"/>
                </a:lnTo>
                <a:lnTo>
                  <a:pt x="96678" y="190881"/>
                </a:lnTo>
                <a:lnTo>
                  <a:pt x="115704" y="155448"/>
                </a:lnTo>
                <a:lnTo>
                  <a:pt x="117062" y="138969"/>
                </a:lnTo>
                <a:lnTo>
                  <a:pt x="116507" y="131129"/>
                </a:lnTo>
                <a:lnTo>
                  <a:pt x="90360" y="103322"/>
                </a:lnTo>
                <a:lnTo>
                  <a:pt x="82486" y="102108"/>
                </a:lnTo>
                <a:lnTo>
                  <a:pt x="84486" y="92964"/>
                </a:lnTo>
                <a:lnTo>
                  <a:pt x="123658" y="75009"/>
                </a:lnTo>
                <a:lnTo>
                  <a:pt x="138980" y="38647"/>
                </a:lnTo>
                <a:lnTo>
                  <a:pt x="139087" y="27388"/>
                </a:lnTo>
                <a:lnTo>
                  <a:pt x="137255" y="21526"/>
                </a:lnTo>
                <a:lnTo>
                  <a:pt x="133254" y="17145"/>
                </a:lnTo>
                <a:lnTo>
                  <a:pt x="129254" y="12954"/>
                </a:lnTo>
                <a:lnTo>
                  <a:pt x="123348" y="10763"/>
                </a:lnTo>
                <a:lnTo>
                  <a:pt x="115538" y="10668"/>
                </a:lnTo>
                <a:lnTo>
                  <a:pt x="151898" y="10668"/>
                </a:lnTo>
                <a:lnTo>
                  <a:pt x="156412" y="15336"/>
                </a:lnTo>
                <a:lnTo>
                  <a:pt x="160162" y="21776"/>
                </a:lnTo>
                <a:lnTo>
                  <a:pt x="162413" y="29234"/>
                </a:lnTo>
                <a:lnTo>
                  <a:pt x="163163" y="37719"/>
                </a:lnTo>
                <a:lnTo>
                  <a:pt x="163120" y="43009"/>
                </a:lnTo>
                <a:lnTo>
                  <a:pt x="162496" y="47910"/>
                </a:lnTo>
                <a:lnTo>
                  <a:pt x="161067" y="53530"/>
                </a:lnTo>
                <a:lnTo>
                  <a:pt x="159734" y="59245"/>
                </a:lnTo>
                <a:lnTo>
                  <a:pt x="156972" y="64865"/>
                </a:lnTo>
                <a:lnTo>
                  <a:pt x="152876" y="70294"/>
                </a:lnTo>
                <a:lnTo>
                  <a:pt x="148780" y="75819"/>
                </a:lnTo>
                <a:lnTo>
                  <a:pt x="108775" y="97536"/>
                </a:lnTo>
                <a:lnTo>
                  <a:pt x="108489" y="98679"/>
                </a:lnTo>
                <a:lnTo>
                  <a:pt x="123476" y="106126"/>
                </a:lnTo>
                <a:lnTo>
                  <a:pt x="134159" y="116181"/>
                </a:lnTo>
                <a:lnTo>
                  <a:pt x="140556" y="128843"/>
                </a:lnTo>
                <a:lnTo>
                  <a:pt x="142684" y="144113"/>
                </a:lnTo>
                <a:lnTo>
                  <a:pt x="142218" y="152612"/>
                </a:lnTo>
                <a:lnTo>
                  <a:pt x="125813" y="189821"/>
                </a:lnTo>
                <a:lnTo>
                  <a:pt x="119823" y="195368"/>
                </a:lnTo>
                <a:lnTo>
                  <a:pt x="115715" y="198215"/>
                </a:lnTo>
                <a:close/>
              </a:path>
              <a:path w="163195" h="268605">
                <a:moveTo>
                  <a:pt x="83248" y="198215"/>
                </a:moveTo>
                <a:lnTo>
                  <a:pt x="69723" y="198215"/>
                </a:lnTo>
                <a:lnTo>
                  <a:pt x="75438" y="198120"/>
                </a:lnTo>
                <a:lnTo>
                  <a:pt x="83248" y="198215"/>
                </a:lnTo>
                <a:close/>
              </a:path>
              <a:path w="163195" h="268605">
                <a:moveTo>
                  <a:pt x="79438" y="208788"/>
                </a:moveTo>
                <a:lnTo>
                  <a:pt x="71342" y="208788"/>
                </a:lnTo>
                <a:lnTo>
                  <a:pt x="64198" y="208216"/>
                </a:lnTo>
                <a:lnTo>
                  <a:pt x="58007" y="206978"/>
                </a:lnTo>
                <a:lnTo>
                  <a:pt x="51816" y="205835"/>
                </a:lnTo>
                <a:lnTo>
                  <a:pt x="45434" y="203739"/>
                </a:lnTo>
                <a:lnTo>
                  <a:pt x="38766" y="200691"/>
                </a:lnTo>
                <a:lnTo>
                  <a:pt x="111831" y="200691"/>
                </a:lnTo>
                <a:lnTo>
                  <a:pt x="105410" y="203925"/>
                </a:lnTo>
                <a:lnTo>
                  <a:pt x="97309" y="206632"/>
                </a:lnTo>
                <a:lnTo>
                  <a:pt x="88655" y="208250"/>
                </a:lnTo>
                <a:lnTo>
                  <a:pt x="79438" y="20878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09966" y="2209282"/>
            <a:ext cx="149860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3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6864" y="2171700"/>
            <a:ext cx="438784" cy="208915"/>
          </a:xfrm>
          <a:custGeom>
            <a:avLst/>
            <a:gdLst/>
            <a:ahLst/>
            <a:cxnLst/>
            <a:rect l="l" t="t" r="r" b="b"/>
            <a:pathLst>
              <a:path w="438785" h="208914">
                <a:moveTo>
                  <a:pt x="25908" y="102108"/>
                </a:moveTo>
                <a:lnTo>
                  <a:pt x="7619" y="102108"/>
                </a:lnTo>
                <a:lnTo>
                  <a:pt x="7619" y="82676"/>
                </a:lnTo>
                <a:lnTo>
                  <a:pt x="48577" y="67437"/>
                </a:lnTo>
                <a:lnTo>
                  <a:pt x="66960" y="65532"/>
                </a:lnTo>
                <a:lnTo>
                  <a:pt x="76390" y="65627"/>
                </a:lnTo>
                <a:lnTo>
                  <a:pt x="83915" y="67151"/>
                </a:lnTo>
                <a:lnTo>
                  <a:pt x="89630" y="70104"/>
                </a:lnTo>
                <a:lnTo>
                  <a:pt x="95345" y="73151"/>
                </a:lnTo>
                <a:lnTo>
                  <a:pt x="99450" y="77724"/>
                </a:lnTo>
                <a:lnTo>
                  <a:pt x="54006" y="77724"/>
                </a:lnTo>
                <a:lnTo>
                  <a:pt x="46577" y="77819"/>
                </a:lnTo>
                <a:lnTo>
                  <a:pt x="40671" y="79914"/>
                </a:lnTo>
                <a:lnTo>
                  <a:pt x="35995" y="84010"/>
                </a:lnTo>
                <a:lnTo>
                  <a:pt x="31622" y="88011"/>
                </a:lnTo>
                <a:lnTo>
                  <a:pt x="28193" y="94107"/>
                </a:lnTo>
                <a:lnTo>
                  <a:pt x="25908" y="102108"/>
                </a:lnTo>
                <a:close/>
              </a:path>
              <a:path w="438785" h="208914">
                <a:moveTo>
                  <a:pt x="44291" y="208787"/>
                </a:moveTo>
                <a:lnTo>
                  <a:pt x="28955" y="208787"/>
                </a:lnTo>
                <a:lnTo>
                  <a:pt x="22574" y="207454"/>
                </a:lnTo>
                <a:lnTo>
                  <a:pt x="0" y="181260"/>
                </a:lnTo>
                <a:lnTo>
                  <a:pt x="24" y="174212"/>
                </a:lnTo>
                <a:lnTo>
                  <a:pt x="20574" y="141636"/>
                </a:lnTo>
                <a:lnTo>
                  <a:pt x="63007" y="129621"/>
                </a:lnTo>
                <a:lnTo>
                  <a:pt x="82295" y="128016"/>
                </a:lnTo>
                <a:lnTo>
                  <a:pt x="82295" y="108584"/>
                </a:lnTo>
                <a:lnTo>
                  <a:pt x="54006" y="77724"/>
                </a:lnTo>
                <a:lnTo>
                  <a:pt x="99450" y="77724"/>
                </a:lnTo>
                <a:lnTo>
                  <a:pt x="106679" y="140208"/>
                </a:lnTo>
                <a:lnTo>
                  <a:pt x="82295" y="140208"/>
                </a:lnTo>
                <a:lnTo>
                  <a:pt x="68704" y="140687"/>
                </a:lnTo>
                <a:lnTo>
                  <a:pt x="28015" y="157257"/>
                </a:lnTo>
                <a:lnTo>
                  <a:pt x="24383" y="176117"/>
                </a:lnTo>
                <a:lnTo>
                  <a:pt x="25526" y="180498"/>
                </a:lnTo>
                <a:lnTo>
                  <a:pt x="27717" y="183641"/>
                </a:lnTo>
                <a:lnTo>
                  <a:pt x="29908" y="186880"/>
                </a:lnTo>
                <a:lnTo>
                  <a:pt x="32670" y="189166"/>
                </a:lnTo>
                <a:lnTo>
                  <a:pt x="36004" y="190309"/>
                </a:lnTo>
                <a:lnTo>
                  <a:pt x="39338" y="191547"/>
                </a:lnTo>
                <a:lnTo>
                  <a:pt x="43243" y="192119"/>
                </a:lnTo>
                <a:lnTo>
                  <a:pt x="75188" y="192119"/>
                </a:lnTo>
                <a:lnTo>
                  <a:pt x="70603" y="196095"/>
                </a:lnTo>
                <a:lnTo>
                  <a:pt x="64874" y="200257"/>
                </a:lnTo>
                <a:lnTo>
                  <a:pt x="59340" y="203454"/>
                </a:lnTo>
                <a:lnTo>
                  <a:pt x="52101" y="207073"/>
                </a:lnTo>
                <a:lnTo>
                  <a:pt x="44291" y="208787"/>
                </a:lnTo>
                <a:close/>
              </a:path>
              <a:path w="438785" h="208914">
                <a:moveTo>
                  <a:pt x="75188" y="192119"/>
                </a:moveTo>
                <a:lnTo>
                  <a:pt x="54292" y="192119"/>
                </a:lnTo>
                <a:lnTo>
                  <a:pt x="60197" y="190595"/>
                </a:lnTo>
                <a:lnTo>
                  <a:pt x="65532" y="187356"/>
                </a:lnTo>
                <a:lnTo>
                  <a:pt x="70866" y="184308"/>
                </a:lnTo>
                <a:lnTo>
                  <a:pt x="74961" y="180212"/>
                </a:lnTo>
                <a:lnTo>
                  <a:pt x="78551" y="174212"/>
                </a:lnTo>
                <a:lnTo>
                  <a:pt x="80867" y="170402"/>
                </a:lnTo>
                <a:lnTo>
                  <a:pt x="82295" y="165544"/>
                </a:lnTo>
                <a:lnTo>
                  <a:pt x="82295" y="140208"/>
                </a:lnTo>
                <a:lnTo>
                  <a:pt x="106679" y="140208"/>
                </a:lnTo>
                <a:lnTo>
                  <a:pt x="106781" y="174402"/>
                </a:lnTo>
                <a:lnTo>
                  <a:pt x="106965" y="180022"/>
                </a:lnTo>
                <a:lnTo>
                  <a:pt x="107251" y="182689"/>
                </a:lnTo>
                <a:lnTo>
                  <a:pt x="107672" y="184880"/>
                </a:lnTo>
                <a:lnTo>
                  <a:pt x="82581" y="184880"/>
                </a:lnTo>
                <a:lnTo>
                  <a:pt x="76395" y="191071"/>
                </a:lnTo>
                <a:lnTo>
                  <a:pt x="75188" y="192119"/>
                </a:lnTo>
                <a:close/>
              </a:path>
              <a:path w="438785" h="208914">
                <a:moveTo>
                  <a:pt x="123158" y="205740"/>
                </a:moveTo>
                <a:lnTo>
                  <a:pt x="84010" y="205740"/>
                </a:lnTo>
                <a:lnTo>
                  <a:pt x="84677" y="185451"/>
                </a:lnTo>
                <a:lnTo>
                  <a:pt x="82581" y="184880"/>
                </a:lnTo>
                <a:lnTo>
                  <a:pt x="107672" y="184880"/>
                </a:lnTo>
                <a:lnTo>
                  <a:pt x="108203" y="187642"/>
                </a:lnTo>
                <a:lnTo>
                  <a:pt x="108870" y="189642"/>
                </a:lnTo>
                <a:lnTo>
                  <a:pt x="109823" y="191071"/>
                </a:lnTo>
                <a:lnTo>
                  <a:pt x="110775" y="192595"/>
                </a:lnTo>
                <a:lnTo>
                  <a:pt x="112204" y="193929"/>
                </a:lnTo>
                <a:lnTo>
                  <a:pt x="114109" y="194881"/>
                </a:lnTo>
                <a:lnTo>
                  <a:pt x="116014" y="196024"/>
                </a:lnTo>
                <a:lnTo>
                  <a:pt x="118967" y="197072"/>
                </a:lnTo>
                <a:lnTo>
                  <a:pt x="123158" y="198120"/>
                </a:lnTo>
                <a:lnTo>
                  <a:pt x="123158" y="205740"/>
                </a:lnTo>
                <a:close/>
              </a:path>
              <a:path w="438785" h="208914">
                <a:moveTo>
                  <a:pt x="54292" y="192119"/>
                </a:moveTo>
                <a:lnTo>
                  <a:pt x="43243" y="192119"/>
                </a:lnTo>
                <a:lnTo>
                  <a:pt x="47815" y="192024"/>
                </a:lnTo>
                <a:lnTo>
                  <a:pt x="54292" y="192119"/>
                </a:lnTo>
                <a:close/>
              </a:path>
              <a:path w="438785" h="208914">
                <a:moveTo>
                  <a:pt x="193931" y="90106"/>
                </a:moveTo>
                <a:lnTo>
                  <a:pt x="180403" y="90106"/>
                </a:lnTo>
                <a:lnTo>
                  <a:pt x="187547" y="83153"/>
                </a:lnTo>
                <a:lnTo>
                  <a:pt x="225075" y="65532"/>
                </a:lnTo>
                <a:lnTo>
                  <a:pt x="230314" y="65627"/>
                </a:lnTo>
                <a:lnTo>
                  <a:pt x="257555" y="82295"/>
                </a:lnTo>
                <a:lnTo>
                  <a:pt x="213359" y="82295"/>
                </a:lnTo>
                <a:lnTo>
                  <a:pt x="209645" y="82391"/>
                </a:lnTo>
                <a:lnTo>
                  <a:pt x="206120" y="83153"/>
                </a:lnTo>
                <a:lnTo>
                  <a:pt x="202691" y="84582"/>
                </a:lnTo>
                <a:lnTo>
                  <a:pt x="199262" y="86105"/>
                </a:lnTo>
                <a:lnTo>
                  <a:pt x="195548" y="88677"/>
                </a:lnTo>
                <a:lnTo>
                  <a:pt x="193931" y="90106"/>
                </a:lnTo>
                <a:close/>
              </a:path>
              <a:path w="438785" h="208914">
                <a:moveTo>
                  <a:pt x="195833" y="205740"/>
                </a:moveTo>
                <a:lnTo>
                  <a:pt x="139922" y="205740"/>
                </a:lnTo>
                <a:lnTo>
                  <a:pt x="139922" y="198120"/>
                </a:lnTo>
                <a:lnTo>
                  <a:pt x="143732" y="197072"/>
                </a:lnTo>
                <a:lnTo>
                  <a:pt x="146399" y="196119"/>
                </a:lnTo>
                <a:lnTo>
                  <a:pt x="147923" y="195167"/>
                </a:lnTo>
                <a:lnTo>
                  <a:pt x="149447" y="194405"/>
                </a:lnTo>
                <a:lnTo>
                  <a:pt x="150780" y="193166"/>
                </a:lnTo>
                <a:lnTo>
                  <a:pt x="153066" y="190119"/>
                </a:lnTo>
                <a:lnTo>
                  <a:pt x="153924" y="187833"/>
                </a:lnTo>
                <a:lnTo>
                  <a:pt x="154557" y="184404"/>
                </a:lnTo>
                <a:lnTo>
                  <a:pt x="155162" y="181641"/>
                </a:lnTo>
                <a:lnTo>
                  <a:pt x="155398" y="177545"/>
                </a:lnTo>
                <a:lnTo>
                  <a:pt x="155431" y="100774"/>
                </a:lnTo>
                <a:lnTo>
                  <a:pt x="155313" y="96012"/>
                </a:lnTo>
                <a:lnTo>
                  <a:pt x="137921" y="76200"/>
                </a:lnTo>
                <a:lnTo>
                  <a:pt x="137921" y="68579"/>
                </a:lnTo>
                <a:lnTo>
                  <a:pt x="171259" y="67055"/>
                </a:lnTo>
                <a:lnTo>
                  <a:pt x="179927" y="67055"/>
                </a:lnTo>
                <a:lnTo>
                  <a:pt x="178308" y="89534"/>
                </a:lnTo>
                <a:lnTo>
                  <a:pt x="180403" y="90106"/>
                </a:lnTo>
                <a:lnTo>
                  <a:pt x="193931" y="90106"/>
                </a:lnTo>
                <a:lnTo>
                  <a:pt x="191452" y="92297"/>
                </a:lnTo>
                <a:lnTo>
                  <a:pt x="187451" y="96012"/>
                </a:lnTo>
                <a:lnTo>
                  <a:pt x="184499" y="99631"/>
                </a:lnTo>
                <a:lnTo>
                  <a:pt x="182594" y="103155"/>
                </a:lnTo>
                <a:lnTo>
                  <a:pt x="180784" y="106775"/>
                </a:lnTo>
                <a:lnTo>
                  <a:pt x="179832" y="110775"/>
                </a:lnTo>
                <a:lnTo>
                  <a:pt x="179832" y="177545"/>
                </a:lnTo>
                <a:lnTo>
                  <a:pt x="195833" y="198120"/>
                </a:lnTo>
                <a:lnTo>
                  <a:pt x="195833" y="205740"/>
                </a:lnTo>
                <a:close/>
              </a:path>
              <a:path w="438785" h="208914">
                <a:moveTo>
                  <a:pt x="279844" y="205740"/>
                </a:moveTo>
                <a:lnTo>
                  <a:pt x="223551" y="205740"/>
                </a:lnTo>
                <a:lnTo>
                  <a:pt x="223551" y="198120"/>
                </a:lnTo>
                <a:lnTo>
                  <a:pt x="227361" y="197072"/>
                </a:lnTo>
                <a:lnTo>
                  <a:pt x="230028" y="196119"/>
                </a:lnTo>
                <a:lnTo>
                  <a:pt x="231647" y="195167"/>
                </a:lnTo>
                <a:lnTo>
                  <a:pt x="233267" y="194405"/>
                </a:lnTo>
                <a:lnTo>
                  <a:pt x="234600" y="193166"/>
                </a:lnTo>
                <a:lnTo>
                  <a:pt x="235743" y="191547"/>
                </a:lnTo>
                <a:lnTo>
                  <a:pt x="236886" y="190023"/>
                </a:lnTo>
                <a:lnTo>
                  <a:pt x="237743" y="187642"/>
                </a:lnTo>
                <a:lnTo>
                  <a:pt x="238315" y="184404"/>
                </a:lnTo>
                <a:lnTo>
                  <a:pt x="238901" y="181641"/>
                </a:lnTo>
                <a:lnTo>
                  <a:pt x="239010" y="180784"/>
                </a:lnTo>
                <a:lnTo>
                  <a:pt x="239200" y="177545"/>
                </a:lnTo>
                <a:lnTo>
                  <a:pt x="239267" y="125253"/>
                </a:lnTo>
                <a:lnTo>
                  <a:pt x="239077" y="119253"/>
                </a:lnTo>
                <a:lnTo>
                  <a:pt x="222599" y="83629"/>
                </a:lnTo>
                <a:lnTo>
                  <a:pt x="213359" y="82295"/>
                </a:lnTo>
                <a:lnTo>
                  <a:pt x="257555" y="82295"/>
                </a:lnTo>
                <a:lnTo>
                  <a:pt x="259651" y="86010"/>
                </a:lnTo>
                <a:lnTo>
                  <a:pt x="261175" y="90392"/>
                </a:lnTo>
                <a:lnTo>
                  <a:pt x="262223" y="96012"/>
                </a:lnTo>
                <a:lnTo>
                  <a:pt x="263175" y="100774"/>
                </a:lnTo>
                <a:lnTo>
                  <a:pt x="263610" y="106775"/>
                </a:lnTo>
                <a:lnTo>
                  <a:pt x="263715" y="177545"/>
                </a:lnTo>
                <a:lnTo>
                  <a:pt x="263842" y="180784"/>
                </a:lnTo>
                <a:lnTo>
                  <a:pt x="264604" y="186785"/>
                </a:lnTo>
                <a:lnTo>
                  <a:pt x="265271" y="189071"/>
                </a:lnTo>
                <a:lnTo>
                  <a:pt x="266223" y="190595"/>
                </a:lnTo>
                <a:lnTo>
                  <a:pt x="267176" y="192309"/>
                </a:lnTo>
                <a:lnTo>
                  <a:pt x="268605" y="193643"/>
                </a:lnTo>
                <a:lnTo>
                  <a:pt x="270414" y="194691"/>
                </a:lnTo>
                <a:lnTo>
                  <a:pt x="272224" y="195833"/>
                </a:lnTo>
                <a:lnTo>
                  <a:pt x="275367" y="196976"/>
                </a:lnTo>
                <a:lnTo>
                  <a:pt x="279844" y="198120"/>
                </a:lnTo>
                <a:lnTo>
                  <a:pt x="279844" y="205740"/>
                </a:lnTo>
                <a:close/>
              </a:path>
              <a:path w="438785" h="208914">
                <a:moveTo>
                  <a:pt x="420623" y="71532"/>
                </a:moveTo>
                <a:lnTo>
                  <a:pt x="396239" y="71532"/>
                </a:lnTo>
                <a:lnTo>
                  <a:pt x="396239" y="33813"/>
                </a:lnTo>
                <a:lnTo>
                  <a:pt x="395858" y="26670"/>
                </a:lnTo>
                <a:lnTo>
                  <a:pt x="377665" y="9144"/>
                </a:lnTo>
                <a:lnTo>
                  <a:pt x="377665" y="1524"/>
                </a:lnTo>
                <a:lnTo>
                  <a:pt x="412241" y="0"/>
                </a:lnTo>
                <a:lnTo>
                  <a:pt x="420623" y="0"/>
                </a:lnTo>
                <a:lnTo>
                  <a:pt x="420623" y="71532"/>
                </a:lnTo>
                <a:close/>
              </a:path>
              <a:path w="438785" h="208914">
                <a:moveTo>
                  <a:pt x="355187" y="208787"/>
                </a:moveTo>
                <a:lnTo>
                  <a:pt x="349376" y="208787"/>
                </a:lnTo>
                <a:lnTo>
                  <a:pt x="338321" y="207677"/>
                </a:lnTo>
                <a:lnTo>
                  <a:pt x="307460" y="180876"/>
                </a:lnTo>
                <a:lnTo>
                  <a:pt x="300228" y="138683"/>
                </a:lnTo>
                <a:lnTo>
                  <a:pt x="300760" y="127326"/>
                </a:lnTo>
                <a:lnTo>
                  <a:pt x="313126" y="90734"/>
                </a:lnTo>
                <a:lnTo>
                  <a:pt x="346186" y="67663"/>
                </a:lnTo>
                <a:lnTo>
                  <a:pt x="362997" y="65532"/>
                </a:lnTo>
                <a:lnTo>
                  <a:pt x="369284" y="65627"/>
                </a:lnTo>
                <a:lnTo>
                  <a:pt x="375094" y="66103"/>
                </a:lnTo>
                <a:lnTo>
                  <a:pt x="385381" y="68008"/>
                </a:lnTo>
                <a:lnTo>
                  <a:pt x="390715" y="69532"/>
                </a:lnTo>
                <a:lnTo>
                  <a:pt x="396239" y="71532"/>
                </a:lnTo>
                <a:lnTo>
                  <a:pt x="420623" y="71532"/>
                </a:lnTo>
                <a:lnTo>
                  <a:pt x="420623" y="76200"/>
                </a:lnTo>
                <a:lnTo>
                  <a:pt x="365093" y="76200"/>
                </a:lnTo>
                <a:lnTo>
                  <a:pt x="356501" y="77200"/>
                </a:lnTo>
                <a:lnTo>
                  <a:pt x="330076" y="109704"/>
                </a:lnTo>
                <a:lnTo>
                  <a:pt x="327659" y="134492"/>
                </a:lnTo>
                <a:lnTo>
                  <a:pt x="328158" y="147795"/>
                </a:lnTo>
                <a:lnTo>
                  <a:pt x="345435" y="188452"/>
                </a:lnTo>
                <a:lnTo>
                  <a:pt x="363569" y="192119"/>
                </a:lnTo>
                <a:lnTo>
                  <a:pt x="388000" y="192119"/>
                </a:lnTo>
                <a:lnTo>
                  <a:pt x="384333" y="195453"/>
                </a:lnTo>
                <a:lnTo>
                  <a:pt x="379857" y="198500"/>
                </a:lnTo>
                <a:lnTo>
                  <a:pt x="375475" y="201739"/>
                </a:lnTo>
                <a:lnTo>
                  <a:pt x="370712" y="204216"/>
                </a:lnTo>
                <a:lnTo>
                  <a:pt x="365664" y="206025"/>
                </a:lnTo>
                <a:lnTo>
                  <a:pt x="360616" y="207930"/>
                </a:lnTo>
                <a:lnTo>
                  <a:pt x="355187" y="208787"/>
                </a:lnTo>
                <a:close/>
              </a:path>
              <a:path w="438785" h="208914">
                <a:moveTo>
                  <a:pt x="388000" y="192119"/>
                </a:moveTo>
                <a:lnTo>
                  <a:pt x="363569" y="192119"/>
                </a:lnTo>
                <a:lnTo>
                  <a:pt x="367093" y="191833"/>
                </a:lnTo>
                <a:lnTo>
                  <a:pt x="369855" y="191071"/>
                </a:lnTo>
                <a:lnTo>
                  <a:pt x="372713" y="190404"/>
                </a:lnTo>
                <a:lnTo>
                  <a:pt x="375380" y="189261"/>
                </a:lnTo>
                <a:lnTo>
                  <a:pt x="378047" y="187642"/>
                </a:lnTo>
                <a:lnTo>
                  <a:pt x="380713" y="186118"/>
                </a:lnTo>
                <a:lnTo>
                  <a:pt x="383522" y="183880"/>
                </a:lnTo>
                <a:lnTo>
                  <a:pt x="386238" y="181070"/>
                </a:lnTo>
                <a:lnTo>
                  <a:pt x="389000" y="178308"/>
                </a:lnTo>
                <a:lnTo>
                  <a:pt x="391001" y="175736"/>
                </a:lnTo>
                <a:lnTo>
                  <a:pt x="392334" y="173354"/>
                </a:lnTo>
                <a:lnTo>
                  <a:pt x="393668" y="171069"/>
                </a:lnTo>
                <a:lnTo>
                  <a:pt x="394620" y="168306"/>
                </a:lnTo>
                <a:lnTo>
                  <a:pt x="395954" y="162210"/>
                </a:lnTo>
                <a:lnTo>
                  <a:pt x="396159" y="159400"/>
                </a:lnTo>
                <a:lnTo>
                  <a:pt x="396239" y="112871"/>
                </a:lnTo>
                <a:lnTo>
                  <a:pt x="395954" y="106775"/>
                </a:lnTo>
                <a:lnTo>
                  <a:pt x="369665" y="76295"/>
                </a:lnTo>
                <a:lnTo>
                  <a:pt x="365093" y="76200"/>
                </a:lnTo>
                <a:lnTo>
                  <a:pt x="420623" y="76200"/>
                </a:lnTo>
                <a:lnTo>
                  <a:pt x="420746" y="177450"/>
                </a:lnTo>
                <a:lnTo>
                  <a:pt x="420814" y="179355"/>
                </a:lnTo>
                <a:lnTo>
                  <a:pt x="421257" y="184308"/>
                </a:lnTo>
                <a:lnTo>
                  <a:pt x="395668" y="184308"/>
                </a:lnTo>
                <a:lnTo>
                  <a:pt x="389572" y="190690"/>
                </a:lnTo>
                <a:lnTo>
                  <a:pt x="388000" y="192119"/>
                </a:lnTo>
                <a:close/>
              </a:path>
              <a:path w="438785" h="208914">
                <a:moveTo>
                  <a:pt x="404526" y="207263"/>
                </a:moveTo>
                <a:lnTo>
                  <a:pt x="396049" y="207263"/>
                </a:lnTo>
                <a:lnTo>
                  <a:pt x="397764" y="184880"/>
                </a:lnTo>
                <a:lnTo>
                  <a:pt x="395668" y="184308"/>
                </a:lnTo>
                <a:lnTo>
                  <a:pt x="421257" y="184308"/>
                </a:lnTo>
                <a:lnTo>
                  <a:pt x="421385" y="185737"/>
                </a:lnTo>
                <a:lnTo>
                  <a:pt x="421957" y="188309"/>
                </a:lnTo>
                <a:lnTo>
                  <a:pt x="423862" y="192119"/>
                </a:lnTo>
                <a:lnTo>
                  <a:pt x="425386" y="193738"/>
                </a:lnTo>
                <a:lnTo>
                  <a:pt x="427482" y="194881"/>
                </a:lnTo>
                <a:lnTo>
                  <a:pt x="429577" y="196119"/>
                </a:lnTo>
                <a:lnTo>
                  <a:pt x="433101" y="197167"/>
                </a:lnTo>
                <a:lnTo>
                  <a:pt x="438245" y="198120"/>
                </a:lnTo>
                <a:lnTo>
                  <a:pt x="438245" y="205740"/>
                </a:lnTo>
                <a:lnTo>
                  <a:pt x="404526" y="2072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7411" y="2171700"/>
            <a:ext cx="163195" cy="268605"/>
          </a:xfrm>
          <a:custGeom>
            <a:avLst/>
            <a:gdLst/>
            <a:ahLst/>
            <a:cxnLst/>
            <a:rect l="l" t="t" r="r" b="b"/>
            <a:pathLst>
              <a:path w="163195" h="268605">
                <a:moveTo>
                  <a:pt x="23431" y="268223"/>
                </a:moveTo>
                <a:lnTo>
                  <a:pt x="0" y="268223"/>
                </a:lnTo>
                <a:lnTo>
                  <a:pt x="42576" y="77724"/>
                </a:lnTo>
                <a:lnTo>
                  <a:pt x="58102" y="35337"/>
                </a:lnTo>
                <a:lnTo>
                  <a:pt x="90164" y="5237"/>
                </a:lnTo>
                <a:lnTo>
                  <a:pt x="116967" y="0"/>
                </a:lnTo>
                <a:lnTo>
                  <a:pt x="127413" y="677"/>
                </a:lnTo>
                <a:lnTo>
                  <a:pt x="136600" y="2559"/>
                </a:lnTo>
                <a:lnTo>
                  <a:pt x="144519" y="5639"/>
                </a:lnTo>
                <a:lnTo>
                  <a:pt x="151161" y="9906"/>
                </a:lnTo>
                <a:lnTo>
                  <a:pt x="151898" y="10668"/>
                </a:lnTo>
                <a:lnTo>
                  <a:pt x="115538" y="10668"/>
                </a:lnTo>
                <a:lnTo>
                  <a:pt x="106784" y="11845"/>
                </a:lnTo>
                <a:lnTo>
                  <a:pt x="79253" y="38647"/>
                </a:lnTo>
                <a:lnTo>
                  <a:pt x="65055" y="82581"/>
                </a:lnTo>
                <a:lnTo>
                  <a:pt x="45243" y="176022"/>
                </a:lnTo>
                <a:lnTo>
                  <a:pt x="44958" y="177927"/>
                </a:lnTo>
                <a:lnTo>
                  <a:pt x="44958" y="182118"/>
                </a:lnTo>
                <a:lnTo>
                  <a:pt x="61245" y="196215"/>
                </a:lnTo>
                <a:lnTo>
                  <a:pt x="64960" y="197548"/>
                </a:lnTo>
                <a:lnTo>
                  <a:pt x="69723" y="198215"/>
                </a:lnTo>
                <a:lnTo>
                  <a:pt x="115715" y="198215"/>
                </a:lnTo>
                <a:lnTo>
                  <a:pt x="112966" y="200120"/>
                </a:lnTo>
                <a:lnTo>
                  <a:pt x="111831" y="200691"/>
                </a:lnTo>
                <a:lnTo>
                  <a:pt x="38766" y="200691"/>
                </a:lnTo>
                <a:lnTo>
                  <a:pt x="23431" y="268223"/>
                </a:lnTo>
                <a:close/>
              </a:path>
              <a:path w="163195" h="268605">
                <a:moveTo>
                  <a:pt x="115715" y="198215"/>
                </a:moveTo>
                <a:lnTo>
                  <a:pt x="83248" y="198215"/>
                </a:lnTo>
                <a:lnTo>
                  <a:pt x="90297" y="195834"/>
                </a:lnTo>
                <a:lnTo>
                  <a:pt x="96678" y="190881"/>
                </a:lnTo>
                <a:lnTo>
                  <a:pt x="115704" y="155448"/>
                </a:lnTo>
                <a:lnTo>
                  <a:pt x="117062" y="138969"/>
                </a:lnTo>
                <a:lnTo>
                  <a:pt x="116507" y="131129"/>
                </a:lnTo>
                <a:lnTo>
                  <a:pt x="90360" y="103322"/>
                </a:lnTo>
                <a:lnTo>
                  <a:pt x="82486" y="102108"/>
                </a:lnTo>
                <a:lnTo>
                  <a:pt x="84486" y="92964"/>
                </a:lnTo>
                <a:lnTo>
                  <a:pt x="123658" y="75009"/>
                </a:lnTo>
                <a:lnTo>
                  <a:pt x="138980" y="38647"/>
                </a:lnTo>
                <a:lnTo>
                  <a:pt x="139087" y="27388"/>
                </a:lnTo>
                <a:lnTo>
                  <a:pt x="137255" y="21526"/>
                </a:lnTo>
                <a:lnTo>
                  <a:pt x="133254" y="17145"/>
                </a:lnTo>
                <a:lnTo>
                  <a:pt x="129254" y="12954"/>
                </a:lnTo>
                <a:lnTo>
                  <a:pt x="123348" y="10763"/>
                </a:lnTo>
                <a:lnTo>
                  <a:pt x="115538" y="10668"/>
                </a:lnTo>
                <a:lnTo>
                  <a:pt x="151898" y="10668"/>
                </a:lnTo>
                <a:lnTo>
                  <a:pt x="156412" y="15336"/>
                </a:lnTo>
                <a:lnTo>
                  <a:pt x="160162" y="21776"/>
                </a:lnTo>
                <a:lnTo>
                  <a:pt x="162413" y="29234"/>
                </a:lnTo>
                <a:lnTo>
                  <a:pt x="163163" y="37719"/>
                </a:lnTo>
                <a:lnTo>
                  <a:pt x="163120" y="43009"/>
                </a:lnTo>
                <a:lnTo>
                  <a:pt x="162496" y="47910"/>
                </a:lnTo>
                <a:lnTo>
                  <a:pt x="161067" y="53530"/>
                </a:lnTo>
                <a:lnTo>
                  <a:pt x="159734" y="59245"/>
                </a:lnTo>
                <a:lnTo>
                  <a:pt x="156972" y="64865"/>
                </a:lnTo>
                <a:lnTo>
                  <a:pt x="152876" y="70294"/>
                </a:lnTo>
                <a:lnTo>
                  <a:pt x="148780" y="75819"/>
                </a:lnTo>
                <a:lnTo>
                  <a:pt x="108775" y="97536"/>
                </a:lnTo>
                <a:lnTo>
                  <a:pt x="108489" y="98679"/>
                </a:lnTo>
                <a:lnTo>
                  <a:pt x="123476" y="106126"/>
                </a:lnTo>
                <a:lnTo>
                  <a:pt x="134159" y="116181"/>
                </a:lnTo>
                <a:lnTo>
                  <a:pt x="140556" y="128843"/>
                </a:lnTo>
                <a:lnTo>
                  <a:pt x="142684" y="144113"/>
                </a:lnTo>
                <a:lnTo>
                  <a:pt x="142218" y="152612"/>
                </a:lnTo>
                <a:lnTo>
                  <a:pt x="125813" y="189821"/>
                </a:lnTo>
                <a:lnTo>
                  <a:pt x="119823" y="195368"/>
                </a:lnTo>
                <a:lnTo>
                  <a:pt x="115715" y="198215"/>
                </a:lnTo>
                <a:close/>
              </a:path>
              <a:path w="163195" h="268605">
                <a:moveTo>
                  <a:pt x="83248" y="198215"/>
                </a:moveTo>
                <a:lnTo>
                  <a:pt x="69723" y="198215"/>
                </a:lnTo>
                <a:lnTo>
                  <a:pt x="75438" y="198120"/>
                </a:lnTo>
                <a:lnTo>
                  <a:pt x="83248" y="198215"/>
                </a:lnTo>
                <a:close/>
              </a:path>
              <a:path w="163195" h="268605">
                <a:moveTo>
                  <a:pt x="79438" y="208788"/>
                </a:moveTo>
                <a:lnTo>
                  <a:pt x="71342" y="208788"/>
                </a:lnTo>
                <a:lnTo>
                  <a:pt x="64198" y="208216"/>
                </a:lnTo>
                <a:lnTo>
                  <a:pt x="58007" y="206978"/>
                </a:lnTo>
                <a:lnTo>
                  <a:pt x="51816" y="205835"/>
                </a:lnTo>
                <a:lnTo>
                  <a:pt x="45434" y="203739"/>
                </a:lnTo>
                <a:lnTo>
                  <a:pt x="38766" y="200691"/>
                </a:lnTo>
                <a:lnTo>
                  <a:pt x="111831" y="200691"/>
                </a:lnTo>
                <a:lnTo>
                  <a:pt x="105410" y="203925"/>
                </a:lnTo>
                <a:lnTo>
                  <a:pt x="97309" y="206632"/>
                </a:lnTo>
                <a:lnTo>
                  <a:pt x="88655" y="208250"/>
                </a:lnTo>
                <a:lnTo>
                  <a:pt x="79438" y="208788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3390" y="2070633"/>
            <a:ext cx="46697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399280" algn="l"/>
              </a:tabLst>
            </a:pP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(Cost</a:t>
            </a:r>
            <a:r>
              <a:rPr sz="2300" spc="-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sz="2300" spc="-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23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function</a:t>
            </a:r>
            <a:r>
              <a:rPr sz="23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of	</a:t>
            </a:r>
            <a:r>
              <a:rPr sz="2550" spc="60" baseline="-1470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2300" spc="40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255" y="2581656"/>
            <a:ext cx="4074160" cy="60706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300"/>
              </a:lnSpc>
            </a:pPr>
            <a:r>
              <a:rPr sz="1150" spc="-20" dirty="0">
                <a:latin typeface="Times New Roman"/>
                <a:cs typeface="Times New Roman"/>
              </a:rPr>
              <a:t>SURFACE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PLOT</a:t>
            </a:r>
            <a:endParaRPr sz="1150">
              <a:latin typeface="Times New Roman"/>
              <a:cs typeface="Times New Roman"/>
            </a:endParaRPr>
          </a:p>
          <a:p>
            <a:pPr marL="302895" marR="291465" algn="ctr">
              <a:lnSpc>
                <a:spcPct val="70400"/>
              </a:lnSpc>
              <a:spcBef>
                <a:spcPts val="1150"/>
              </a:spcBef>
            </a:pPr>
            <a:r>
              <a:rPr sz="1150" spc="-5" dirty="0">
                <a:latin typeface="Times New Roman"/>
                <a:cs typeface="Times New Roman"/>
              </a:rPr>
              <a:t>(BOWL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SHAPED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CURVE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WITH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Times New Roman"/>
                <a:cs typeface="Times New Roman"/>
              </a:rPr>
              <a:t>ONLY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ONE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POINT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OF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MINIMUM)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9784" y="2581656"/>
            <a:ext cx="4074160" cy="607060"/>
          </a:xfrm>
          <a:custGeom>
            <a:avLst/>
            <a:gdLst/>
            <a:ahLst/>
            <a:cxnLst/>
            <a:rect l="l" t="t" r="r" b="b"/>
            <a:pathLst>
              <a:path w="4074159" h="607060">
                <a:moveTo>
                  <a:pt x="0" y="0"/>
                </a:moveTo>
                <a:lnTo>
                  <a:pt x="4073651" y="0"/>
                </a:lnTo>
                <a:lnTo>
                  <a:pt x="4073651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145" y="2462580"/>
            <a:ext cx="4124960" cy="6883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150" spc="-10" dirty="0">
                <a:latin typeface="Calibri"/>
                <a:cs typeface="Calibri"/>
              </a:rPr>
              <a:t>CONTOUR</a:t>
            </a:r>
            <a:r>
              <a:rPr sz="1150" spc="-20" dirty="0">
                <a:latin typeface="Calibri"/>
                <a:cs typeface="Calibri"/>
              </a:rPr>
              <a:t> PLOT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64465" marR="158115" algn="ctr">
              <a:lnSpc>
                <a:spcPct val="70400"/>
              </a:lnSpc>
            </a:pPr>
            <a:r>
              <a:rPr sz="1150" spc="-5" dirty="0">
                <a:latin typeface="Calibri"/>
                <a:cs typeface="Calibri"/>
              </a:rPr>
              <a:t>(SAME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COLOR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LINES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MEAN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SAME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VALUE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OF </a:t>
            </a:r>
            <a:r>
              <a:rPr sz="1150" spc="-10" dirty="0">
                <a:latin typeface="Calibri"/>
                <a:cs typeface="Calibri"/>
              </a:rPr>
              <a:t>COST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FUNCTION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AT </a:t>
            </a:r>
            <a:r>
              <a:rPr sz="1150" spc="-245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DIFFERENT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POINTS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OF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30" dirty="0">
                <a:solidFill>
                  <a:srgbClr val="627052"/>
                </a:solidFill>
                <a:latin typeface="Cambria Math"/>
                <a:cs typeface="Cambria Math"/>
              </a:rPr>
              <a:t>𝛽</a:t>
            </a:r>
            <a:r>
              <a:rPr sz="1275" spc="-44" baseline="-16339" dirty="0">
                <a:solidFill>
                  <a:srgbClr val="627052"/>
                </a:solidFill>
                <a:latin typeface="Cambria Math"/>
                <a:cs typeface="Cambria Math"/>
              </a:rPr>
              <a:t>0</a:t>
            </a:r>
            <a:r>
              <a:rPr sz="1275" spc="172" baseline="-16339" dirty="0">
                <a:solidFill>
                  <a:srgbClr val="627052"/>
                </a:solidFill>
                <a:latin typeface="Cambria Math"/>
                <a:cs typeface="Cambria Math"/>
              </a:rPr>
              <a:t> </a:t>
            </a:r>
            <a:r>
              <a:rPr sz="1150" spc="-5" dirty="0">
                <a:solidFill>
                  <a:srgbClr val="627052"/>
                </a:solidFill>
                <a:latin typeface="Cambria Math"/>
                <a:cs typeface="Cambria Math"/>
              </a:rPr>
              <a:t>AND</a:t>
            </a:r>
            <a:r>
              <a:rPr sz="1150" spc="60" dirty="0">
                <a:solidFill>
                  <a:srgbClr val="627052"/>
                </a:solidFill>
                <a:latin typeface="Cambria Math"/>
                <a:cs typeface="Cambria Math"/>
              </a:rPr>
              <a:t> </a:t>
            </a:r>
            <a:r>
              <a:rPr sz="1150" spc="-15" dirty="0">
                <a:solidFill>
                  <a:srgbClr val="627052"/>
                </a:solidFill>
                <a:latin typeface="Cambria Math"/>
                <a:cs typeface="Cambria Math"/>
              </a:rPr>
              <a:t>𝛽</a:t>
            </a:r>
            <a:r>
              <a:rPr sz="1275" spc="-22" baseline="-16339" dirty="0">
                <a:solidFill>
                  <a:srgbClr val="627052"/>
                </a:solidFill>
                <a:latin typeface="Cambria Math"/>
                <a:cs typeface="Cambria Math"/>
              </a:rPr>
              <a:t>1</a:t>
            </a:r>
            <a:r>
              <a:rPr sz="1150" spc="-15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22926" y="3181350"/>
            <a:ext cx="4089400" cy="2489200"/>
            <a:chOff x="5122926" y="3181350"/>
            <a:chExt cx="4089400" cy="24892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9784" y="3188208"/>
              <a:ext cx="4073651" cy="24734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26736" y="3185160"/>
              <a:ext cx="4081779" cy="2481580"/>
            </a:xfrm>
            <a:custGeom>
              <a:avLst/>
              <a:gdLst/>
              <a:ahLst/>
              <a:cxnLst/>
              <a:rect l="l" t="t" r="r" b="b"/>
              <a:pathLst>
                <a:path w="4081779" h="2481579">
                  <a:moveTo>
                    <a:pt x="0" y="0"/>
                  </a:moveTo>
                  <a:lnTo>
                    <a:pt x="4081271" y="0"/>
                  </a:lnTo>
                  <a:lnTo>
                    <a:pt x="4081271" y="2481072"/>
                  </a:lnTo>
                  <a:lnTo>
                    <a:pt x="0" y="248107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8397" y="3271265"/>
            <a:ext cx="4089400" cy="2802890"/>
            <a:chOff x="898397" y="3271265"/>
            <a:chExt cx="4089400" cy="280289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3278124"/>
              <a:ext cx="3830558" cy="27638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2207" y="3275075"/>
              <a:ext cx="4081779" cy="2795270"/>
            </a:xfrm>
            <a:custGeom>
              <a:avLst/>
              <a:gdLst/>
              <a:ahLst/>
              <a:cxnLst/>
              <a:rect l="l" t="t" r="r" b="b"/>
              <a:pathLst>
                <a:path w="4081779" h="2795270">
                  <a:moveTo>
                    <a:pt x="0" y="0"/>
                  </a:moveTo>
                  <a:lnTo>
                    <a:pt x="4081272" y="0"/>
                  </a:lnTo>
                  <a:lnTo>
                    <a:pt x="4081272" y="2795016"/>
                  </a:lnTo>
                  <a:lnTo>
                    <a:pt x="0" y="2795016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43024" y="5755631"/>
            <a:ext cx="4437380" cy="40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100"/>
              </a:spcBef>
            </a:pP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Contour</a:t>
            </a:r>
            <a:r>
              <a:rPr sz="120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plot</a:t>
            </a:r>
            <a:r>
              <a:rPr sz="1200" spc="10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represents</a:t>
            </a:r>
            <a:r>
              <a:rPr sz="1200" spc="9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3-dimensional</a:t>
            </a:r>
            <a:r>
              <a:rPr sz="1200" spc="1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surface</a:t>
            </a:r>
            <a:r>
              <a:rPr sz="1200" spc="1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by</a:t>
            </a:r>
            <a:r>
              <a:rPr sz="120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3B3F42"/>
                </a:solidFill>
                <a:latin typeface="Times New Roman"/>
                <a:cs typeface="Times New Roman"/>
              </a:rPr>
              <a:t>plotting</a:t>
            </a:r>
            <a:r>
              <a:rPr sz="1200" b="1" spc="10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constant </a:t>
            </a:r>
            <a:r>
              <a:rPr sz="1200" spc="-2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slices,</a:t>
            </a:r>
            <a:r>
              <a:rPr sz="1200" spc="-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called</a:t>
            </a:r>
            <a:r>
              <a:rPr sz="12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solidFill>
                  <a:srgbClr val="3B3F42"/>
                </a:solidFill>
                <a:latin typeface="Times New Roman"/>
                <a:cs typeface="Times New Roman"/>
              </a:rPr>
              <a:t>contours</a:t>
            </a:r>
            <a:r>
              <a:rPr sz="1200" spc="10" dirty="0">
                <a:solidFill>
                  <a:srgbClr val="3B3F42"/>
                </a:solidFill>
                <a:latin typeface="Times New Roman"/>
                <a:cs typeface="Times New Roman"/>
              </a:rPr>
              <a:t>,</a:t>
            </a:r>
            <a:r>
              <a:rPr sz="1200" spc="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20" dirty="0">
                <a:solidFill>
                  <a:srgbClr val="3B3F42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B3F42"/>
                </a:solidFill>
                <a:latin typeface="Times New Roman"/>
                <a:cs typeface="Times New Roman"/>
              </a:rPr>
              <a:t>2-dimensional</a:t>
            </a:r>
            <a:r>
              <a:rPr sz="1200" spc="-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B3F42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89" y="1857158"/>
            <a:ext cx="80556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5" dirty="0"/>
              <a:t>Gradient</a:t>
            </a:r>
            <a:r>
              <a:rPr sz="3600" spc="-110" dirty="0"/>
              <a:t> </a:t>
            </a:r>
            <a:r>
              <a:rPr sz="3600" spc="-40" dirty="0"/>
              <a:t>Descent</a:t>
            </a:r>
            <a:r>
              <a:rPr sz="3600" spc="-110" dirty="0"/>
              <a:t> </a:t>
            </a:r>
            <a:r>
              <a:rPr sz="3600" spc="-60" dirty="0"/>
              <a:t>Optimization-</a:t>
            </a:r>
            <a:r>
              <a:rPr sz="3600" spc="-95" dirty="0"/>
              <a:t> </a:t>
            </a:r>
            <a:r>
              <a:rPr sz="3600" spc="-5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7124" y="2547609"/>
            <a:ext cx="8376920" cy="30880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14300" marR="31115" indent="-76200">
              <a:lnSpc>
                <a:spcPts val="158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187960" algn="l"/>
              </a:tabLst>
            </a:pP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Gradient</a:t>
            </a:r>
            <a:r>
              <a:rPr sz="1650" b="1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Descent</a:t>
            </a:r>
            <a:r>
              <a:rPr sz="1650" b="1" spc="5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is</a:t>
            </a:r>
            <a:r>
              <a:rPr sz="1650" spc="4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B3F42"/>
                </a:solidFill>
                <a:latin typeface="Times New Roman"/>
                <a:cs typeface="Times New Roman"/>
              </a:rPr>
              <a:t>an</a:t>
            </a:r>
            <a:r>
              <a:rPr sz="1650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optimization</a:t>
            </a:r>
            <a:r>
              <a:rPr sz="1650" b="1" spc="5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algorithm</a:t>
            </a:r>
            <a:r>
              <a:rPr sz="1650" b="1" spc="4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for</a:t>
            </a:r>
            <a:r>
              <a:rPr sz="1650" spc="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finding</a:t>
            </a:r>
            <a:r>
              <a:rPr sz="1650" spc="4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local</a:t>
            </a:r>
            <a:r>
              <a:rPr sz="1650" spc="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minimum</a:t>
            </a:r>
            <a:r>
              <a:rPr sz="1650" spc="4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of</a:t>
            </a:r>
            <a:r>
              <a:rPr sz="1650" spc="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differentiable </a:t>
            </a:r>
            <a:r>
              <a:rPr sz="1650" spc="-39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function.</a:t>
            </a:r>
            <a:endParaRPr sz="1650">
              <a:latin typeface="Times New Roman"/>
              <a:cs typeface="Times New Roman"/>
            </a:endParaRPr>
          </a:p>
          <a:p>
            <a:pPr marL="114300" marR="30480" indent="-76200">
              <a:lnSpc>
                <a:spcPts val="158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87960" algn="l"/>
              </a:tabLst>
            </a:pP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Gradient</a:t>
            </a:r>
            <a:r>
              <a:rPr sz="1650" b="1" spc="6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3B3F42"/>
                </a:solidFill>
                <a:latin typeface="Times New Roman"/>
                <a:cs typeface="Times New Roman"/>
              </a:rPr>
              <a:t>descent</a:t>
            </a:r>
            <a:r>
              <a:rPr sz="1650" b="1" spc="8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is</a:t>
            </a:r>
            <a:r>
              <a:rPr sz="1650" spc="7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simply</a:t>
            </a:r>
            <a:r>
              <a:rPr sz="1650" spc="5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B3F42"/>
                </a:solidFill>
                <a:latin typeface="Times New Roman"/>
                <a:cs typeface="Times New Roman"/>
              </a:rPr>
              <a:t>used</a:t>
            </a:r>
            <a:r>
              <a:rPr sz="1650" spc="7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to</a:t>
            </a:r>
            <a:r>
              <a:rPr sz="165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find</a:t>
            </a:r>
            <a:r>
              <a:rPr sz="1650" spc="7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the</a:t>
            </a:r>
            <a:r>
              <a:rPr sz="1650" spc="8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values</a:t>
            </a:r>
            <a:r>
              <a:rPr sz="1650" spc="7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of</a:t>
            </a:r>
            <a:r>
              <a:rPr sz="165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8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function's</a:t>
            </a:r>
            <a:r>
              <a:rPr sz="1650" spc="9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parameters</a:t>
            </a:r>
            <a:r>
              <a:rPr sz="1650" spc="9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(coefficients)</a:t>
            </a:r>
            <a:r>
              <a:rPr sz="1650" spc="8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that </a:t>
            </a:r>
            <a:r>
              <a:rPr sz="1650" spc="-40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B3F42"/>
                </a:solidFill>
                <a:latin typeface="Times New Roman"/>
                <a:cs typeface="Times New Roman"/>
              </a:rPr>
              <a:t>minimize</a:t>
            </a:r>
            <a:r>
              <a:rPr sz="1650" spc="1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 cost</a:t>
            </a:r>
            <a:r>
              <a:rPr sz="165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function</a:t>
            </a:r>
            <a:r>
              <a:rPr sz="165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as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far as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B3F42"/>
                </a:solidFill>
                <a:latin typeface="Times New Roman"/>
                <a:cs typeface="Times New Roman"/>
              </a:rPr>
              <a:t>possible.</a:t>
            </a:r>
            <a:r>
              <a:rPr sz="165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Times New Roman"/>
                <a:cs typeface="Times New Roman"/>
              </a:rPr>
              <a:t>i.e.,</a:t>
            </a: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650" spc="5" dirty="0">
                <a:solidFill>
                  <a:srgbClr val="3B3F42"/>
                </a:solidFill>
                <a:latin typeface="Cambria Math"/>
                <a:cs typeface="Cambria Math"/>
              </a:rPr>
              <a:t>𝑎</a:t>
            </a:r>
            <a:r>
              <a:rPr sz="1650" spc="10" dirty="0">
                <a:solidFill>
                  <a:srgbClr val="3B3F42"/>
                </a:solidFill>
                <a:latin typeface="Cambria Math"/>
                <a:cs typeface="Cambria Math"/>
              </a:rPr>
              <a:t>𝑟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𝑔</a:t>
            </a:r>
            <a:r>
              <a:rPr sz="1650" spc="5" dirty="0">
                <a:solidFill>
                  <a:srgbClr val="3B3F42"/>
                </a:solidFill>
                <a:latin typeface="Cambria Math"/>
                <a:cs typeface="Cambria Math"/>
              </a:rPr>
              <a:t>𝑚</a:t>
            </a:r>
            <a:r>
              <a:rPr sz="1650" spc="10" dirty="0">
                <a:solidFill>
                  <a:srgbClr val="3B3F42"/>
                </a:solidFill>
                <a:latin typeface="Cambria Math"/>
                <a:cs typeface="Cambria Math"/>
              </a:rPr>
              <a:t>𝑖</a:t>
            </a:r>
            <a:r>
              <a:rPr sz="1650" spc="-5" dirty="0">
                <a:solidFill>
                  <a:srgbClr val="3B3F42"/>
                </a:solidFill>
                <a:latin typeface="Cambria Math"/>
                <a:cs typeface="Cambria Math"/>
              </a:rPr>
              <a:t>𝑛</a:t>
            </a:r>
            <a:r>
              <a:rPr sz="1800" spc="-15" baseline="-16203" dirty="0">
                <a:solidFill>
                  <a:srgbClr val="3B3F42"/>
                </a:solidFill>
                <a:latin typeface="Cambria Math"/>
                <a:cs typeface="Cambria Math"/>
              </a:rPr>
              <a:t>(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112" baseline="-3333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112" baseline="-3333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800" spc="127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112" baseline="-3333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800" spc="15" baseline="-16203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800" spc="-15" baseline="-16203" dirty="0">
                <a:solidFill>
                  <a:srgbClr val="3B3F42"/>
                </a:solidFill>
                <a:latin typeface="Cambria Math"/>
                <a:cs typeface="Cambria Math"/>
              </a:rPr>
              <a:t>..</a:t>
            </a:r>
            <a:r>
              <a:rPr sz="1800" spc="7" baseline="-16203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β</a:t>
            </a:r>
            <a:r>
              <a:rPr sz="1500" spc="277" baseline="-33333" dirty="0">
                <a:solidFill>
                  <a:srgbClr val="3B3F42"/>
                </a:solidFill>
                <a:latin typeface="Cambria Math"/>
                <a:cs typeface="Cambria Math"/>
              </a:rPr>
              <a:t>n</a:t>
            </a:r>
            <a:r>
              <a:rPr sz="1800" spc="7" baseline="-16203" dirty="0">
                <a:solidFill>
                  <a:srgbClr val="3B3F42"/>
                </a:solidFill>
                <a:latin typeface="Cambria Math"/>
                <a:cs typeface="Cambria Math"/>
              </a:rPr>
              <a:t>)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800" spc="-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20" dirty="0">
                <a:solidFill>
                  <a:srgbClr val="3B3F42"/>
                </a:solidFill>
                <a:latin typeface="Cambria Math"/>
                <a:cs typeface="Cambria Math"/>
              </a:rPr>
              <a:t>𝐽</a:t>
            </a:r>
            <a:r>
              <a:rPr sz="1650" spc="-5" dirty="0">
                <a:solidFill>
                  <a:srgbClr val="3B3F42"/>
                </a:solidFill>
                <a:latin typeface="Cambria Math"/>
                <a:cs typeface="Cambria Math"/>
              </a:rPr>
              <a:t>(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112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300" baseline="-16203" dirty="0">
                <a:solidFill>
                  <a:srgbClr val="3B3F42"/>
                </a:solidFill>
                <a:latin typeface="Cambria Math"/>
                <a:cs typeface="Cambria Math"/>
              </a:rPr>
              <a:t>n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)</a:t>
            </a:r>
            <a:endParaRPr sz="1650">
              <a:latin typeface="Cambria Math"/>
              <a:cs typeface="Cambria Math"/>
            </a:endParaRPr>
          </a:p>
          <a:p>
            <a:pPr marL="114300" marR="33655" indent="-76200">
              <a:lnSpc>
                <a:spcPts val="1580"/>
              </a:lnSpc>
              <a:spcBef>
                <a:spcPts val="1355"/>
              </a:spcBef>
              <a:buClr>
                <a:srgbClr val="E48311"/>
              </a:buClr>
              <a:buFont typeface="Wingdings"/>
              <a:buChar char=""/>
              <a:tabLst>
                <a:tab pos="187960" algn="l"/>
              </a:tabLst>
            </a:pP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It's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based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on</a:t>
            </a:r>
            <a:r>
              <a:rPr sz="1650" spc="1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minimizing</a:t>
            </a:r>
            <a:r>
              <a:rPr sz="1650" spc="1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650" spc="1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convex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cost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and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tweaks</a:t>
            </a:r>
            <a:r>
              <a:rPr sz="1650" spc="1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its</a:t>
            </a:r>
            <a:r>
              <a:rPr sz="1650" spc="1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parameters</a:t>
            </a:r>
            <a:r>
              <a:rPr sz="1650" spc="10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iteratively</a:t>
            </a:r>
            <a:r>
              <a:rPr sz="1650" spc="9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to </a:t>
            </a:r>
            <a:r>
              <a:rPr sz="1650" spc="-40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minimize</a:t>
            </a:r>
            <a:r>
              <a:rPr sz="1650" spc="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given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its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local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minimum.</a:t>
            </a:r>
            <a:endParaRPr sz="1650">
              <a:latin typeface="Times New Roman"/>
              <a:cs typeface="Times New Roman"/>
            </a:endParaRPr>
          </a:p>
          <a:p>
            <a:pPr marL="185420" indent="-147955">
              <a:lnSpc>
                <a:spcPct val="100000"/>
              </a:lnSpc>
              <a:spcBef>
                <a:spcPts val="775"/>
              </a:spcBef>
              <a:buClr>
                <a:srgbClr val="E48311"/>
              </a:buClr>
              <a:buFont typeface="Wingdings"/>
              <a:buChar char=""/>
              <a:tabLst>
                <a:tab pos="186055" algn="l"/>
              </a:tabLst>
            </a:pP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It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considers</a:t>
            </a:r>
            <a:r>
              <a:rPr sz="16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gradient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cost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650" spc="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to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tune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parameters.</a:t>
            </a:r>
            <a:endParaRPr sz="1650">
              <a:latin typeface="Times New Roman"/>
              <a:cs typeface="Times New Roman"/>
            </a:endParaRPr>
          </a:p>
          <a:p>
            <a:pPr marL="114300" marR="30480" indent="-76835">
              <a:lnSpc>
                <a:spcPts val="1510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80340" algn="l"/>
              </a:tabLst>
            </a:pP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Gradient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can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be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considered</a:t>
            </a:r>
            <a:r>
              <a:rPr sz="1550" spc="15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as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slope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function.</a:t>
            </a:r>
            <a:r>
              <a:rPr sz="1550" spc="1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higher</a:t>
            </a:r>
            <a:r>
              <a:rPr sz="1550" spc="1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gradient,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steeper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13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slope </a:t>
            </a:r>
            <a:r>
              <a:rPr sz="1550" spc="-37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and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faster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 a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model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can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learn.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But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if the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slope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is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zero,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model</a:t>
            </a:r>
            <a:r>
              <a:rPr sz="15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stops</a:t>
            </a:r>
            <a:r>
              <a:rPr sz="15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learning.</a:t>
            </a:r>
            <a:endParaRPr sz="1550">
              <a:latin typeface="Times New Roman"/>
              <a:cs typeface="Times New Roman"/>
            </a:endParaRPr>
          </a:p>
          <a:p>
            <a:pPr marL="179705" indent="-142240">
              <a:lnSpc>
                <a:spcPct val="100000"/>
              </a:lnSpc>
              <a:spcBef>
                <a:spcPts val="800"/>
              </a:spcBef>
              <a:buClr>
                <a:srgbClr val="E48311"/>
              </a:buClr>
              <a:buFont typeface="Wingdings"/>
              <a:buChar char=""/>
              <a:tabLst>
                <a:tab pos="180340" algn="l"/>
              </a:tabLst>
            </a:pP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In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mathematical terms,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550" spc="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gradient</a:t>
            </a:r>
            <a:r>
              <a:rPr sz="1550" spc="-3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is</a:t>
            </a:r>
            <a:r>
              <a:rPr sz="1550" spc="3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a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partial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derivative</a:t>
            </a:r>
            <a:r>
              <a:rPr sz="15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550" spc="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the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function</a:t>
            </a:r>
            <a:r>
              <a:rPr sz="15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with</a:t>
            </a:r>
            <a:r>
              <a:rPr sz="15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respect</a:t>
            </a:r>
            <a:r>
              <a:rPr sz="15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to</a:t>
            </a:r>
            <a:r>
              <a:rPr sz="1550" spc="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A3B41"/>
                </a:solidFill>
                <a:latin typeface="Times New Roman"/>
                <a:cs typeface="Times New Roman"/>
              </a:rPr>
              <a:t>its </a:t>
            </a:r>
            <a:r>
              <a:rPr sz="1550" spc="5" dirty="0">
                <a:solidFill>
                  <a:srgbClr val="3A3B41"/>
                </a:solidFill>
                <a:latin typeface="Times New Roman"/>
                <a:cs typeface="Times New Roman"/>
              </a:rPr>
              <a:t>inputs.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89" y="1857158"/>
            <a:ext cx="80556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5" dirty="0"/>
              <a:t>Gradient</a:t>
            </a:r>
            <a:r>
              <a:rPr sz="3600" spc="-110" dirty="0"/>
              <a:t> </a:t>
            </a:r>
            <a:r>
              <a:rPr sz="3600" spc="-40" dirty="0"/>
              <a:t>Descent</a:t>
            </a:r>
            <a:r>
              <a:rPr sz="3600" spc="-110" dirty="0"/>
              <a:t> </a:t>
            </a:r>
            <a:r>
              <a:rPr sz="3600" spc="-60" dirty="0"/>
              <a:t>Optimization-</a:t>
            </a:r>
            <a:r>
              <a:rPr sz="3600" spc="-95" dirty="0"/>
              <a:t> </a:t>
            </a:r>
            <a:r>
              <a:rPr sz="3600" spc="-5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5255" y="2581656"/>
            <a:ext cx="4086860" cy="3319779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75565" indent="-76200" algn="just">
              <a:lnSpc>
                <a:spcPct val="100000"/>
              </a:lnSpc>
              <a:spcBef>
                <a:spcPts val="234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image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illustrates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cost function from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 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top-down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view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and the black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arrows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 are the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steps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gradient</a:t>
            </a:r>
            <a:r>
              <a:rPr sz="1650" spc="-1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descent</a:t>
            </a:r>
            <a:r>
              <a:rPr sz="1650" spc="-3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algorithm.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0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algorithm will reach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to different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local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or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global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minimum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depending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upon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the</a:t>
            </a:r>
            <a:r>
              <a:rPr sz="1650" spc="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initial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value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</a:t>
            </a:r>
            <a:r>
              <a:rPr sz="1650" spc="-25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800" spc="-15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3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-3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  <a:p>
            <a:pPr marL="75565" indent="-76200" algn="just">
              <a:lnSpc>
                <a:spcPct val="10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466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radient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this context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is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a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vector that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contains the direction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of the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steepest </a:t>
            </a:r>
            <a:r>
              <a:rPr sz="1650" spc="-10" dirty="0">
                <a:solidFill>
                  <a:srgbClr val="3A3B41"/>
                </a:solidFill>
                <a:latin typeface="Times New Roman"/>
                <a:cs typeface="Times New Roman"/>
              </a:rPr>
              <a:t>step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algorithm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can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take and also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how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long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that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step </a:t>
            </a:r>
            <a:r>
              <a:rPr sz="1650" dirty="0">
                <a:solidFill>
                  <a:srgbClr val="3A3B41"/>
                </a:solidFill>
                <a:latin typeface="Times New Roman"/>
                <a:cs typeface="Times New Roman"/>
              </a:rPr>
              <a:t> should</a:t>
            </a:r>
            <a:r>
              <a:rPr sz="1650" spc="-40" dirty="0">
                <a:solidFill>
                  <a:srgbClr val="3A3B41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A3B41"/>
                </a:solidFill>
                <a:latin typeface="Times New Roman"/>
                <a:cs typeface="Times New Roman"/>
              </a:rPr>
              <a:t>be.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3905" y="2573273"/>
            <a:ext cx="3868420" cy="3335020"/>
            <a:chOff x="5343905" y="2573273"/>
            <a:chExt cx="3868420" cy="3335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3713" y="2581656"/>
              <a:ext cx="3398481" cy="31805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7715" y="2577083"/>
              <a:ext cx="3860800" cy="3327400"/>
            </a:xfrm>
            <a:custGeom>
              <a:avLst/>
              <a:gdLst/>
              <a:ahLst/>
              <a:cxnLst/>
              <a:rect l="l" t="t" r="r" b="b"/>
              <a:pathLst>
                <a:path w="3860800" h="3327400">
                  <a:moveTo>
                    <a:pt x="0" y="0"/>
                  </a:moveTo>
                  <a:lnTo>
                    <a:pt x="3860291" y="0"/>
                  </a:lnTo>
                  <a:lnTo>
                    <a:pt x="3860291" y="3326892"/>
                  </a:lnTo>
                  <a:lnTo>
                    <a:pt x="0" y="332689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77857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Steps</a:t>
            </a:r>
            <a:r>
              <a:rPr spc="-100" dirty="0"/>
              <a:t> </a:t>
            </a:r>
            <a:r>
              <a:rPr spc="-25" dirty="0"/>
              <a:t>of</a:t>
            </a:r>
            <a:r>
              <a:rPr spc="-105" dirty="0"/>
              <a:t> </a:t>
            </a:r>
            <a:r>
              <a:rPr spc="-70" dirty="0"/>
              <a:t>Gradient</a:t>
            </a:r>
            <a:r>
              <a:rPr spc="-105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282" y="2572049"/>
            <a:ext cx="8585835" cy="15354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8595" marR="30480" indent="-151130">
              <a:lnSpc>
                <a:spcPts val="1789"/>
              </a:lnSpc>
              <a:spcBef>
                <a:spcPts val="325"/>
              </a:spcBef>
              <a:buClr>
                <a:srgbClr val="E48311"/>
              </a:buClr>
              <a:buFont typeface="Wingdings"/>
              <a:buChar char=""/>
              <a:tabLst>
                <a:tab pos="242570" algn="l"/>
                <a:tab pos="551180" algn="l"/>
                <a:tab pos="1127125" algn="l"/>
                <a:tab pos="1423670" algn="l"/>
                <a:tab pos="2346960" algn="l"/>
                <a:tab pos="2782570" algn="l"/>
                <a:tab pos="4040504" algn="l"/>
                <a:tab pos="4511040" algn="l"/>
                <a:tab pos="5394960" algn="l"/>
                <a:tab pos="7476490" algn="l"/>
                <a:tab pos="7663815" algn="l"/>
              </a:tabLst>
            </a:pPr>
            <a:r>
              <a:rPr dirty="0"/>
              <a:t>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	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	to	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im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z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ny	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ff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ble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tion,	</a:t>
            </a:r>
            <a:r>
              <a:rPr sz="1650" spc="30" dirty="0">
                <a:solidFill>
                  <a:srgbClr val="3B3F42"/>
                </a:solidFill>
                <a:latin typeface="Cambria Math"/>
                <a:cs typeface="Cambria Math"/>
              </a:rPr>
              <a:t>𝐽</a:t>
            </a:r>
            <a:r>
              <a:rPr sz="1650" spc="-5" dirty="0">
                <a:solidFill>
                  <a:srgbClr val="3B3F42"/>
                </a:solidFill>
                <a:latin typeface="Cambria Math"/>
                <a:cs typeface="Cambria Math"/>
              </a:rPr>
              <a:t>(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97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307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)	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ing 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120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8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11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8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following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steps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followed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optimization:</a:t>
            </a:r>
            <a:endParaRPr sz="1650">
              <a:latin typeface="Times New Roman"/>
              <a:cs typeface="Times New Roman"/>
            </a:endParaRPr>
          </a:p>
          <a:p>
            <a:pPr marL="321310" marR="31750" indent="-283845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AutoNum type="arabicPeriod"/>
              <a:tabLst>
                <a:tab pos="32194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Initialize</a:t>
            </a:r>
            <a:r>
              <a:rPr sz="16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parameters,</a:t>
            </a:r>
            <a:r>
              <a:rPr sz="165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22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spc="-15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-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97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8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35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650" spc="35" dirty="0">
                <a:solidFill>
                  <a:srgbClr val="3F3F3F"/>
                </a:solidFill>
                <a:latin typeface="Times New Roman"/>
                <a:cs typeface="Times New Roman"/>
              </a:rPr>
              <a:t>,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65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arbitrary</a:t>
            </a:r>
            <a:r>
              <a:rPr sz="165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values.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Usually,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these</a:t>
            </a:r>
            <a:r>
              <a:rPr sz="16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65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set</a:t>
            </a:r>
            <a:r>
              <a:rPr sz="165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0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initial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value.</a:t>
            </a:r>
            <a:endParaRPr sz="1650">
              <a:latin typeface="Times New Roman"/>
              <a:cs typeface="Times New Roman"/>
            </a:endParaRPr>
          </a:p>
          <a:p>
            <a:pPr marL="321310" marR="30480" indent="-283845">
              <a:lnSpc>
                <a:spcPts val="1780"/>
              </a:lnSpc>
              <a:spcBef>
                <a:spcPts val="495"/>
              </a:spcBef>
              <a:buClr>
                <a:srgbClr val="E48311"/>
              </a:buClr>
              <a:buAutoNum type="arabicPeriod"/>
              <a:tabLst>
                <a:tab pos="321945" algn="l"/>
                <a:tab pos="1059180" algn="l"/>
                <a:tab pos="1443990" algn="l"/>
                <a:tab pos="2108835" algn="l"/>
                <a:tab pos="2413635" algn="l"/>
                <a:tab pos="3460750" algn="l"/>
                <a:tab pos="5331460" algn="l"/>
                <a:tab pos="5913755" algn="l"/>
                <a:tab pos="6301105" algn="l"/>
                <a:tab pos="7242809" algn="l"/>
                <a:tab pos="809244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pd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	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	v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	of	p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	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0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4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1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52" baseline="-16203" dirty="0">
                <a:solidFill>
                  <a:srgbClr val="3B3F42"/>
                </a:solidFill>
                <a:latin typeface="Cambria Math"/>
                <a:cs typeface="Cambria Math"/>
              </a:rPr>
              <a:t>2</a:t>
            </a:r>
            <a:r>
              <a:rPr sz="1800" spc="112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B3F42"/>
                </a:solidFill>
                <a:latin typeface="Cambria Math"/>
                <a:cs typeface="Cambria Math"/>
              </a:rPr>
              <a:t>,</a:t>
            </a:r>
            <a:r>
              <a:rPr sz="1650" spc="-90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spc="-100" dirty="0">
                <a:solidFill>
                  <a:srgbClr val="3B3F42"/>
                </a:solidFill>
                <a:latin typeface="Cambria Math"/>
                <a:cs typeface="Cambria Math"/>
              </a:rPr>
              <a:t>𝛽</a:t>
            </a:r>
            <a:r>
              <a:rPr sz="1800" spc="150" baseline="-16203" dirty="0">
                <a:solidFill>
                  <a:srgbClr val="3B3F42"/>
                </a:solidFill>
                <a:latin typeface="Cambria Math"/>
                <a:cs typeface="Cambria Math"/>
              </a:rPr>
              <a:t>k</a:t>
            </a:r>
            <a:r>
              <a:rPr sz="1800" spc="67" baseline="-16203" dirty="0">
                <a:solidFill>
                  <a:srgbClr val="3B3F42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,	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ng	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	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ll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ng	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qu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ion	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(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ti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l 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fixed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iterations: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3498" y="4275791"/>
            <a:ext cx="5645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8790" algn="l"/>
              </a:tabLst>
            </a:pPr>
            <a:r>
              <a:rPr sz="1200" spc="245" dirty="0">
                <a:solidFill>
                  <a:srgbClr val="3F3F3F"/>
                </a:solidFill>
                <a:latin typeface="Cambria Math"/>
                <a:cs typeface="Cambria Math"/>
              </a:rPr>
              <a:t>j	j</a:t>
            </a:r>
            <a:endParaRPr sz="12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184" y="4162044"/>
            <a:ext cx="211836" cy="1432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7183" y="4338247"/>
            <a:ext cx="3352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21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9723" y="4334255"/>
            <a:ext cx="536575" cy="13970"/>
          </a:xfrm>
          <a:custGeom>
            <a:avLst/>
            <a:gdLst/>
            <a:ahLst/>
            <a:cxnLst/>
            <a:rect l="l" t="t" r="r" b="b"/>
            <a:pathLst>
              <a:path w="536575" h="13970">
                <a:moveTo>
                  <a:pt x="536447" y="13716"/>
                </a:moveTo>
                <a:lnTo>
                  <a:pt x="0" y="13716"/>
                </a:lnTo>
                <a:lnTo>
                  <a:pt x="0" y="0"/>
                </a:lnTo>
                <a:lnTo>
                  <a:pt x="536447" y="0"/>
                </a:lnTo>
                <a:lnTo>
                  <a:pt x="536447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9975" y="4176812"/>
            <a:ext cx="37172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  </a:t>
            </a:r>
            <a:r>
              <a:rPr sz="1650" spc="-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𝛼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65" baseline="43981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(</a:t>
            </a:r>
            <a:r>
              <a:rPr sz="1800" spc="322" baseline="43981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-3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247" baseline="43981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r>
              <a:rPr sz="180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 )</a:t>
            </a:r>
            <a:r>
              <a:rPr sz="1800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142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𝑓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𝑜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𝑟</a:t>
            </a:r>
            <a:r>
              <a:rPr sz="16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𝑗</a:t>
            </a:r>
            <a:r>
              <a:rPr sz="1650" spc="1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0,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,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…</a:t>
            </a:r>
            <a:r>
              <a:rPr sz="1650" spc="-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.</a:t>
            </a:r>
            <a:r>
              <a:rPr sz="1650" spc="-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𝑘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682" y="4571457"/>
            <a:ext cx="8492490" cy="5035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3195" marR="5080" indent="-151130">
              <a:lnSpc>
                <a:spcPts val="1780"/>
              </a:lnSpc>
              <a:spcBef>
                <a:spcPts val="330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update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must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simultaneous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i.e., the RHS of the above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equations must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stored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temporary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variables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value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j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simultaneously</a:t>
            </a:r>
            <a:r>
              <a:rPr sz="165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assigned.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7247" y="5129784"/>
            <a:ext cx="211836" cy="1432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83296" y="5306070"/>
            <a:ext cx="33464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21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5788" y="5301996"/>
            <a:ext cx="536575" cy="13970"/>
          </a:xfrm>
          <a:custGeom>
            <a:avLst/>
            <a:gdLst/>
            <a:ahLst/>
            <a:cxnLst/>
            <a:rect l="l" t="t" r="r" b="b"/>
            <a:pathLst>
              <a:path w="536575" h="13970">
                <a:moveTo>
                  <a:pt x="536448" y="13716"/>
                </a:moveTo>
                <a:lnTo>
                  <a:pt x="0" y="13716"/>
                </a:lnTo>
                <a:lnTo>
                  <a:pt x="0" y="0"/>
                </a:lnTo>
                <a:lnTo>
                  <a:pt x="536448" y="0"/>
                </a:lnTo>
                <a:lnTo>
                  <a:pt x="53644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33282" y="5144579"/>
            <a:ext cx="82416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595" indent="-15113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89230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Here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𝛼</a:t>
            </a:r>
            <a:r>
              <a:rPr sz="16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called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size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controls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step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size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65" baseline="43981" dirty="0">
                <a:solidFill>
                  <a:srgbClr val="3F3F3F"/>
                </a:solidFill>
                <a:latin typeface="Cambria Math"/>
                <a:cs typeface="Cambria Math"/>
              </a:rPr>
              <a:t>6(J</a:t>
            </a:r>
            <a:r>
              <a:rPr sz="1800" spc="375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247" baseline="43981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r>
              <a:rPr sz="1800" spc="412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800" spc="7" baseline="43981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800" spc="209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called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2248" y="6053328"/>
            <a:ext cx="536575" cy="186055"/>
            <a:chOff x="1222248" y="6053328"/>
            <a:chExt cx="536575" cy="1860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708" y="6053328"/>
              <a:ext cx="211836" cy="143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2248" y="6225539"/>
              <a:ext cx="536575" cy="13970"/>
            </a:xfrm>
            <a:custGeom>
              <a:avLst/>
              <a:gdLst/>
              <a:ahLst/>
              <a:cxnLst/>
              <a:rect l="l" t="t" r="r" b="b"/>
              <a:pathLst>
                <a:path w="536575" h="13970">
                  <a:moveTo>
                    <a:pt x="536447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536447" y="0"/>
                  </a:lnTo>
                  <a:lnTo>
                    <a:pt x="536447" y="13716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5182" y="5438133"/>
            <a:ext cx="8258809" cy="10020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409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function.</a:t>
            </a:r>
            <a:endParaRPr sz="1650">
              <a:latin typeface="Times New Roman"/>
              <a:cs typeface="Times New Roman"/>
            </a:endParaRPr>
          </a:p>
          <a:p>
            <a:pPr marL="226695" indent="-151130">
              <a:lnSpc>
                <a:spcPts val="1685"/>
              </a:lnSpc>
              <a:spcBef>
                <a:spcPts val="310"/>
              </a:spcBef>
              <a:buClr>
                <a:srgbClr val="E48311"/>
              </a:buClr>
              <a:buFont typeface="Wingdings"/>
              <a:buChar char=""/>
              <a:tabLst>
                <a:tab pos="227329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Convergence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650" spc="25" dirty="0">
                <a:solidFill>
                  <a:srgbClr val="3F3F3F"/>
                </a:solidFill>
                <a:latin typeface="Times New Roman"/>
                <a:cs typeface="Times New Roman"/>
              </a:rPr>
              <a:t>’s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means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there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change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𝛽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r>
              <a:rPr sz="1800" spc="36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 happen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only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endParaRPr sz="1650">
              <a:latin typeface="Times New Roman"/>
              <a:cs typeface="Times New Roman"/>
            </a:endParaRPr>
          </a:p>
          <a:p>
            <a:pPr marL="226695">
              <a:lnSpc>
                <a:spcPts val="1685"/>
              </a:lnSpc>
            </a:pPr>
            <a:r>
              <a:rPr sz="1200" spc="105" dirty="0">
                <a:solidFill>
                  <a:srgbClr val="3F3F3F"/>
                </a:solidFill>
                <a:latin typeface="Cambria Math"/>
                <a:cs typeface="Cambria Math"/>
              </a:rPr>
              <a:t>6(J</a:t>
            </a:r>
            <a:r>
              <a:rPr sz="1200" spc="2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165" dirty="0">
                <a:solidFill>
                  <a:srgbClr val="3F3F3F"/>
                </a:solidFill>
                <a:latin typeface="Cambria Math"/>
                <a:cs typeface="Cambria Math"/>
              </a:rPr>
              <a:t>β</a:t>
            </a:r>
            <a:r>
              <a:rPr sz="1200" spc="2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200" spc="5" dirty="0">
                <a:solidFill>
                  <a:srgbClr val="3F3F3F"/>
                </a:solidFill>
                <a:latin typeface="Cambria Math"/>
                <a:cs typeface="Cambria Math"/>
              </a:rPr>
              <a:t>)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475" spc="112" baseline="-31986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475" baseline="-31986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endParaRPr sz="2475" baseline="-31986">
              <a:latin typeface="Cambria Math"/>
              <a:cs typeface="Cambria Math"/>
            </a:endParaRPr>
          </a:p>
          <a:p>
            <a:pPr marL="362585">
              <a:lnSpc>
                <a:spcPct val="100000"/>
              </a:lnSpc>
              <a:spcBef>
                <a:spcPts val="270"/>
              </a:spcBef>
            </a:pPr>
            <a:r>
              <a:rPr sz="1200" spc="145" dirty="0">
                <a:solidFill>
                  <a:srgbClr val="3F3F3F"/>
                </a:solidFill>
                <a:latin typeface="Cambria Math"/>
                <a:cs typeface="Cambria Math"/>
              </a:rPr>
              <a:t>6β</a:t>
            </a:r>
            <a:r>
              <a:rPr sz="1500" spc="217" baseline="-13888" dirty="0">
                <a:solidFill>
                  <a:srgbClr val="3F3F3F"/>
                </a:solidFill>
                <a:latin typeface="Cambria Math"/>
                <a:cs typeface="Cambria Math"/>
              </a:rPr>
              <a:t>j</a:t>
            </a:r>
            <a:endParaRPr sz="1500" baseline="-13888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80270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/>
              <a:t>Gradient</a:t>
            </a:r>
            <a:r>
              <a:rPr spc="-110" dirty="0"/>
              <a:t> </a:t>
            </a:r>
            <a:r>
              <a:rPr spc="-55" dirty="0"/>
              <a:t>Descent</a:t>
            </a:r>
            <a:r>
              <a:rPr spc="-105" dirty="0"/>
              <a:t> </a:t>
            </a:r>
            <a:r>
              <a:rPr spc="-70" dirty="0"/>
              <a:t>Optimization-</a:t>
            </a:r>
            <a:r>
              <a:rPr spc="-100" dirty="0"/>
              <a:t> </a:t>
            </a:r>
            <a:r>
              <a:rPr spc="-65" dirty="0"/>
              <a:t>Intuition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5643880" cy="3319779"/>
          </a:xfrm>
          <a:custGeom>
            <a:avLst/>
            <a:gdLst/>
            <a:ahLst/>
            <a:cxnLst/>
            <a:rect l="l" t="t" r="r" b="b"/>
            <a:pathLst>
              <a:path w="5643880" h="3319779">
                <a:moveTo>
                  <a:pt x="0" y="0"/>
                </a:moveTo>
                <a:lnTo>
                  <a:pt x="5643372" y="0"/>
                </a:lnTo>
                <a:lnTo>
                  <a:pt x="5643372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827" y="2572049"/>
            <a:ext cx="5708015" cy="13309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0965" marR="30480" indent="-76200" algn="just">
              <a:lnSpc>
                <a:spcPct val="90000"/>
              </a:lnSpc>
              <a:spcBef>
                <a:spcPts val="305"/>
              </a:spcBef>
              <a:buClr>
                <a:srgbClr val="E48311"/>
              </a:buClr>
              <a:buFont typeface="Wingdings"/>
              <a:buChar char=""/>
              <a:tabLst>
                <a:tab pos="17208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intuition behind gradient descent optimization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may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start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from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any arbitrary point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may converge at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some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local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global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minimum.</a:t>
            </a:r>
            <a:endParaRPr sz="1650">
              <a:latin typeface="Times New Roman"/>
              <a:cs typeface="Times New Roman"/>
            </a:endParaRPr>
          </a:p>
          <a:p>
            <a:pPr marL="100965" marR="30480" indent="-76200" algn="just">
              <a:lnSpc>
                <a:spcPts val="1789"/>
              </a:lnSpc>
              <a:spcBef>
                <a:spcPts val="1175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For instance, consider cost function with only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one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parameter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(θ</a:t>
            </a:r>
            <a:r>
              <a:rPr sz="1650" spc="-7" baseline="-20202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).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shape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cost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function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images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1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2.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535" y="4173749"/>
            <a:ext cx="831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4215" y="4214838"/>
            <a:ext cx="3282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6θ</a:t>
            </a:r>
            <a:r>
              <a:rPr sz="1500" spc="97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827" y="4053377"/>
            <a:ext cx="57073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4986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  <a:tab pos="187388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start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θ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1,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2475" spc="262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6J(θ</a:t>
            </a:r>
            <a:r>
              <a:rPr sz="1500" u="heavy" spc="104" baseline="4166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1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)</a:t>
            </a:r>
            <a:r>
              <a:rPr sz="1800" spc="465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024" y="4356625"/>
            <a:ext cx="5631180" cy="5048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400" marR="30480">
              <a:lnSpc>
                <a:spcPts val="1789"/>
              </a:lnSpc>
              <a:spcBef>
                <a:spcPts val="325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positive.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6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4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10" dirty="0">
                <a:solidFill>
                  <a:srgbClr val="3F3F3F"/>
                </a:solidFill>
                <a:latin typeface="Cambria Math"/>
                <a:cs typeface="Cambria Math"/>
              </a:rPr>
              <a:t>−</a:t>
            </a:r>
            <a:r>
              <a:rPr sz="1650" spc="-2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𝑞𝑢𝑎𝑛𝑡𝑖𝑡𝑦</a:t>
            </a:r>
            <a:r>
              <a:rPr sz="16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6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will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slowly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move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towards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minimum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point.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535" y="5132376"/>
            <a:ext cx="831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4215" y="5173417"/>
            <a:ext cx="32829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6θ</a:t>
            </a:r>
            <a:r>
              <a:rPr sz="1500" spc="97" baseline="-13888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500" baseline="-13888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827" y="5011901"/>
            <a:ext cx="57073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4986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  <a:tab pos="187388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start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from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θ	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shown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figure</a:t>
            </a:r>
            <a:r>
              <a:rPr sz="165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2,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650" spc="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2475" spc="262" baseline="31986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6J(θ</a:t>
            </a:r>
            <a:r>
              <a:rPr sz="1500" u="heavy" spc="104" baseline="41666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1</a:t>
            </a:r>
            <a:r>
              <a:rPr sz="1800" u="heavy" spc="104" baseline="4398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ambria Math"/>
                <a:cs typeface="Cambria Math"/>
              </a:rPr>
              <a:t>)</a:t>
            </a:r>
            <a:r>
              <a:rPr sz="1800" spc="465" baseline="4398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024" y="5316793"/>
            <a:ext cx="5630545" cy="5035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400" marR="30480">
              <a:lnSpc>
                <a:spcPts val="1780"/>
              </a:lnSpc>
              <a:spcBef>
                <a:spcPts val="33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negative.</a:t>
            </a:r>
            <a:r>
              <a:rPr sz="16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6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3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6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𝜃</a:t>
            </a:r>
            <a:r>
              <a:rPr sz="1800" spc="-44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𝑞𝑢𝑎𝑛𝑡𝑖𝑡𝑦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.</a:t>
            </a:r>
            <a:r>
              <a:rPr sz="16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will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again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slowly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move</a:t>
            </a:r>
            <a:r>
              <a:rPr sz="16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towards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minimum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point.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395" y="2827019"/>
            <a:ext cx="2663659" cy="2377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7290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Learning</a:t>
            </a:r>
            <a:r>
              <a:rPr spc="-110" dirty="0"/>
              <a:t> </a:t>
            </a:r>
            <a:r>
              <a:rPr spc="-70" dirty="0"/>
              <a:t>Rate</a:t>
            </a:r>
            <a:r>
              <a:rPr spc="-125" dirty="0"/>
              <a:t> </a:t>
            </a:r>
            <a:r>
              <a:rPr spc="-50" dirty="0"/>
              <a:t>in</a:t>
            </a:r>
            <a:r>
              <a:rPr spc="-65" dirty="0"/>
              <a:t> Gradient</a:t>
            </a:r>
            <a:r>
              <a:rPr spc="-145" dirty="0"/>
              <a:t> </a:t>
            </a:r>
            <a:r>
              <a:rPr spc="-55" dirty="0"/>
              <a:t>Descent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1446" y="2577846"/>
            <a:ext cx="4081779" cy="3616960"/>
            <a:chOff x="901446" y="2577846"/>
            <a:chExt cx="4081779" cy="3616960"/>
          </a:xfrm>
        </p:grpSpPr>
        <p:sp>
          <p:nvSpPr>
            <p:cNvPr id="4" name="object 4"/>
            <p:cNvSpPr/>
            <p:nvPr/>
          </p:nvSpPr>
          <p:spPr>
            <a:xfrm>
              <a:off x="905256" y="2581656"/>
              <a:ext cx="4074160" cy="3609340"/>
            </a:xfrm>
            <a:custGeom>
              <a:avLst/>
              <a:gdLst/>
              <a:ahLst/>
              <a:cxnLst/>
              <a:rect l="l" t="t" r="r" b="b"/>
              <a:pathLst>
                <a:path w="4074160" h="3609340">
                  <a:moveTo>
                    <a:pt x="0" y="0"/>
                  </a:moveTo>
                  <a:lnTo>
                    <a:pt x="4073651" y="0"/>
                  </a:lnTo>
                  <a:lnTo>
                    <a:pt x="4073651" y="3608831"/>
                  </a:lnTo>
                  <a:lnTo>
                    <a:pt x="0" y="360883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233" y="4067556"/>
              <a:ext cx="113157" cy="1737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82355" y="4133087"/>
              <a:ext cx="151765" cy="70485"/>
            </a:xfrm>
            <a:custGeom>
              <a:avLst/>
              <a:gdLst/>
              <a:ahLst/>
              <a:cxnLst/>
              <a:rect l="l" t="t" r="r" b="b"/>
              <a:pathLst>
                <a:path w="151764" h="70485">
                  <a:moveTo>
                    <a:pt x="151257" y="53340"/>
                  </a:moveTo>
                  <a:lnTo>
                    <a:pt x="0" y="53340"/>
                  </a:lnTo>
                  <a:lnTo>
                    <a:pt x="0" y="70104"/>
                  </a:lnTo>
                  <a:lnTo>
                    <a:pt x="151257" y="70104"/>
                  </a:lnTo>
                  <a:lnTo>
                    <a:pt x="151257" y="53340"/>
                  </a:lnTo>
                  <a:close/>
                </a:path>
                <a:path w="151764" h="70485">
                  <a:moveTo>
                    <a:pt x="15125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51257" y="16764"/>
                  </a:lnTo>
                  <a:lnTo>
                    <a:pt x="15125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5732" y="4067556"/>
              <a:ext cx="113157" cy="1737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38627" y="4158996"/>
              <a:ext cx="151765" cy="17145"/>
            </a:xfrm>
            <a:custGeom>
              <a:avLst/>
              <a:gdLst/>
              <a:ahLst/>
              <a:cxnLst/>
              <a:rect l="l" t="t" r="r" b="b"/>
              <a:pathLst>
                <a:path w="151764" h="17145">
                  <a:moveTo>
                    <a:pt x="151257" y="16763"/>
                  </a:moveTo>
                  <a:lnTo>
                    <a:pt x="0" y="16763"/>
                  </a:lnTo>
                  <a:lnTo>
                    <a:pt x="0" y="0"/>
                  </a:lnTo>
                  <a:lnTo>
                    <a:pt x="151257" y="0"/>
                  </a:lnTo>
                  <a:lnTo>
                    <a:pt x="151257" y="16763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7038" y="4120896"/>
              <a:ext cx="133540" cy="1203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2118" y="3874008"/>
              <a:ext cx="112235" cy="1767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7852" y="3872484"/>
              <a:ext cx="171259" cy="2316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3591" y="3861816"/>
              <a:ext cx="312420" cy="233679"/>
            </a:xfrm>
            <a:custGeom>
              <a:avLst/>
              <a:gdLst/>
              <a:ahLst/>
              <a:cxnLst/>
              <a:rect l="l" t="t" r="r" b="b"/>
              <a:pathLst>
                <a:path w="312420" h="233679">
                  <a:moveTo>
                    <a:pt x="239268" y="233172"/>
                  </a:moveTo>
                  <a:lnTo>
                    <a:pt x="236220" y="224028"/>
                  </a:lnTo>
                  <a:lnTo>
                    <a:pt x="249078" y="217431"/>
                  </a:lnTo>
                  <a:lnTo>
                    <a:pt x="260223" y="208978"/>
                  </a:lnTo>
                  <a:lnTo>
                    <a:pt x="283606" y="171116"/>
                  </a:lnTo>
                  <a:lnTo>
                    <a:pt x="292608" y="115824"/>
                  </a:lnTo>
                  <a:lnTo>
                    <a:pt x="291726" y="95226"/>
                  </a:lnTo>
                  <a:lnTo>
                    <a:pt x="277368" y="45720"/>
                  </a:lnTo>
                  <a:lnTo>
                    <a:pt x="249078" y="14859"/>
                  </a:lnTo>
                  <a:lnTo>
                    <a:pt x="236220" y="9144"/>
                  </a:lnTo>
                  <a:lnTo>
                    <a:pt x="239268" y="0"/>
                  </a:lnTo>
                  <a:lnTo>
                    <a:pt x="282987" y="26574"/>
                  </a:lnTo>
                  <a:lnTo>
                    <a:pt x="307848" y="75057"/>
                  </a:lnTo>
                  <a:lnTo>
                    <a:pt x="312420" y="115824"/>
                  </a:lnTo>
                  <a:lnTo>
                    <a:pt x="311277" y="137588"/>
                  </a:lnTo>
                  <a:lnTo>
                    <a:pt x="302133" y="175402"/>
                  </a:lnTo>
                  <a:lnTo>
                    <a:pt x="270700" y="218313"/>
                  </a:lnTo>
                  <a:lnTo>
                    <a:pt x="255770" y="227171"/>
                  </a:lnTo>
                  <a:lnTo>
                    <a:pt x="239268" y="233172"/>
                  </a:lnTo>
                  <a:close/>
                </a:path>
                <a:path w="312420" h="233679">
                  <a:moveTo>
                    <a:pt x="74676" y="233172"/>
                  </a:moveTo>
                  <a:lnTo>
                    <a:pt x="30099" y="206597"/>
                  </a:lnTo>
                  <a:lnTo>
                    <a:pt x="4762" y="157353"/>
                  </a:lnTo>
                  <a:lnTo>
                    <a:pt x="0" y="115824"/>
                  </a:lnTo>
                  <a:lnTo>
                    <a:pt x="1166" y="94726"/>
                  </a:lnTo>
                  <a:lnTo>
                    <a:pt x="10929" y="57102"/>
                  </a:lnTo>
                  <a:lnTo>
                    <a:pt x="42672" y="14859"/>
                  </a:lnTo>
                  <a:lnTo>
                    <a:pt x="74676" y="0"/>
                  </a:lnTo>
                  <a:lnTo>
                    <a:pt x="77724" y="9144"/>
                  </a:lnTo>
                  <a:lnTo>
                    <a:pt x="63984" y="14859"/>
                  </a:lnTo>
                  <a:lnTo>
                    <a:pt x="52387" y="22860"/>
                  </a:lnTo>
                  <a:lnTo>
                    <a:pt x="29051" y="60317"/>
                  </a:lnTo>
                  <a:lnTo>
                    <a:pt x="21336" y="115824"/>
                  </a:lnTo>
                  <a:lnTo>
                    <a:pt x="22193" y="135778"/>
                  </a:lnTo>
                  <a:lnTo>
                    <a:pt x="35052" y="185928"/>
                  </a:lnTo>
                  <a:lnTo>
                    <a:pt x="63984" y="217431"/>
                  </a:lnTo>
                  <a:lnTo>
                    <a:pt x="77724" y="224028"/>
                  </a:lnTo>
                  <a:lnTo>
                    <a:pt x="74676" y="233172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461" y="3877056"/>
              <a:ext cx="113157" cy="1737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1919" y="3872484"/>
              <a:ext cx="77724" cy="2316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3954" y="4232148"/>
              <a:ext cx="112235" cy="1767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0924" y="4235196"/>
              <a:ext cx="113157" cy="1737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18688" y="4160519"/>
              <a:ext cx="814069" cy="17145"/>
            </a:xfrm>
            <a:custGeom>
              <a:avLst/>
              <a:gdLst/>
              <a:ahLst/>
              <a:cxnLst/>
              <a:rect l="l" t="t" r="r" b="b"/>
              <a:pathLst>
                <a:path w="814070" h="17145">
                  <a:moveTo>
                    <a:pt x="813815" y="16764"/>
                  </a:moveTo>
                  <a:lnTo>
                    <a:pt x="0" y="16764"/>
                  </a:lnTo>
                  <a:lnTo>
                    <a:pt x="0" y="0"/>
                  </a:lnTo>
                  <a:lnTo>
                    <a:pt x="813815" y="0"/>
                  </a:lnTo>
                  <a:lnTo>
                    <a:pt x="813815" y="16764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5276" y="2451620"/>
            <a:ext cx="4090035" cy="36480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sz="19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Why</a:t>
            </a:r>
            <a:r>
              <a:rPr sz="195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r>
              <a:rPr sz="19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fixed?</a:t>
            </a:r>
            <a:endParaRPr sz="1950">
              <a:latin typeface="Times New Roman"/>
              <a:cs typeface="Times New Roman"/>
            </a:endParaRPr>
          </a:p>
          <a:p>
            <a:pPr marL="75565" marR="6985" indent="-76200" algn="just">
              <a:lnSpc>
                <a:spcPts val="2140"/>
              </a:lnSpc>
              <a:spcBef>
                <a:spcPts val="1185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1620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Gradient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descent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algorithm,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can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converge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local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minimum, 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even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fixed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rate.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48311"/>
              </a:buClr>
              <a:buFont typeface="Wingdings"/>
              <a:buChar char=""/>
            </a:pPr>
            <a:endParaRPr sz="1750">
              <a:latin typeface="Times New Roman"/>
              <a:cs typeface="Times New Roman"/>
            </a:endParaRPr>
          </a:p>
          <a:p>
            <a:pPr marL="1071245">
              <a:lnSpc>
                <a:spcPts val="1530"/>
              </a:lnSpc>
              <a:tabLst>
                <a:tab pos="1642745" algn="l"/>
              </a:tabLst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	1</a:t>
            </a:r>
            <a:endParaRPr sz="1450">
              <a:latin typeface="Cambria Math"/>
              <a:cs typeface="Cambria Math"/>
            </a:endParaRPr>
          </a:p>
          <a:p>
            <a:pPr marL="2797810">
              <a:lnSpc>
                <a:spcPts val="1530"/>
              </a:lnSpc>
            </a:pP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  <a:p>
            <a:pPr marL="75565" marR="5080" indent="-76200" algn="just">
              <a:lnSpc>
                <a:spcPts val="2140"/>
              </a:lnSpc>
              <a:spcBef>
                <a:spcPts val="710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6510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we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local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minimum,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gradient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descent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will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automatically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take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smaller</a:t>
            </a:r>
            <a:r>
              <a:rPr sz="19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steps.</a:t>
            </a:r>
            <a:endParaRPr sz="1950">
              <a:latin typeface="Times New Roman"/>
              <a:cs typeface="Times New Roman"/>
            </a:endParaRPr>
          </a:p>
          <a:p>
            <a:pPr marL="75565" marR="6985" indent="-76200" algn="just">
              <a:lnSpc>
                <a:spcPts val="2150"/>
              </a:lnSpc>
              <a:spcBef>
                <a:spcPts val="1130"/>
              </a:spcBef>
              <a:buClr>
                <a:srgbClr val="E48311"/>
              </a:buClr>
              <a:buSzPct val="94871"/>
              <a:buFont typeface="Wingdings"/>
              <a:buChar char=""/>
              <a:tabLst>
                <a:tab pos="1784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So,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no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need to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decrease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learning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rate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over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time.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42609" y="2963417"/>
            <a:ext cx="3569335" cy="2199640"/>
            <a:chOff x="5642609" y="2963417"/>
            <a:chExt cx="3569335" cy="219964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9467" y="2970276"/>
              <a:ext cx="3553967" cy="21838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646419" y="2967227"/>
              <a:ext cx="3561715" cy="2192020"/>
            </a:xfrm>
            <a:custGeom>
              <a:avLst/>
              <a:gdLst/>
              <a:ahLst/>
              <a:cxnLst/>
              <a:rect l="l" t="t" r="r" b="b"/>
              <a:pathLst>
                <a:path w="3561715" h="2192020">
                  <a:moveTo>
                    <a:pt x="0" y="0"/>
                  </a:moveTo>
                  <a:lnTo>
                    <a:pt x="3561587" y="0"/>
                  </a:lnTo>
                  <a:lnTo>
                    <a:pt x="3561587" y="2191511"/>
                  </a:lnTo>
                  <a:lnTo>
                    <a:pt x="0" y="219151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2165</Words>
  <Application>Microsoft Office PowerPoint</Application>
  <PresentationFormat>Custom</PresentationFormat>
  <Paragraphs>652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Linear Regression (Gradient Descent Optimization)</vt:lpstr>
      <vt:lpstr>Simple Linear Regression- Cost Function  Overview</vt:lpstr>
      <vt:lpstr>Plot of Cost Function of SLR</vt:lpstr>
      <vt:lpstr>Plot of Cost Function of SLR</vt:lpstr>
      <vt:lpstr>Gradient Descent Optimization- Introduction</vt:lpstr>
      <vt:lpstr>Gradient Descent Optimization- Introduction</vt:lpstr>
      <vt:lpstr>Steps of Gradient Descent Optimization</vt:lpstr>
      <vt:lpstr>Gradient Descent Optimization- Intuition</vt:lpstr>
      <vt:lpstr>Learning Rate in Gradient Descent</vt:lpstr>
      <vt:lpstr>Learning Rate in Gradient Descent Contd…</vt:lpstr>
      <vt:lpstr>Gradient Descent for Simple Linear  Regression (SLR)</vt:lpstr>
      <vt:lpstr>Gradient Descent for SLR Contd…..</vt:lpstr>
      <vt:lpstr>Gradient Descent for SLR- Example</vt:lpstr>
      <vt:lpstr>Gradient Descent for SLR- Example</vt:lpstr>
      <vt:lpstr>Gradient Descent for SLR- Example  Contd…</vt:lpstr>
      <vt:lpstr>Gradient Descent for SLR- Example  Contd…</vt:lpstr>
      <vt:lpstr>Gradient Descent Optimization for  Multiple Linear Regression (MLR)</vt:lpstr>
      <vt:lpstr>Gradient Descent Optimization for MLR</vt:lpstr>
      <vt:lpstr>Gradient Descent Optimization for MLR</vt:lpstr>
      <vt:lpstr>Gradient Descent Optimization for MLR-  Example</vt:lpstr>
      <vt:lpstr>Gradient Descent Optimization for MLR- 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Linear Regression- Gradient Descent Method</dc:title>
  <dc:creator>jasme</dc:creator>
  <cp:lastModifiedBy>Lenovo</cp:lastModifiedBy>
  <cp:revision>7</cp:revision>
  <dcterms:created xsi:type="dcterms:W3CDTF">2021-08-27T06:01:34Z</dcterms:created>
  <dcterms:modified xsi:type="dcterms:W3CDTF">2021-12-10T05:17:23Z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LastSaved">
    <vt:filetime>2021-08-27T00:00:00Z</vt:filetime>
  </property>
</Properties>
</file>