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1" r:id="rId2"/>
  </p:sldMasterIdLst>
  <p:notesMasterIdLst>
    <p:notesMasterId r:id="rId40"/>
  </p:notesMasterIdLst>
  <p:sldIdLst>
    <p:sldId id="292" r:id="rId3"/>
    <p:sldId id="256" r:id="rId4"/>
    <p:sldId id="257" r:id="rId5"/>
    <p:sldId id="258" r:id="rId6"/>
    <p:sldId id="259" r:id="rId7"/>
    <p:sldId id="260" r:id="rId8"/>
    <p:sldId id="261" r:id="rId9"/>
    <p:sldId id="282" r:id="rId10"/>
    <p:sldId id="262" r:id="rId11"/>
    <p:sldId id="263" r:id="rId12"/>
    <p:sldId id="264" r:id="rId13"/>
    <p:sldId id="265" r:id="rId14"/>
    <p:sldId id="266" r:id="rId15"/>
    <p:sldId id="267" r:id="rId16"/>
    <p:sldId id="268" r:id="rId17"/>
    <p:sldId id="269" r:id="rId18"/>
    <p:sldId id="270" r:id="rId19"/>
    <p:sldId id="283" r:id="rId20"/>
    <p:sldId id="284" r:id="rId21"/>
    <p:sldId id="285" r:id="rId22"/>
    <p:sldId id="271" r:id="rId23"/>
    <p:sldId id="272" r:id="rId24"/>
    <p:sldId id="273" r:id="rId25"/>
    <p:sldId id="286" r:id="rId26"/>
    <p:sldId id="274" r:id="rId27"/>
    <p:sldId id="275" r:id="rId28"/>
    <p:sldId id="276" r:id="rId29"/>
    <p:sldId id="287" r:id="rId30"/>
    <p:sldId id="277" r:id="rId31"/>
    <p:sldId id="278" r:id="rId32"/>
    <p:sldId id="279" r:id="rId33"/>
    <p:sldId id="280" r:id="rId34"/>
    <p:sldId id="288" r:id="rId35"/>
    <p:sldId id="289" r:id="rId36"/>
    <p:sldId id="290" r:id="rId37"/>
    <p:sldId id="291" r:id="rId38"/>
    <p:sldId id="281" r:id="rId39"/>
  </p:sldIdLst>
  <p:sldSz cx="9144000" cy="6858000" type="screen4x3"/>
  <p:notesSz cx="6858000" cy="9144000"/>
  <p:custDataLst>
    <p:tags r:id="rId41"/>
  </p:custDataLst>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1421"/>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39"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40" name="Text Box 3"/>
          <p:cNvSpPr txBox="1">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41" name="Text Box 4"/>
          <p:cNvSpPr txBox="1">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42" name="Text Box 5"/>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054" name="Rectangle 6"/>
          <p:cNvSpPr>
            <a:spLocks noGrp="1" noChangeArrowheads="1"/>
          </p:cNvSpPr>
          <p:nvPr>
            <p:ph type="body"/>
          </p:nvPr>
        </p:nvSpPr>
        <p:spPr bwMode="auto">
          <a:xfrm>
            <a:off x="914400" y="4343400"/>
            <a:ext cx="50276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14344" name="Text Box 7"/>
          <p:cNvSpPr txBox="1">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56" name="Text Box 8"/>
          <p:cNvSpPr txBox="1">
            <a:spLocks noChangeArrowheads="1"/>
          </p:cNvSpPr>
          <p:nvPr/>
        </p:nvSpPr>
        <p:spPr bwMode="auto">
          <a:xfrm>
            <a:off x="3886200" y="8877300"/>
            <a:ext cx="2971800" cy="266700"/>
          </a:xfrm>
          <a:prstGeom prst="rect">
            <a:avLst/>
          </a:prstGeom>
          <a:noFill/>
          <a:ln w="9525">
            <a:noFill/>
            <a:round/>
            <a:headEnd/>
            <a:tailEnd/>
          </a:ln>
          <a:effectLst/>
        </p:spPr>
        <p:txBody>
          <a:bodyPr lIns="90000" tIns="46800" rIns="90000" bIns="4680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buClr>
                <a:srgbClr val="000000"/>
              </a:buClr>
              <a:buSzPct val="100000"/>
              <a:buFont typeface="Times New Roman" panose="02020603050405020304" pitchFamily="18" charset="0"/>
              <a:buNone/>
              <a:defRPr/>
            </a:pPr>
            <a:fld id="{68BCD8F4-24F9-4C82-961E-EB4A1DA41C27}" type="slidenum">
              <a:rPr lang="en-GB" altLang="en-US" sz="1200" b="1" smtClean="0">
                <a:solidFill>
                  <a:srgbClr val="000000"/>
                </a:solidFill>
              </a:rPr>
              <a:pPr algn="r" eaLnBrk="1" hangingPunct="1">
                <a:lnSpc>
                  <a:spcPct val="95000"/>
                </a:lnSpc>
                <a:buClr>
                  <a:srgbClr val="000000"/>
                </a:buClr>
                <a:buSzPct val="100000"/>
                <a:buFont typeface="Times New Roman" panose="02020603050405020304" pitchFamily="18" charset="0"/>
                <a:buNone/>
                <a:defRPr/>
              </a:pPr>
              <a:t>‹#›</a:t>
            </a:fld>
            <a:endParaRPr lang="en-GB" altLang="en-US" sz="1200" b="1" smtClean="0">
              <a:solidFill>
                <a:srgbClr val="000000"/>
              </a:solidFill>
            </a:endParaRPr>
          </a:p>
        </p:txBody>
      </p:sp>
      <p:sp>
        <p:nvSpPr>
          <p:cNvPr id="14346" name="Rectangle 9"/>
          <p:cNvSpPr>
            <a:spLocks noGrp="1" noChangeArrowheads="1"/>
          </p:cNvSpPr>
          <p:nvPr>
            <p:ph type="sldImg"/>
          </p:nvPr>
        </p:nvSpPr>
        <p:spPr bwMode="auto">
          <a:xfrm>
            <a:off x="1143000" y="695325"/>
            <a:ext cx="4570413"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135426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7411"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45341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36867"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040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38915"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86919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40963"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934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43011"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44381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45059"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54033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47107"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2059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52227"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24461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54275"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07179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56323"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71731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59395"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28057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59"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31486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61443"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60395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63491"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51113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66563"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51303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68611"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30210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70659"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36548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72707"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2061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78851"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65022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1507"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56403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3555"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5095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5603"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78984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7651"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2608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30723"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85977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32771"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48182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34819" name="Rectangle 2"/>
          <p:cNvSpPr>
            <a:spLocks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96290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113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403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609600"/>
            <a:ext cx="1941512" cy="5483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5313" cy="5483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8566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69225" cy="1139825"/>
          </a:xfrm>
        </p:spPr>
        <p:txBody>
          <a:bodyPr/>
          <a:lstStyle/>
          <a:p>
            <a:r>
              <a:rPr lang="en-US" smtClean="0"/>
              <a:t>Click to edit Master title style</a:t>
            </a:r>
            <a:endParaRPr lang="en-US"/>
          </a:p>
        </p:txBody>
      </p:sp>
    </p:spTree>
    <p:extLst>
      <p:ext uri="{BB962C8B-B14F-4D97-AF65-F5344CB8AC3E}">
        <p14:creationId xmlns:p14="http://schemas.microsoft.com/office/powerpoint/2010/main" val="322919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sp>
          <p:nvSpPr>
            <p:cNvPr id="5" name="Freeform 3"/>
            <p:cNvSpPr>
              <a:spLocks/>
            </p:cNvSpPr>
            <p:nvPr/>
          </p:nvSpPr>
          <p:spPr bwMode="hidden">
            <a:xfrm>
              <a:off x="0" y="0"/>
              <a:ext cx="5758" cy="1776"/>
            </a:xfrm>
            <a:custGeom>
              <a:avLst/>
              <a:gdLst>
                <a:gd name="T0" fmla="*/ 0 w 5740"/>
                <a:gd name="T1" fmla="*/ 0 h 1906"/>
                <a:gd name="T2" fmla="*/ 0 w 5740"/>
                <a:gd name="T3" fmla="*/ 1655 h 1906"/>
                <a:gd name="T4" fmla="*/ 5776 w 5740"/>
                <a:gd name="T5" fmla="*/ 1655 h 1906"/>
                <a:gd name="T6" fmla="*/ 5776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6" name="Group 4"/>
            <p:cNvGrpSpPr>
              <a:grpSpLocks/>
            </p:cNvGrpSpPr>
            <p:nvPr userDrawn="1"/>
          </p:nvGrpSpPr>
          <p:grpSpPr bwMode="auto">
            <a:xfrm>
              <a:off x="1728" y="1409"/>
              <a:ext cx="4027" cy="2906"/>
              <a:chOff x="1728" y="1409"/>
              <a:chExt cx="4027" cy="2906"/>
            </a:xfrm>
          </p:grpSpPr>
          <p:sp>
            <p:nvSpPr>
              <p:cNvPr id="7" name="Freeform 5"/>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lnSpc>
                    <a:spcPct val="90000"/>
                  </a:lnSpc>
                  <a:defRPr/>
                </a:pPr>
                <a:endParaRPr lang="en-IN" sz="1800" b="1">
                  <a:solidFill>
                    <a:srgbClr val="FFFFFF"/>
                  </a:solidFill>
                  <a:latin typeface="Helvetica" panose="020B0604020202020204" pitchFamily="34" charset="0"/>
                  <a:ea typeface="+mn-ea"/>
                  <a:cs typeface="+mn-cs"/>
                </a:endParaRPr>
              </a:p>
            </p:txBody>
          </p:sp>
          <p:sp>
            <p:nvSpPr>
              <p:cNvPr id="8" name="Freeform 6"/>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lnSpc>
                    <a:spcPct val="90000"/>
                  </a:lnSpc>
                  <a:defRPr/>
                </a:pPr>
                <a:endParaRPr lang="en-IN" sz="1800" b="1">
                  <a:solidFill>
                    <a:srgbClr val="FFFFFF"/>
                  </a:solidFill>
                  <a:latin typeface="Helvetica" panose="020B0604020202020204" pitchFamily="34" charset="0"/>
                  <a:ea typeface="+mn-ea"/>
                  <a:cs typeface="+mn-cs"/>
                </a:endParaRPr>
              </a:p>
            </p:txBody>
          </p:sp>
          <p:sp>
            <p:nvSpPr>
              <p:cNvPr id="9" name="Freeform 7"/>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90980"/>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lnSpc>
                    <a:spcPct val="90000"/>
                  </a:lnSpc>
                  <a:defRPr/>
                </a:pPr>
                <a:endParaRPr lang="en-IN" sz="1800" b="1">
                  <a:solidFill>
                    <a:srgbClr val="FFFFFF"/>
                  </a:solidFill>
                  <a:latin typeface="Helvetica" panose="020B0604020202020204" pitchFamily="34" charset="0"/>
                  <a:ea typeface="+mn-ea"/>
                  <a:cs typeface="+mn-cs"/>
                </a:endParaRPr>
              </a:p>
            </p:txBody>
          </p:sp>
          <p:sp>
            <p:nvSpPr>
              <p:cNvPr id="10" name="Freeform 8"/>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 name="Freeform 9"/>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9098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lnSpc>
                    <a:spcPct val="90000"/>
                  </a:lnSpc>
                  <a:defRPr/>
                </a:pPr>
                <a:endParaRPr lang="en-IN" sz="1800" b="1">
                  <a:solidFill>
                    <a:srgbClr val="FFFFFF"/>
                  </a:solidFill>
                  <a:latin typeface="Helvetica" panose="020B0604020202020204" pitchFamily="34" charset="0"/>
                  <a:ea typeface="+mn-ea"/>
                  <a:cs typeface="+mn-cs"/>
                </a:endParaRPr>
              </a:p>
            </p:txBody>
          </p:sp>
          <p:sp>
            <p:nvSpPr>
              <p:cNvPr id="12" name="Freeform 10"/>
              <p:cNvSpPr>
                <a:spLocks/>
              </p:cNvSpPr>
              <p:nvPr/>
            </p:nvSpPr>
            <p:spPr bwMode="hidden">
              <a:xfrm>
                <a:off x="3231" y="1409"/>
                <a:ext cx="2296" cy="1469"/>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9098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lnSpc>
                    <a:spcPct val="90000"/>
                  </a:lnSpc>
                  <a:defRPr/>
                </a:pPr>
                <a:endParaRPr lang="en-IN" sz="1800" b="1">
                  <a:solidFill>
                    <a:srgbClr val="FFFFFF"/>
                  </a:solidFill>
                  <a:latin typeface="Helvetica" panose="020B0604020202020204" pitchFamily="34" charset="0"/>
                  <a:ea typeface="+mn-ea"/>
                  <a:cs typeface="+mn-cs"/>
                </a:endParaRPr>
              </a:p>
            </p:txBody>
          </p:sp>
        </p:grpSp>
      </p:grpSp>
      <p:sp>
        <p:nvSpPr>
          <p:cNvPr id="759819" name="Rectangle 11"/>
          <p:cNvSpPr>
            <a:spLocks noGrp="1" noChangeArrowheads="1"/>
          </p:cNvSpPr>
          <p:nvPr>
            <p:ph type="ctrTitle" sz="quarter"/>
          </p:nvPr>
        </p:nvSpPr>
        <p:spPr>
          <a:xfrm>
            <a:off x="685800" y="1735931"/>
            <a:ext cx="7772400" cy="1921669"/>
          </a:xfrm>
        </p:spPr>
        <p:txBody>
          <a:bodyPr/>
          <a:lstStyle>
            <a:lvl1pPr>
              <a:defRPr sz="4800"/>
            </a:lvl1pPr>
          </a:lstStyle>
          <a:p>
            <a:pPr lvl="0"/>
            <a:r>
              <a:rPr lang="en-US" altLang="en-US" noProof="0" smtClean="0"/>
              <a:t>Click to edit Master title style</a:t>
            </a:r>
          </a:p>
        </p:txBody>
      </p:sp>
      <p:sp>
        <p:nvSpPr>
          <p:cNvPr id="759820" name="Rectangle 12"/>
          <p:cNvSpPr>
            <a:spLocks noGrp="1" noChangeArrowheads="1"/>
          </p:cNvSpPr>
          <p:nvPr>
            <p:ph type="subTitle" sz="quarter" idx="1"/>
          </p:nvPr>
        </p:nvSpPr>
        <p:spPr>
          <a:xfrm>
            <a:off x="1371600" y="3886200"/>
            <a:ext cx="6400800" cy="1752005"/>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13" name="Rectangle 13"/>
          <p:cNvSpPr>
            <a:spLocks noGrp="1" noChangeArrowheads="1"/>
          </p:cNvSpPr>
          <p:nvPr>
            <p:ph type="dt" sz="quarter" idx="10"/>
          </p:nvPr>
        </p:nvSpPr>
        <p:spPr bwMode="auto">
          <a:xfrm>
            <a:off x="457200" y="6248400"/>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defTabSz="914400" eaLnBrk="1" hangingPunct="1">
              <a:lnSpc>
                <a:spcPct val="100000"/>
              </a:lnSpc>
              <a:buFont typeface="Times New Roman" panose="02020603050405020304" pitchFamily="18" charset="0"/>
              <a:buNone/>
              <a:defRPr sz="1200" b="0">
                <a:solidFill>
                  <a:srgbClr val="FFFFFF"/>
                </a:solidFill>
                <a:latin typeface="Arial" panose="020B0604020202020204" pitchFamily="34" charset="0"/>
                <a:ea typeface="+mn-ea"/>
                <a:cs typeface="+mn-cs"/>
              </a:defRPr>
            </a:lvl1pPr>
          </a:lstStyle>
          <a:p>
            <a:pPr>
              <a:defRPr/>
            </a:pPr>
            <a:endParaRPr lang="en-US" altLang="en-US"/>
          </a:p>
        </p:txBody>
      </p:sp>
      <p:sp>
        <p:nvSpPr>
          <p:cNvPr id="14" name="Rectangle 14"/>
          <p:cNvSpPr>
            <a:spLocks noGrp="1" noChangeArrowheads="1"/>
          </p:cNvSpPr>
          <p:nvPr>
            <p:ph type="ftr" sz="quarter" idx="11"/>
          </p:nvPr>
        </p:nvSpPr>
        <p:spPr>
          <a:xfrm>
            <a:off x="3124200" y="6251575"/>
            <a:ext cx="2895600" cy="476250"/>
          </a:xfrm>
        </p:spPr>
        <p:txBody>
          <a:bodyPr/>
          <a:lstStyle>
            <a:lvl1pPr algn="ctr" defTabSz="457200" eaLnBrk="1" hangingPunct="1">
              <a:lnSpc>
                <a:spcPct val="100000"/>
              </a:lnSpc>
              <a:spcBef>
                <a:spcPct val="0"/>
              </a:spcBef>
              <a:buClr>
                <a:srgbClr val="000000"/>
              </a:buClr>
              <a:buSzPct val="100000"/>
              <a:defRPr sz="1200">
                <a:latin typeface="Arial" panose="020B0604020202020204" pitchFamily="34" charset="0"/>
              </a:defRPr>
            </a:lvl1pPr>
          </a:lstStyle>
          <a:p>
            <a:pPr>
              <a:defRPr/>
            </a:pPr>
            <a:endParaRPr lang="en-US" altLang="en-US"/>
          </a:p>
        </p:txBody>
      </p:sp>
      <p:sp>
        <p:nvSpPr>
          <p:cNvPr id="15" name="Rectangle 15"/>
          <p:cNvSpPr>
            <a:spLocks noGrp="1" noChangeArrowheads="1"/>
          </p:cNvSpPr>
          <p:nvPr>
            <p:ph type="sldNum" sz="quarter" idx="12"/>
          </p:nvPr>
        </p:nvSpPr>
        <p:spPr>
          <a:xfrm>
            <a:off x="6553200" y="6254750"/>
            <a:ext cx="2133600" cy="476250"/>
          </a:xfrm>
        </p:spPr>
        <p:txBody>
          <a:bodyPr/>
          <a:lstStyle>
            <a:lvl1pPr defTabSz="457200">
              <a:buClr>
                <a:srgbClr val="000000"/>
              </a:buClr>
              <a:buSzPct val="100000"/>
              <a:defRPr/>
            </a:lvl1pPr>
          </a:lstStyle>
          <a:p>
            <a:pPr>
              <a:defRPr/>
            </a:pPr>
            <a:fld id="{CCCBE94E-0740-4AE9-BAA9-AF726B5D7023}" type="slidenum">
              <a:rPr lang="en-US" altLang="en-US"/>
              <a:pPr>
                <a:defRPr/>
              </a:pPr>
              <a:t>‹#›</a:t>
            </a:fld>
            <a:endParaRPr lang="en-US" altLang="en-US"/>
          </a:p>
        </p:txBody>
      </p:sp>
    </p:spTree>
    <p:extLst>
      <p:ext uri="{BB962C8B-B14F-4D97-AF65-F5344CB8AC3E}">
        <p14:creationId xmlns:p14="http://schemas.microsoft.com/office/powerpoint/2010/main" val="1368601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defTabSz="457200">
              <a:lnSpc>
                <a:spcPct val="100000"/>
              </a:lnSpc>
              <a:buClr>
                <a:srgbClr val="000000"/>
              </a:buClr>
              <a:buSzPct val="100000"/>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5" name="Slide Number Placeholder 4"/>
          <p:cNvSpPr>
            <a:spLocks noGrp="1"/>
          </p:cNvSpPr>
          <p:nvPr>
            <p:ph type="sldNum" sz="quarter" idx="11"/>
          </p:nvPr>
        </p:nvSpPr>
        <p:spPr/>
        <p:txBody>
          <a:bodyPr/>
          <a:lstStyle>
            <a:lvl1pPr defTabSz="457200">
              <a:buClr>
                <a:srgbClr val="000000"/>
              </a:buClr>
              <a:buSzPct val="100000"/>
              <a:defRPr/>
            </a:lvl1pPr>
          </a:lstStyle>
          <a:p>
            <a:pPr>
              <a:defRPr/>
            </a:pPr>
            <a:fld id="{7CBA9C92-C4E6-4DF0-A64C-EF4EECD1AE45}" type="slidenum">
              <a:rPr lang="en-US" altLang="en-US"/>
              <a:pPr>
                <a:defRPr/>
              </a:pPr>
              <a:t>‹#›</a:t>
            </a:fld>
            <a:endParaRPr lang="en-US" altLang="en-US"/>
          </a:p>
        </p:txBody>
      </p:sp>
    </p:spTree>
    <p:extLst>
      <p:ext uri="{BB962C8B-B14F-4D97-AF65-F5344CB8AC3E}">
        <p14:creationId xmlns:p14="http://schemas.microsoft.com/office/powerpoint/2010/main" val="3351060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143"/>
            <a:ext cx="7886700" cy="2853928"/>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859"/>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defTabSz="457200">
              <a:lnSpc>
                <a:spcPct val="100000"/>
              </a:lnSpc>
              <a:buClr>
                <a:srgbClr val="000000"/>
              </a:buClr>
              <a:buSzPct val="100000"/>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5" name="Slide Number Placeholder 4"/>
          <p:cNvSpPr>
            <a:spLocks noGrp="1"/>
          </p:cNvSpPr>
          <p:nvPr>
            <p:ph type="sldNum" sz="quarter" idx="11"/>
          </p:nvPr>
        </p:nvSpPr>
        <p:spPr/>
        <p:txBody>
          <a:bodyPr/>
          <a:lstStyle>
            <a:lvl1pPr defTabSz="457200">
              <a:buClr>
                <a:srgbClr val="000000"/>
              </a:buClr>
              <a:buSzPct val="100000"/>
              <a:defRPr/>
            </a:lvl1pPr>
          </a:lstStyle>
          <a:p>
            <a:pPr>
              <a:defRPr/>
            </a:pPr>
            <a:fld id="{5B20C61F-898D-452C-AA40-AF6E702ABC64}" type="slidenum">
              <a:rPr lang="en-US" altLang="en-US"/>
              <a:pPr>
                <a:defRPr/>
              </a:pPr>
              <a:t>‹#›</a:t>
            </a:fld>
            <a:endParaRPr lang="en-US" altLang="en-US"/>
          </a:p>
        </p:txBody>
      </p:sp>
    </p:spTree>
    <p:extLst>
      <p:ext uri="{BB962C8B-B14F-4D97-AF65-F5344CB8AC3E}">
        <p14:creationId xmlns:p14="http://schemas.microsoft.com/office/powerpoint/2010/main" val="1949545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4987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4987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p:txBody>
          <a:bodyPr/>
          <a:lstStyle>
            <a:lvl1pPr defTabSz="457200">
              <a:lnSpc>
                <a:spcPct val="100000"/>
              </a:lnSpc>
              <a:buClr>
                <a:srgbClr val="000000"/>
              </a:buClr>
              <a:buSzPct val="100000"/>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6" name="Slide Number Placeholder 5"/>
          <p:cNvSpPr>
            <a:spLocks noGrp="1"/>
          </p:cNvSpPr>
          <p:nvPr>
            <p:ph type="sldNum" sz="quarter" idx="11"/>
          </p:nvPr>
        </p:nvSpPr>
        <p:spPr/>
        <p:txBody>
          <a:bodyPr/>
          <a:lstStyle>
            <a:lvl1pPr defTabSz="457200">
              <a:buClr>
                <a:srgbClr val="000000"/>
              </a:buClr>
              <a:buSzPct val="100000"/>
              <a:defRPr/>
            </a:lvl1pPr>
          </a:lstStyle>
          <a:p>
            <a:pPr>
              <a:defRPr/>
            </a:pPr>
            <a:fld id="{6CF5BE25-C6AC-49D9-9343-DF7013D8E40B}" type="slidenum">
              <a:rPr lang="en-US" altLang="en-US"/>
              <a:pPr>
                <a:defRPr/>
              </a:pPr>
              <a:t>‹#›</a:t>
            </a:fld>
            <a:endParaRPr lang="en-US" altLang="en-US"/>
          </a:p>
        </p:txBody>
      </p:sp>
    </p:spTree>
    <p:extLst>
      <p:ext uri="{BB962C8B-B14F-4D97-AF65-F5344CB8AC3E}">
        <p14:creationId xmlns:p14="http://schemas.microsoft.com/office/powerpoint/2010/main" val="1202042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4332"/>
            <a:ext cx="7886700" cy="132695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9" y="1680568"/>
            <a:ext cx="3868737" cy="825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9" y="2505671"/>
            <a:ext cx="3868737" cy="36843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0568"/>
            <a:ext cx="3887788" cy="825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671"/>
            <a:ext cx="3887788" cy="36843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Footer Placeholder 6"/>
          <p:cNvSpPr>
            <a:spLocks noGrp="1"/>
          </p:cNvSpPr>
          <p:nvPr>
            <p:ph type="ftr" sz="quarter" idx="10"/>
          </p:nvPr>
        </p:nvSpPr>
        <p:spPr/>
        <p:txBody>
          <a:bodyPr/>
          <a:lstStyle>
            <a:lvl1pPr defTabSz="457200">
              <a:lnSpc>
                <a:spcPct val="100000"/>
              </a:lnSpc>
              <a:buClr>
                <a:srgbClr val="000000"/>
              </a:buClr>
              <a:buSzPct val="100000"/>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8" name="Slide Number Placeholder 7"/>
          <p:cNvSpPr>
            <a:spLocks noGrp="1"/>
          </p:cNvSpPr>
          <p:nvPr>
            <p:ph type="sldNum" sz="quarter" idx="11"/>
          </p:nvPr>
        </p:nvSpPr>
        <p:spPr/>
        <p:txBody>
          <a:bodyPr/>
          <a:lstStyle>
            <a:lvl1pPr defTabSz="457200">
              <a:buClr>
                <a:srgbClr val="000000"/>
              </a:buClr>
              <a:buSzPct val="100000"/>
              <a:defRPr/>
            </a:lvl1pPr>
          </a:lstStyle>
          <a:p>
            <a:pPr>
              <a:defRPr/>
            </a:pPr>
            <a:fld id="{1E99AB76-D5F1-414B-A51A-F984C81AC70D}" type="slidenum">
              <a:rPr lang="en-US" altLang="en-US"/>
              <a:pPr>
                <a:defRPr/>
              </a:pPr>
              <a:t>‹#›</a:t>
            </a:fld>
            <a:endParaRPr lang="en-US" altLang="en-US"/>
          </a:p>
        </p:txBody>
      </p:sp>
    </p:spTree>
    <p:extLst>
      <p:ext uri="{BB962C8B-B14F-4D97-AF65-F5344CB8AC3E}">
        <p14:creationId xmlns:p14="http://schemas.microsoft.com/office/powerpoint/2010/main" val="3270703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Footer Placeholder 2"/>
          <p:cNvSpPr>
            <a:spLocks noGrp="1"/>
          </p:cNvSpPr>
          <p:nvPr>
            <p:ph type="ftr" sz="quarter" idx="10"/>
          </p:nvPr>
        </p:nvSpPr>
        <p:spPr/>
        <p:txBody>
          <a:bodyPr/>
          <a:lstStyle>
            <a:lvl1pPr defTabSz="457200">
              <a:lnSpc>
                <a:spcPct val="100000"/>
              </a:lnSpc>
              <a:buClr>
                <a:srgbClr val="000000"/>
              </a:buClr>
              <a:buSzPct val="100000"/>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4" name="Slide Number Placeholder 3"/>
          <p:cNvSpPr>
            <a:spLocks noGrp="1"/>
          </p:cNvSpPr>
          <p:nvPr>
            <p:ph type="sldNum" sz="quarter" idx="11"/>
          </p:nvPr>
        </p:nvSpPr>
        <p:spPr/>
        <p:txBody>
          <a:bodyPr/>
          <a:lstStyle>
            <a:lvl1pPr defTabSz="457200">
              <a:buClr>
                <a:srgbClr val="000000"/>
              </a:buClr>
              <a:buSzPct val="100000"/>
              <a:defRPr/>
            </a:lvl1pPr>
          </a:lstStyle>
          <a:p>
            <a:pPr>
              <a:defRPr/>
            </a:pPr>
            <a:fld id="{D55DFCAF-6863-4F93-9D1A-C85211B6C645}" type="slidenum">
              <a:rPr lang="en-US" altLang="en-US"/>
              <a:pPr>
                <a:defRPr/>
              </a:pPr>
              <a:t>‹#›</a:t>
            </a:fld>
            <a:endParaRPr lang="en-US" altLang="en-US"/>
          </a:p>
        </p:txBody>
      </p:sp>
    </p:spTree>
    <p:extLst>
      <p:ext uri="{BB962C8B-B14F-4D97-AF65-F5344CB8AC3E}">
        <p14:creationId xmlns:p14="http://schemas.microsoft.com/office/powerpoint/2010/main" val="3364807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457200">
              <a:lnSpc>
                <a:spcPct val="100000"/>
              </a:lnSpc>
              <a:buClr>
                <a:srgbClr val="000000"/>
              </a:buClr>
              <a:buSzPct val="100000"/>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3" name="Slide Number Placeholder 2"/>
          <p:cNvSpPr>
            <a:spLocks noGrp="1"/>
          </p:cNvSpPr>
          <p:nvPr>
            <p:ph type="sldNum" sz="quarter" idx="11"/>
          </p:nvPr>
        </p:nvSpPr>
        <p:spPr/>
        <p:txBody>
          <a:bodyPr/>
          <a:lstStyle>
            <a:lvl1pPr defTabSz="457200">
              <a:buClr>
                <a:srgbClr val="000000"/>
              </a:buClr>
              <a:buSzPct val="100000"/>
              <a:defRPr/>
            </a:lvl1pPr>
          </a:lstStyle>
          <a:p>
            <a:pPr>
              <a:defRPr/>
            </a:pPr>
            <a:fld id="{64F2A54A-C2D4-4D33-9896-6F30948960E3}" type="slidenum">
              <a:rPr lang="en-US" altLang="en-US"/>
              <a:pPr>
                <a:defRPr/>
              </a:pPr>
              <a:t>‹#›</a:t>
            </a:fld>
            <a:endParaRPr lang="en-US" altLang="en-US"/>
          </a:p>
        </p:txBody>
      </p:sp>
    </p:spTree>
    <p:extLst>
      <p:ext uri="{BB962C8B-B14F-4D97-AF65-F5344CB8AC3E}">
        <p14:creationId xmlns:p14="http://schemas.microsoft.com/office/powerpoint/2010/main" val="56777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2951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625"/>
            <a:ext cx="4629150" cy="48738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9" y="2057400"/>
            <a:ext cx="2949575" cy="38111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defTabSz="457200">
              <a:lnSpc>
                <a:spcPct val="100000"/>
              </a:lnSpc>
              <a:buClr>
                <a:srgbClr val="000000"/>
              </a:buClr>
              <a:buSzPct val="100000"/>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6" name="Slide Number Placeholder 5"/>
          <p:cNvSpPr>
            <a:spLocks noGrp="1"/>
          </p:cNvSpPr>
          <p:nvPr>
            <p:ph type="sldNum" sz="quarter" idx="11"/>
          </p:nvPr>
        </p:nvSpPr>
        <p:spPr/>
        <p:txBody>
          <a:bodyPr/>
          <a:lstStyle>
            <a:lvl1pPr defTabSz="457200">
              <a:buClr>
                <a:srgbClr val="000000"/>
              </a:buClr>
              <a:buSzPct val="100000"/>
              <a:defRPr/>
            </a:lvl1pPr>
          </a:lstStyle>
          <a:p>
            <a:pPr>
              <a:defRPr/>
            </a:pPr>
            <a:fld id="{41E2C8A7-860A-4CA2-815A-E41009AA513B}" type="slidenum">
              <a:rPr lang="en-US" altLang="en-US"/>
              <a:pPr>
                <a:defRPr/>
              </a:pPr>
              <a:t>‹#›</a:t>
            </a:fld>
            <a:endParaRPr lang="en-US" altLang="en-US"/>
          </a:p>
        </p:txBody>
      </p:sp>
    </p:spTree>
    <p:extLst>
      <p:ext uri="{BB962C8B-B14F-4D97-AF65-F5344CB8AC3E}">
        <p14:creationId xmlns:p14="http://schemas.microsoft.com/office/powerpoint/2010/main" val="1728173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625"/>
            <a:ext cx="4629150" cy="48738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630239" y="2057400"/>
            <a:ext cx="2949575" cy="38111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defTabSz="457200">
              <a:lnSpc>
                <a:spcPct val="100000"/>
              </a:lnSpc>
              <a:buClr>
                <a:srgbClr val="000000"/>
              </a:buClr>
              <a:buSzPct val="100000"/>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6" name="Slide Number Placeholder 5"/>
          <p:cNvSpPr>
            <a:spLocks noGrp="1"/>
          </p:cNvSpPr>
          <p:nvPr>
            <p:ph type="sldNum" sz="quarter" idx="11"/>
          </p:nvPr>
        </p:nvSpPr>
        <p:spPr/>
        <p:txBody>
          <a:bodyPr/>
          <a:lstStyle>
            <a:lvl1pPr defTabSz="457200">
              <a:buClr>
                <a:srgbClr val="000000"/>
              </a:buClr>
              <a:buSzPct val="100000"/>
              <a:defRPr/>
            </a:lvl1pPr>
          </a:lstStyle>
          <a:p>
            <a:pPr>
              <a:defRPr/>
            </a:pPr>
            <a:fld id="{3AC9023B-E45D-48F6-9BB4-700231D5137F}" type="slidenum">
              <a:rPr lang="en-US" altLang="en-US"/>
              <a:pPr>
                <a:defRPr/>
              </a:pPr>
              <a:t>‹#›</a:t>
            </a:fld>
            <a:endParaRPr lang="en-US" altLang="en-US"/>
          </a:p>
        </p:txBody>
      </p:sp>
    </p:spTree>
    <p:extLst>
      <p:ext uri="{BB962C8B-B14F-4D97-AF65-F5344CB8AC3E}">
        <p14:creationId xmlns:p14="http://schemas.microsoft.com/office/powerpoint/2010/main" val="2389387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defTabSz="457200">
              <a:lnSpc>
                <a:spcPct val="100000"/>
              </a:lnSpc>
              <a:buClr>
                <a:srgbClr val="000000"/>
              </a:buClr>
              <a:buSzPct val="100000"/>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5" name="Slide Number Placeholder 4"/>
          <p:cNvSpPr>
            <a:spLocks noGrp="1"/>
          </p:cNvSpPr>
          <p:nvPr>
            <p:ph type="sldNum" sz="quarter" idx="11"/>
          </p:nvPr>
        </p:nvSpPr>
        <p:spPr/>
        <p:txBody>
          <a:bodyPr/>
          <a:lstStyle>
            <a:lvl1pPr defTabSz="457200">
              <a:buClr>
                <a:srgbClr val="000000"/>
              </a:buClr>
              <a:buSzPct val="100000"/>
              <a:defRPr/>
            </a:lvl1pPr>
          </a:lstStyle>
          <a:p>
            <a:pPr>
              <a:defRPr/>
            </a:pPr>
            <a:fld id="{A0C9DCCA-875A-42DD-A86D-28E4E5A218A1}" type="slidenum">
              <a:rPr lang="en-US" altLang="en-US"/>
              <a:pPr>
                <a:defRPr/>
              </a:pPr>
              <a:t>‹#›</a:t>
            </a:fld>
            <a:endParaRPr lang="en-US" altLang="en-US"/>
          </a:p>
        </p:txBody>
      </p:sp>
    </p:spTree>
    <p:extLst>
      <p:ext uri="{BB962C8B-B14F-4D97-AF65-F5344CB8AC3E}">
        <p14:creationId xmlns:p14="http://schemas.microsoft.com/office/powerpoint/2010/main" val="546892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034"/>
            <a:ext cx="2057400" cy="582394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5034"/>
            <a:ext cx="6019800" cy="58239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defTabSz="457200">
              <a:lnSpc>
                <a:spcPct val="100000"/>
              </a:lnSpc>
              <a:buClr>
                <a:srgbClr val="000000"/>
              </a:buClr>
              <a:buSzPct val="100000"/>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5" name="Slide Number Placeholder 4"/>
          <p:cNvSpPr>
            <a:spLocks noGrp="1"/>
          </p:cNvSpPr>
          <p:nvPr>
            <p:ph type="sldNum" sz="quarter" idx="11"/>
          </p:nvPr>
        </p:nvSpPr>
        <p:spPr/>
        <p:txBody>
          <a:bodyPr/>
          <a:lstStyle>
            <a:lvl1pPr defTabSz="457200">
              <a:buClr>
                <a:srgbClr val="000000"/>
              </a:buClr>
              <a:buSzPct val="100000"/>
              <a:defRPr/>
            </a:lvl1pPr>
          </a:lstStyle>
          <a:p>
            <a:pPr>
              <a:defRPr/>
            </a:pPr>
            <a:fld id="{59297AFB-5D87-4006-8705-4C2B4977DAF4}" type="slidenum">
              <a:rPr lang="en-US" altLang="en-US"/>
              <a:pPr>
                <a:defRPr/>
              </a:pPr>
              <a:t>‹#›</a:t>
            </a:fld>
            <a:endParaRPr lang="en-US" altLang="en-US"/>
          </a:p>
        </p:txBody>
      </p:sp>
    </p:spTree>
    <p:extLst>
      <p:ext uri="{BB962C8B-B14F-4D97-AF65-F5344CB8AC3E}">
        <p14:creationId xmlns:p14="http://schemas.microsoft.com/office/powerpoint/2010/main" val="179215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4209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084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981200"/>
            <a:ext cx="38084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419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008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648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7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963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939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CCFF"/>
            </a:gs>
            <a:gs pos="100000">
              <a:srgbClr val="FFFFFF"/>
            </a:gs>
          </a:gsLst>
          <a:lin ang="13500000" scaled="1"/>
        </a:gra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609600"/>
            <a:ext cx="77692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85800" y="1981200"/>
            <a:ext cx="77692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b="0" i="0" u="none">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Lucida Sans Unicode" charset="0"/>
          <a:cs typeface="Lucida Sans Unicode"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Lucida Sans Unicode" charset="0"/>
          <a:cs typeface="Lucida Sans Unicode"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Lucida Sans Unicode" charset="0"/>
          <a:cs typeface="Lucida Sans Unicode"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Lucida Sans Unicode" charset="0"/>
          <a:cs typeface="Lucida Sans Unicode" charset="0"/>
        </a:defRPr>
      </a:lvl5pPr>
      <a:lvl6pPr marL="25146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Lucida Sans Unicode" charset="0"/>
          <a:cs typeface="Lucida Sans Unicode" charset="0"/>
        </a:defRPr>
      </a:lvl6pPr>
      <a:lvl7pPr marL="29718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Lucida Sans Unicode" charset="0"/>
          <a:cs typeface="Lucida Sans Unicode" charset="0"/>
        </a:defRPr>
      </a:lvl7pPr>
      <a:lvl8pPr marL="34290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Lucida Sans Unicode" charset="0"/>
          <a:cs typeface="Lucida Sans Unicode" charset="0"/>
        </a:defRPr>
      </a:lvl8pPr>
      <a:lvl9pPr marL="38862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Lucida Sans Unicode" charset="0"/>
          <a:cs typeface="Lucida Sans Unicode"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buChar char="–"/>
        <a:defRPr sz="2800" b="0" i="0" u="none">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0825" cy="6850063"/>
            <a:chOff x="0" y="0"/>
            <a:chExt cx="5758" cy="4315"/>
          </a:xfrm>
        </p:grpSpPr>
        <p:sp>
          <p:nvSpPr>
            <p:cNvPr id="2055" name="Freeform 3"/>
            <p:cNvSpPr>
              <a:spLocks/>
            </p:cNvSpPr>
            <p:nvPr/>
          </p:nvSpPr>
          <p:spPr bwMode="hidden">
            <a:xfrm>
              <a:off x="0" y="0"/>
              <a:ext cx="5758" cy="1776"/>
            </a:xfrm>
            <a:custGeom>
              <a:avLst/>
              <a:gdLst>
                <a:gd name="T0" fmla="*/ 0 w 5740"/>
                <a:gd name="T1" fmla="*/ 0 h 1906"/>
                <a:gd name="T2" fmla="*/ 0 w 5740"/>
                <a:gd name="T3" fmla="*/ 1655 h 1906"/>
                <a:gd name="T4" fmla="*/ 5776 w 5740"/>
                <a:gd name="T5" fmla="*/ 1655 h 1906"/>
                <a:gd name="T6" fmla="*/ 5776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2056" name="Group 4"/>
            <p:cNvGrpSpPr>
              <a:grpSpLocks/>
            </p:cNvGrpSpPr>
            <p:nvPr userDrawn="1"/>
          </p:nvGrpSpPr>
          <p:grpSpPr bwMode="auto">
            <a:xfrm>
              <a:off x="1728" y="1409"/>
              <a:ext cx="4027" cy="2906"/>
              <a:chOff x="1728" y="1409"/>
              <a:chExt cx="4027" cy="2906"/>
            </a:xfrm>
          </p:grpSpPr>
          <p:sp>
            <p:nvSpPr>
              <p:cNvPr id="758789" name="Freeform 5"/>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lnSpc>
                    <a:spcPct val="90000"/>
                  </a:lnSpc>
                  <a:defRPr/>
                </a:pPr>
                <a:endParaRPr lang="en-IN" sz="1800" b="1">
                  <a:solidFill>
                    <a:srgbClr val="FFFFFF"/>
                  </a:solidFill>
                  <a:latin typeface="Helvetica" panose="020B0604020202020204" pitchFamily="34" charset="0"/>
                  <a:ea typeface="+mn-ea"/>
                  <a:cs typeface="+mn-cs"/>
                </a:endParaRPr>
              </a:p>
            </p:txBody>
          </p:sp>
          <p:sp>
            <p:nvSpPr>
              <p:cNvPr id="758790" name="Freeform 6"/>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lnSpc>
                    <a:spcPct val="90000"/>
                  </a:lnSpc>
                  <a:defRPr/>
                </a:pPr>
                <a:endParaRPr lang="en-IN" sz="1800" b="1">
                  <a:solidFill>
                    <a:srgbClr val="FFFFFF"/>
                  </a:solidFill>
                  <a:latin typeface="Helvetica" panose="020B0604020202020204" pitchFamily="34" charset="0"/>
                  <a:ea typeface="+mn-ea"/>
                  <a:cs typeface="+mn-cs"/>
                </a:endParaRPr>
              </a:p>
            </p:txBody>
          </p:sp>
          <p:sp>
            <p:nvSpPr>
              <p:cNvPr id="758791" name="Freeform 7"/>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90980"/>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lnSpc>
                    <a:spcPct val="90000"/>
                  </a:lnSpc>
                  <a:defRPr/>
                </a:pPr>
                <a:endParaRPr lang="en-IN" sz="1800" b="1">
                  <a:solidFill>
                    <a:srgbClr val="FFFFFF"/>
                  </a:solidFill>
                  <a:latin typeface="Helvetica" panose="020B0604020202020204" pitchFamily="34" charset="0"/>
                  <a:ea typeface="+mn-ea"/>
                  <a:cs typeface="+mn-cs"/>
                </a:endParaRPr>
              </a:p>
            </p:txBody>
          </p:sp>
          <p:sp>
            <p:nvSpPr>
              <p:cNvPr id="2060" name="Freeform 8"/>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58793" name="Freeform 9"/>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9098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lnSpc>
                    <a:spcPct val="90000"/>
                  </a:lnSpc>
                  <a:defRPr/>
                </a:pPr>
                <a:endParaRPr lang="en-IN" sz="1800" b="1">
                  <a:solidFill>
                    <a:srgbClr val="FFFFFF"/>
                  </a:solidFill>
                  <a:latin typeface="Helvetica" panose="020B0604020202020204" pitchFamily="34" charset="0"/>
                  <a:ea typeface="+mn-ea"/>
                  <a:cs typeface="+mn-cs"/>
                </a:endParaRPr>
              </a:p>
            </p:txBody>
          </p:sp>
          <p:sp>
            <p:nvSpPr>
              <p:cNvPr id="758794" name="Freeform 10"/>
              <p:cNvSpPr>
                <a:spLocks/>
              </p:cNvSpPr>
              <p:nvPr/>
            </p:nvSpPr>
            <p:spPr bwMode="hidden">
              <a:xfrm>
                <a:off x="3231" y="1409"/>
                <a:ext cx="2296" cy="1469"/>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9098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a:lnSpc>
                    <a:spcPct val="90000"/>
                  </a:lnSpc>
                  <a:defRPr/>
                </a:pPr>
                <a:endParaRPr lang="en-IN" sz="1800" b="1">
                  <a:solidFill>
                    <a:srgbClr val="FFFFFF"/>
                  </a:solidFill>
                  <a:latin typeface="Helvetica" panose="020B0604020202020204" pitchFamily="34" charset="0"/>
                  <a:ea typeface="+mn-ea"/>
                  <a:cs typeface="+mn-cs"/>
                </a:endParaRPr>
              </a:p>
            </p:txBody>
          </p:sp>
        </p:grpSp>
      </p:grpSp>
      <p:sp>
        <p:nvSpPr>
          <p:cNvPr id="758795" name="Rectangle 11"/>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758796" name="Rectangle 12"/>
          <p:cNvSpPr>
            <a:spLocks noGrp="1" noRot="1" noChangeArrowheads="1"/>
          </p:cNvSpPr>
          <p:nvPr>
            <p:ph type="body" idx="1"/>
          </p:nvPr>
        </p:nvSpPr>
        <p:spPr bwMode="auto">
          <a:xfrm>
            <a:off x="457200" y="1600200"/>
            <a:ext cx="82296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8798" name="Rectangle 14"/>
          <p:cNvSpPr>
            <a:spLocks noGrp="1" noChangeArrowheads="1"/>
          </p:cNvSpPr>
          <p:nvPr>
            <p:ph type="ftr" sz="quarter" idx="3"/>
          </p:nvPr>
        </p:nvSpPr>
        <p:spPr bwMode="auto">
          <a:xfrm>
            <a:off x="476250" y="6248400"/>
            <a:ext cx="77025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defTabSz="914400">
              <a:lnSpc>
                <a:spcPct val="90000"/>
              </a:lnSpc>
              <a:spcBef>
                <a:spcPct val="50000"/>
              </a:spcBef>
              <a:buFont typeface="Times New Roman" panose="02020603050405020304" pitchFamily="18" charset="0"/>
              <a:buNone/>
              <a:defRPr sz="1000" b="0">
                <a:solidFill>
                  <a:srgbClr val="FFFFFF"/>
                </a:solidFill>
                <a:latin typeface="Avant Garde" charset="0"/>
                <a:ea typeface="+mn-ea"/>
                <a:cs typeface="+mn-cs"/>
              </a:defRPr>
            </a:lvl1pPr>
          </a:lstStyle>
          <a:p>
            <a:pPr>
              <a:defRPr/>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rgbClr val="003399"/>
              </a:solidFill>
            </a:endParaRPr>
          </a:p>
        </p:txBody>
      </p:sp>
      <p:sp>
        <p:nvSpPr>
          <p:cNvPr id="758799" name="Rectangle 15"/>
          <p:cNvSpPr>
            <a:spLocks noGrp="1" noChangeArrowheads="1"/>
          </p:cNvSpPr>
          <p:nvPr>
            <p:ph type="sldNum" sz="quarter" idx="4"/>
          </p:nvPr>
        </p:nvSpPr>
        <p:spPr bwMode="auto">
          <a:xfrm>
            <a:off x="8239125" y="6248400"/>
            <a:ext cx="631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defTabSz="914400" eaLnBrk="1" hangingPunct="1">
              <a:lnSpc>
                <a:spcPct val="100000"/>
              </a:lnSpc>
              <a:buFont typeface="Times New Roman" panose="02020603050405020304" pitchFamily="18" charset="0"/>
              <a:buNone/>
              <a:defRPr sz="1200" b="0">
                <a:solidFill>
                  <a:srgbClr val="FFFFFF"/>
                </a:solidFill>
                <a:latin typeface="Arial" panose="020B0604020202020204" pitchFamily="34" charset="0"/>
                <a:ea typeface="+mn-ea"/>
                <a:cs typeface="+mn-cs"/>
              </a:defRPr>
            </a:lvl1pPr>
          </a:lstStyle>
          <a:p>
            <a:pPr>
              <a:defRPr/>
            </a:pPr>
            <a:fld id="{DF1417EA-6879-4CE1-BF89-A516E3AA6386}"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iming>
    <p:tnLst>
      <p:par>
        <p:cTn id="1" dur="indefinite" restart="never" nodeType="tmRoot"/>
      </p:par>
    </p:tnLst>
  </p:timing>
  <p:hf hdr="0" dt="0"/>
  <p:txStyles>
    <p:titleStyle>
      <a:lvl1pPr algn="ctr" rtl="0" eaLnBrk="0" fontAlgn="base" hangingPunct="0">
        <a:spcBef>
          <a:spcPct val="0"/>
        </a:spcBef>
        <a:spcAft>
          <a:spcPct val="0"/>
        </a:spcAft>
        <a:defRPr sz="3600" b="1" kern="1200">
          <a:solidFill>
            <a:srgbClr val="F3FF07"/>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2pPr>
      <a:lvl3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3pPr>
      <a:lvl4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4pPr>
      <a:lvl5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5pPr>
      <a:lvl6pPr marL="4572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6pPr>
      <a:lvl7pPr marL="9144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7pPr>
      <a:lvl8pPr marL="13716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8pPr>
      <a:lvl9pPr marL="18288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16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16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419225" y="2901950"/>
            <a:ext cx="7215188" cy="520700"/>
          </a:xfrm>
        </p:spPr>
        <p:txBody>
          <a:bodyPr rtlCol="0">
            <a:normAutofit fontScale="90000"/>
          </a:bodyPr>
          <a:lstStyle/>
          <a:p>
            <a:pPr eaLnBrk="1" fontAlgn="auto" hangingPunct="1">
              <a:spcAft>
                <a:spcPts val="0"/>
              </a:spcAft>
              <a:defRPr/>
            </a:pPr>
            <a:r>
              <a:rPr lang="en-GB" altLang="en-US" sz="3939" b="1" dirty="0">
                <a:solidFill>
                  <a:srgbClr val="0070C0"/>
                </a:solidFill>
                <a:latin typeface="Arial" panose="020B0604020202020204" pitchFamily="34" charset="0"/>
                <a:cs typeface="Arial" panose="020B0604020202020204" pitchFamily="34" charset="0"/>
              </a:rPr>
              <a:t>Design Engineering</a:t>
            </a:r>
            <a:br>
              <a:rPr lang="en-GB" altLang="en-US" sz="3939" b="1" dirty="0">
                <a:solidFill>
                  <a:srgbClr val="0070C0"/>
                </a:solidFill>
                <a:latin typeface="Arial" panose="020B0604020202020204" pitchFamily="34" charset="0"/>
                <a:cs typeface="Arial" panose="020B0604020202020204" pitchFamily="34" charset="0"/>
              </a:rPr>
            </a:br>
            <a:r>
              <a:rPr lang="en-GB" altLang="en-US" sz="3939" b="1" dirty="0">
                <a:solidFill>
                  <a:srgbClr val="0070C0"/>
                </a:solidFill>
                <a:latin typeface="Arial" panose="020B0604020202020204" pitchFamily="34" charset="0"/>
                <a:cs typeface="Arial" panose="020B0604020202020204" pitchFamily="34" charset="0"/>
              </a:rPr>
              <a:t/>
            </a:r>
            <a:br>
              <a:rPr lang="en-GB" altLang="en-US" sz="3939" b="1" dirty="0">
                <a:solidFill>
                  <a:srgbClr val="0070C0"/>
                </a:solidFill>
                <a:latin typeface="Arial" panose="020B0604020202020204" pitchFamily="34" charset="0"/>
                <a:cs typeface="Arial" panose="020B0604020202020204" pitchFamily="34" charset="0"/>
              </a:rPr>
            </a:br>
            <a:endParaRPr lang="en-GB" altLang="en-US" sz="3939" b="1" dirty="0">
              <a:latin typeface="Arial" panose="020B0604020202020204" pitchFamily="34" charset="0"/>
              <a:cs typeface="Arial" panose="020B0604020202020204" pitchFamily="34" charset="0"/>
            </a:endParaRPr>
          </a:p>
        </p:txBody>
      </p:sp>
      <p:pic>
        <p:nvPicPr>
          <p:cNvPr id="1536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675" y="635000"/>
            <a:ext cx="136207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3"/>
          <p:cNvSpPr>
            <a:spLocks noGrp="1" noChangeArrowheads="1"/>
          </p:cNvSpPr>
          <p:nvPr>
            <p:ph idx="1"/>
          </p:nvPr>
        </p:nvSpPr>
        <p:spPr bwMode="auto">
          <a:xfrm>
            <a:off x="1795463" y="4552950"/>
            <a:ext cx="5689600" cy="1530350"/>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200"/>
              <a:t>(Source: Pressman, R. </a:t>
            </a:r>
            <a:r>
              <a:rPr lang="en-GB" altLang="en-US" sz="1200" i="1"/>
              <a:t>Software Engineering: A Practitioner’s Approach</a:t>
            </a:r>
            <a:r>
              <a:rPr lang="en-GB" altLang="en-US" sz="1200"/>
              <a:t>.  McGraw-Hill, 2005)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B0C482CC-6C13-40FF-A5A3-AB4017C4E032}" type="slidenum">
              <a:rPr lang="en-GB" altLang="en-US" sz="1400"/>
              <a:pPr algn="r" eaLnBrk="1" hangingPunct="1">
                <a:lnSpc>
                  <a:spcPct val="95000"/>
                </a:lnSpc>
                <a:spcBef>
                  <a:spcPct val="0"/>
                </a:spcBef>
                <a:buFont typeface="Times New Roman" panose="02020603050405020304" pitchFamily="18" charset="0"/>
                <a:buNone/>
              </a:pPr>
              <a:t>10</a:t>
            </a:fld>
            <a:endParaRPr lang="en-GB" altLang="en-US" sz="1400"/>
          </a:p>
        </p:txBody>
      </p:sp>
      <p:sp>
        <p:nvSpPr>
          <p:cNvPr id="31747" name="Rectangle 2"/>
          <p:cNvSpPr>
            <a:spLocks noGrp="1" noChangeArrowheads="1"/>
          </p:cNvSpPr>
          <p:nvPr>
            <p:ph type="title"/>
          </p:nvPr>
        </p:nvSpPr>
        <p:spPr>
          <a:xfrm>
            <a:off x="685800" y="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Task Set for Software Design</a:t>
            </a:r>
          </a:p>
        </p:txBody>
      </p:sp>
      <p:sp>
        <p:nvSpPr>
          <p:cNvPr id="31748" name="Rectangle 3"/>
          <p:cNvSpPr>
            <a:spLocks noGrp="1" noChangeArrowheads="1"/>
          </p:cNvSpPr>
          <p:nvPr>
            <p:ph type="body" idx="1"/>
          </p:nvPr>
        </p:nvSpPr>
        <p:spPr>
          <a:xfrm>
            <a:off x="685800" y="1447800"/>
            <a:ext cx="7772400" cy="4271963"/>
          </a:xfrm>
        </p:spPr>
        <p:txBody>
          <a:bodyPr/>
          <a:lstStyle/>
          <a:p>
            <a:pPr marL="530225" indent="-530225" eaLnBrk="1" hangingPunct="1">
              <a:lnSpc>
                <a:spcPct val="90000"/>
              </a:lnSpc>
              <a:spcBef>
                <a:spcPts val="500"/>
              </a:spcBef>
              <a:buFont typeface="Times New Roman" panose="02020603050405020304" pitchFamily="18"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u="sng" smtClean="0"/>
              <a:t>Examine</a:t>
            </a:r>
            <a:r>
              <a:rPr lang="en-GB" altLang="en-US" sz="2000" smtClean="0"/>
              <a:t> the information domain model and </a:t>
            </a:r>
            <a:r>
              <a:rPr lang="en-GB" altLang="en-US" sz="2000" u="sng" smtClean="0"/>
              <a:t>design</a:t>
            </a:r>
            <a:r>
              <a:rPr lang="en-GB" altLang="en-US" sz="2000" smtClean="0"/>
              <a:t> appropriate data structures for data objects and their attributes</a:t>
            </a:r>
          </a:p>
          <a:p>
            <a:pPr marL="530225" indent="-530225" eaLnBrk="1" hangingPunct="1">
              <a:lnSpc>
                <a:spcPct val="90000"/>
              </a:lnSpc>
              <a:spcBef>
                <a:spcPts val="500"/>
              </a:spcBef>
              <a:buFont typeface="Times New Roman" panose="02020603050405020304" pitchFamily="18"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smtClean="0"/>
              <a:t>Using the analysis model, </a:t>
            </a:r>
            <a:r>
              <a:rPr lang="en-GB" altLang="en-US" sz="2000" u="sng" smtClean="0"/>
              <a:t>select</a:t>
            </a:r>
            <a:r>
              <a:rPr lang="en-GB" altLang="en-US" sz="2000" smtClean="0"/>
              <a:t> an architectural style (and design patterns) that are appropriate for the software</a:t>
            </a:r>
          </a:p>
          <a:p>
            <a:pPr marL="530225" indent="-530225" eaLnBrk="1" hangingPunct="1">
              <a:lnSpc>
                <a:spcPct val="90000"/>
              </a:lnSpc>
              <a:spcBef>
                <a:spcPts val="500"/>
              </a:spcBef>
              <a:buFont typeface="Times New Roman" panose="02020603050405020304" pitchFamily="18"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u="sng" smtClean="0"/>
              <a:t>Partition</a:t>
            </a:r>
            <a:r>
              <a:rPr lang="en-GB" altLang="en-US" sz="2000" smtClean="0"/>
              <a:t> the analysis model into design subsystems and </a:t>
            </a:r>
            <a:r>
              <a:rPr lang="en-GB" altLang="en-US" sz="2000" u="sng" smtClean="0"/>
              <a:t>allocate</a:t>
            </a:r>
            <a:r>
              <a:rPr lang="en-GB" altLang="en-US" sz="2000" smtClean="0"/>
              <a:t> these subsystems within the architecture</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Design the subsystem interfaces</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Allocate analysis classes or functions to each subsystem</a:t>
            </a:r>
          </a:p>
          <a:p>
            <a:pPr marL="530225" indent="-530225" eaLnBrk="1" hangingPunct="1">
              <a:lnSpc>
                <a:spcPct val="90000"/>
              </a:lnSpc>
              <a:spcBef>
                <a:spcPts val="500"/>
              </a:spcBef>
              <a:buFont typeface="Times New Roman" panose="02020603050405020304" pitchFamily="18"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u="sng" smtClean="0"/>
              <a:t>Create</a:t>
            </a:r>
            <a:r>
              <a:rPr lang="en-GB" altLang="en-US" sz="2000" smtClean="0"/>
              <a:t> a set of design classes or components</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Translate each analysis class description into a design class</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Check each design class against design criteria; consider inheritance issues</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Define methods associated with each design class</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Evaluate and select design patterns for a design class or subsystem</a:t>
            </a:r>
          </a:p>
        </p:txBody>
      </p:sp>
      <p:sp>
        <p:nvSpPr>
          <p:cNvPr id="31749" name="AutoShape 4"/>
          <p:cNvSpPr>
            <a:spLocks noChangeArrowheads="1"/>
          </p:cNvSpPr>
          <p:nvPr/>
        </p:nvSpPr>
        <p:spPr bwMode="auto">
          <a:xfrm>
            <a:off x="3429000" y="6400800"/>
            <a:ext cx="2057400" cy="3540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800"/>
              <a:t>(More on next slide)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9992E008-18E0-4840-B0A7-1CA46BCCDCA2}" type="slidenum">
              <a:rPr lang="en-GB" altLang="en-US" sz="1400"/>
              <a:pPr algn="r" eaLnBrk="1" hangingPunct="1">
                <a:lnSpc>
                  <a:spcPct val="95000"/>
                </a:lnSpc>
                <a:spcBef>
                  <a:spcPct val="0"/>
                </a:spcBef>
                <a:buFont typeface="Times New Roman" panose="02020603050405020304" pitchFamily="18" charset="0"/>
                <a:buNone/>
              </a:pPr>
              <a:t>11</a:t>
            </a:fld>
            <a:endParaRPr lang="en-GB" altLang="en-US" sz="1400"/>
          </a:p>
        </p:txBody>
      </p:sp>
      <p:sp>
        <p:nvSpPr>
          <p:cNvPr id="33795" name="Rectangle 2"/>
          <p:cNvSpPr>
            <a:spLocks noGrp="1" noChangeArrowheads="1"/>
          </p:cNvSpPr>
          <p:nvPr>
            <p:ph type="title"/>
          </p:nvPr>
        </p:nvSpPr>
        <p:spPr>
          <a:xfrm>
            <a:off x="685800" y="-34925"/>
            <a:ext cx="7772400" cy="1366838"/>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Task Set for Software Design (continued)</a:t>
            </a:r>
          </a:p>
        </p:txBody>
      </p:sp>
      <p:sp>
        <p:nvSpPr>
          <p:cNvPr id="33796" name="Rectangle 3"/>
          <p:cNvSpPr>
            <a:spLocks noGrp="1" noChangeArrowheads="1"/>
          </p:cNvSpPr>
          <p:nvPr>
            <p:ph type="body" idx="1"/>
          </p:nvPr>
        </p:nvSpPr>
        <p:spPr>
          <a:xfrm>
            <a:off x="609600" y="1828800"/>
            <a:ext cx="7772400" cy="4114800"/>
          </a:xfrm>
        </p:spPr>
        <p:txBody>
          <a:bodyPr/>
          <a:lstStyle/>
          <a:p>
            <a:pPr marL="530225" indent="-530225" eaLnBrk="1" hangingPunct="1">
              <a:lnSpc>
                <a:spcPct val="90000"/>
              </a:lnSpc>
              <a:spcBef>
                <a:spcPts val="500"/>
              </a:spcBef>
              <a:buFont typeface="Times New Roman" panose="02020603050405020304" pitchFamily="18"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u="sng" smtClean="0"/>
              <a:t>Design</a:t>
            </a:r>
            <a:r>
              <a:rPr lang="en-GB" altLang="en-US" sz="2000" smtClean="0"/>
              <a:t> any interface required with external systems or devices</a:t>
            </a:r>
          </a:p>
          <a:p>
            <a:pPr marL="530225" indent="-530225" eaLnBrk="1" hangingPunct="1">
              <a:lnSpc>
                <a:spcPct val="90000"/>
              </a:lnSpc>
              <a:spcBef>
                <a:spcPts val="500"/>
              </a:spcBef>
              <a:buFont typeface="Times New Roman" panose="02020603050405020304" pitchFamily="18"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u="sng" smtClean="0"/>
              <a:t>Design</a:t>
            </a:r>
            <a:r>
              <a:rPr lang="en-GB" altLang="en-US" sz="2000" smtClean="0"/>
              <a:t> the user interface</a:t>
            </a:r>
          </a:p>
          <a:p>
            <a:pPr marL="530225" indent="-530225" eaLnBrk="1" hangingPunct="1">
              <a:lnSpc>
                <a:spcPct val="90000"/>
              </a:lnSpc>
              <a:spcBef>
                <a:spcPts val="500"/>
              </a:spcBef>
              <a:buFont typeface="Times New Roman" panose="02020603050405020304" pitchFamily="18"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u="sng" smtClean="0"/>
              <a:t>Conduct</a:t>
            </a:r>
            <a:r>
              <a:rPr lang="en-GB" altLang="en-US" sz="2000" smtClean="0"/>
              <a:t> component-level design</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Specify all algorithms at a relatively low level of abstraction</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Refine the interface of each component</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Define component-level data structures</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Review each component and correct all errors uncovered</a:t>
            </a:r>
          </a:p>
          <a:p>
            <a:pPr marL="530225" indent="-530225" eaLnBrk="1" hangingPunct="1">
              <a:lnSpc>
                <a:spcPct val="90000"/>
              </a:lnSpc>
              <a:spcBef>
                <a:spcPts val="500"/>
              </a:spcBef>
              <a:buFont typeface="Times New Roman" panose="02020603050405020304" pitchFamily="18"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u="sng" smtClean="0"/>
              <a:t>Develop</a:t>
            </a:r>
            <a:r>
              <a:rPr lang="en-GB" altLang="en-US" sz="2000" smtClean="0"/>
              <a:t> a deployment model</a:t>
            </a:r>
          </a:p>
          <a:p>
            <a:pPr marL="914400" lvl="1" indent="-457200" eaLnBrk="1" hangingPunct="1">
              <a:lnSpc>
                <a:spcPct val="90000"/>
              </a:lnSpc>
              <a:spcBef>
                <a:spcPts val="450"/>
              </a:spcBef>
              <a:buFont typeface="Wingdings" panose="05000000000000000000" pitchFamily="2" charset="2"/>
              <a:buChar cha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Show a physical layout of the system, revealing which components will be located where in the physical computing environment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85800" y="22860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Design Quality</a:t>
            </a:r>
          </a:p>
        </p:txBody>
      </p:sp>
      <p:sp>
        <p:nvSpPr>
          <p:cNvPr id="35843" name="Rectangle 2"/>
          <p:cNvSpPr>
            <a:spLocks noGrp="1" noChangeArrowheads="1"/>
          </p:cNvSpPr>
          <p:nvPr>
            <p:ph type="subTitle" idx="4294967295"/>
          </p:nvPr>
        </p:nvSpPr>
        <p:spPr>
          <a:xfrm>
            <a:off x="1371600" y="3930650"/>
            <a:ext cx="6400800" cy="1752600"/>
          </a:xfrm>
        </p:spPr>
        <p:txBody>
          <a:bodyPr lIns="0" tIns="0" rIns="0" bIns="0" anchor="ctr"/>
          <a:lstStyle/>
          <a:p>
            <a:pPr marL="0" indent="0" algn="ctr" eaLnBrk="1" hangingPunct="1">
              <a:buFont typeface="Times New Roman" panose="02020603050405020304" pitchFamily="18" charset="0"/>
              <a:buNone/>
            </a:pPr>
            <a:endParaRPr lang="en-US" altLang="en-US"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1D8CD3DE-DAD1-4312-9964-C7AFE5B0D0BA}" type="slidenum">
              <a:rPr lang="en-GB" altLang="en-US" sz="1400"/>
              <a:pPr algn="r" eaLnBrk="1" hangingPunct="1">
                <a:lnSpc>
                  <a:spcPct val="95000"/>
                </a:lnSpc>
                <a:spcBef>
                  <a:spcPct val="0"/>
                </a:spcBef>
                <a:buFont typeface="Times New Roman" panose="02020603050405020304" pitchFamily="18" charset="0"/>
                <a:buNone/>
              </a:pPr>
              <a:t>13</a:t>
            </a:fld>
            <a:endParaRPr lang="en-GB" altLang="en-US" sz="1400"/>
          </a:p>
        </p:txBody>
      </p:sp>
      <p:sp>
        <p:nvSpPr>
          <p:cNvPr id="37891" name="Rectangle 2"/>
          <p:cNvSpPr>
            <a:spLocks noGrp="1" noChangeArrowheads="1"/>
          </p:cNvSpPr>
          <p:nvPr>
            <p:ph type="title"/>
          </p:nvPr>
        </p:nvSpPr>
        <p:spPr>
          <a:xfrm>
            <a:off x="762000" y="762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Quality's Role</a:t>
            </a:r>
          </a:p>
        </p:txBody>
      </p:sp>
      <p:sp>
        <p:nvSpPr>
          <p:cNvPr id="37892" name="Rectangle 3"/>
          <p:cNvSpPr>
            <a:spLocks noGrp="1" noChangeArrowheads="1"/>
          </p:cNvSpPr>
          <p:nvPr>
            <p:ph type="body" idx="1"/>
          </p:nvPr>
        </p:nvSpPr>
        <p:spPr>
          <a:xfrm>
            <a:off x="685800" y="1447800"/>
            <a:ext cx="7772400" cy="4983163"/>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The importance of design is </a:t>
            </a:r>
            <a:r>
              <a:rPr lang="en-GB" altLang="en-US" sz="2000" u="sng" smtClean="0"/>
              <a:t>quality</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Design is the place where quality is fostered</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Provides </a:t>
            </a:r>
            <a:r>
              <a:rPr lang="en-GB" altLang="en-US" sz="1800" u="sng" smtClean="0"/>
              <a:t>representations</a:t>
            </a:r>
            <a:r>
              <a:rPr lang="en-GB" altLang="en-US" sz="1800" smtClean="0"/>
              <a:t> of software that can be assessed for quality</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Accurately translates a customer's requirements into a finished software product or system</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Serves as the </a:t>
            </a:r>
            <a:r>
              <a:rPr lang="en-GB" altLang="en-US" sz="1800" u="sng" smtClean="0"/>
              <a:t>foundation</a:t>
            </a:r>
            <a:r>
              <a:rPr lang="en-GB" altLang="en-US" sz="1800" smtClean="0"/>
              <a:t> for all software engineering activities that follow</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Without design, we risk building an </a:t>
            </a:r>
            <a:r>
              <a:rPr lang="en-GB" altLang="en-US" sz="2000" u="sng" smtClean="0"/>
              <a:t>unstable</a:t>
            </a:r>
            <a:r>
              <a:rPr lang="en-GB" altLang="en-US" sz="2000" smtClean="0"/>
              <a:t> system that</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Will fail when small changes are made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May be difficult to test</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Cannot be assessed for quality later in the software process when time is short and most of the budget has been spent</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The quality of the design is </a:t>
            </a:r>
            <a:r>
              <a:rPr lang="en-GB" altLang="en-US" sz="2000" u="sng" smtClean="0"/>
              <a:t>assessed</a:t>
            </a:r>
            <a:r>
              <a:rPr lang="en-GB" altLang="en-US" sz="2000" smtClean="0"/>
              <a:t> through a series of </a:t>
            </a:r>
            <a:r>
              <a:rPr lang="en-GB" altLang="en-US" sz="2000" u="sng" smtClean="0"/>
              <a:t>formal technical reviews</a:t>
            </a:r>
            <a:r>
              <a:rPr lang="en-GB" altLang="en-US" sz="2000" smtClean="0"/>
              <a:t> or design walkthroughs</a:t>
            </a:r>
          </a:p>
          <a:p>
            <a:pPr marL="339725" indent="-339725" eaLnBrk="1" hangingPunct="1">
              <a:lnSpc>
                <a:spcPct val="90000"/>
              </a:lnSpc>
              <a:spcBef>
                <a:spcPts val="5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smtClean="0"/>
          </a:p>
          <a:p>
            <a:pPr marL="339725" indent="-339725" eaLnBrk="1" hangingPunct="1">
              <a:lnSpc>
                <a:spcPct val="90000"/>
              </a:lnSpc>
              <a:spcBef>
                <a:spcPts val="5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smtClean="0"/>
          </a:p>
          <a:p>
            <a:pPr marL="339725" indent="-339725" eaLnBrk="1" hangingPunct="1">
              <a:lnSpc>
                <a:spcPct val="90000"/>
              </a:lnSpc>
              <a:spcBef>
                <a:spcPts val="5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A15081C9-A009-4B2B-9BD5-4C1702FAB24A}" type="slidenum">
              <a:rPr lang="en-GB" altLang="en-US" sz="1400"/>
              <a:pPr algn="r" eaLnBrk="1" hangingPunct="1">
                <a:lnSpc>
                  <a:spcPct val="95000"/>
                </a:lnSpc>
                <a:spcBef>
                  <a:spcPct val="0"/>
                </a:spcBef>
                <a:buFont typeface="Times New Roman" panose="02020603050405020304" pitchFamily="18" charset="0"/>
                <a:buNone/>
              </a:pPr>
              <a:t>14</a:t>
            </a:fld>
            <a:endParaRPr lang="en-GB" altLang="en-US" sz="1400"/>
          </a:p>
        </p:txBody>
      </p:sp>
      <p:sp>
        <p:nvSpPr>
          <p:cNvPr id="39939" name="Rectangle 2"/>
          <p:cNvSpPr>
            <a:spLocks noGrp="1" noChangeArrowheads="1"/>
          </p:cNvSpPr>
          <p:nvPr>
            <p:ph type="title"/>
          </p:nvPr>
        </p:nvSpPr>
        <p:spPr>
          <a:xfrm>
            <a:off x="6858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Goals of a Good Design</a:t>
            </a:r>
          </a:p>
        </p:txBody>
      </p:sp>
      <p:sp>
        <p:nvSpPr>
          <p:cNvPr id="39940" name="Rectangle 3"/>
          <p:cNvSpPr>
            <a:spLocks noGrp="1" noChangeArrowheads="1"/>
          </p:cNvSpPr>
          <p:nvPr>
            <p:ph type="body" idx="1"/>
          </p:nvPr>
        </p:nvSpPr>
        <p:spPr>
          <a:xfrm>
            <a:off x="685800" y="1371600"/>
            <a:ext cx="7772400" cy="4114800"/>
          </a:xfrm>
        </p:spPr>
        <p:txBody>
          <a:bodyPr/>
          <a:lstStyle/>
          <a:p>
            <a:pPr marL="339725" indent="-339725" eaLnBrk="1" hangingPunct="1">
              <a:lnSpc>
                <a:spcPct val="95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The design must </a:t>
            </a:r>
            <a:r>
              <a:rPr lang="en-GB" altLang="en-US" sz="2000" u="sng" smtClean="0"/>
              <a:t>implement</a:t>
            </a:r>
            <a:r>
              <a:rPr lang="en-GB" altLang="en-US" sz="2000" smtClean="0"/>
              <a:t> all of the </a:t>
            </a:r>
            <a:r>
              <a:rPr lang="en-GB" altLang="en-US" sz="2000" u="sng" smtClean="0"/>
              <a:t>explicit</a:t>
            </a:r>
            <a:r>
              <a:rPr lang="en-GB" altLang="en-US" sz="2000" smtClean="0"/>
              <a:t> requirements contained in the analysis model</a:t>
            </a:r>
          </a:p>
          <a:p>
            <a:pPr marL="739775" lvl="1" indent="-282575" eaLnBrk="1" hangingPunct="1">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It must also accommodate all of the </a:t>
            </a:r>
            <a:r>
              <a:rPr lang="en-GB" altLang="en-US" sz="1800" u="sng" smtClean="0"/>
              <a:t>implicit</a:t>
            </a:r>
            <a:r>
              <a:rPr lang="en-GB" altLang="en-US" sz="1800" smtClean="0"/>
              <a:t> requirements desired by the customer</a:t>
            </a:r>
          </a:p>
          <a:p>
            <a:pPr marL="339725" indent="-339725"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The design must be a </a:t>
            </a:r>
            <a:r>
              <a:rPr lang="en-GB" altLang="en-US" sz="2000" u="sng" smtClean="0"/>
              <a:t>readable and understandable guide</a:t>
            </a:r>
            <a:r>
              <a:rPr lang="en-GB" altLang="en-US" sz="2000" smtClean="0"/>
              <a:t> for those who generate code, and for those who test and support the software</a:t>
            </a:r>
          </a:p>
          <a:p>
            <a:pPr marL="339725" indent="-339725"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The design should provide a </a:t>
            </a:r>
            <a:r>
              <a:rPr lang="en-GB" altLang="en-US" sz="2000" u="sng" smtClean="0"/>
              <a:t>complete picture</a:t>
            </a:r>
            <a:r>
              <a:rPr lang="en-GB" altLang="en-US" sz="2000" smtClean="0"/>
              <a:t> of the software, addressing the data, functional, and behavioral domains from an implementation perspective</a:t>
            </a:r>
          </a:p>
          <a:p>
            <a:pPr marL="339725" indent="-339725" eaLnBrk="1" hangingPunct="1">
              <a:spcBef>
                <a:spcPts val="5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smtClean="0"/>
          </a:p>
        </p:txBody>
      </p:sp>
      <p:grpSp>
        <p:nvGrpSpPr>
          <p:cNvPr id="39941" name="Group 4"/>
          <p:cNvGrpSpPr>
            <a:grpSpLocks/>
          </p:cNvGrpSpPr>
          <p:nvPr/>
        </p:nvGrpSpPr>
        <p:grpSpPr bwMode="auto">
          <a:xfrm>
            <a:off x="633413" y="5410200"/>
            <a:ext cx="7999412" cy="709613"/>
            <a:chOff x="399" y="3408"/>
            <a:chExt cx="5039" cy="447"/>
          </a:xfrm>
        </p:grpSpPr>
        <p:sp>
          <p:nvSpPr>
            <p:cNvPr id="39942" name="AutoShape 5"/>
            <p:cNvSpPr>
              <a:spLocks noChangeArrowheads="1"/>
            </p:cNvSpPr>
            <p:nvPr/>
          </p:nvSpPr>
          <p:spPr bwMode="auto">
            <a:xfrm>
              <a:off x="409" y="3408"/>
              <a:ext cx="5021" cy="448"/>
            </a:xfrm>
            <a:prstGeom prst="roundRect">
              <a:avLst>
                <a:gd name="adj" fmla="val 222"/>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9943" name="AutoShape 6"/>
            <p:cNvSpPr>
              <a:spLocks noChangeArrowheads="1"/>
            </p:cNvSpPr>
            <p:nvPr/>
          </p:nvSpPr>
          <p:spPr bwMode="auto">
            <a:xfrm>
              <a:off x="399" y="3408"/>
              <a:ext cx="5040" cy="434"/>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2000"/>
                <a:t>"Writing a clever piece of code that works is one thing; designing something</a:t>
              </a:r>
            </a:p>
            <a:p>
              <a:pPr eaLnBrk="1" hangingPunct="1">
                <a:spcBef>
                  <a:spcPct val="0"/>
                </a:spcBef>
                <a:buFont typeface="Times New Roman" panose="02020603050405020304" pitchFamily="18" charset="0"/>
                <a:buNone/>
              </a:pPr>
              <a:r>
                <a:rPr lang="en-GB" altLang="en-US" sz="2000"/>
                <a:t>that can support a long-lasting business is quite another." </a:t>
              </a:r>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02467F80-4D90-4165-80F6-C28AD876E522}" type="slidenum">
              <a:rPr lang="en-GB" altLang="en-US" sz="1400"/>
              <a:pPr algn="r" eaLnBrk="1" hangingPunct="1">
                <a:lnSpc>
                  <a:spcPct val="95000"/>
                </a:lnSpc>
                <a:spcBef>
                  <a:spcPct val="0"/>
                </a:spcBef>
                <a:buFont typeface="Times New Roman" panose="02020603050405020304" pitchFamily="18" charset="0"/>
                <a:buNone/>
              </a:pPr>
              <a:t>15</a:t>
            </a:fld>
            <a:endParaRPr lang="en-GB" altLang="en-US" sz="1400"/>
          </a:p>
        </p:txBody>
      </p:sp>
      <p:sp>
        <p:nvSpPr>
          <p:cNvPr id="41987" name="Rectangle 2"/>
          <p:cNvSpPr>
            <a:spLocks noGrp="1" noChangeArrowheads="1"/>
          </p:cNvSpPr>
          <p:nvPr>
            <p:ph type="title"/>
          </p:nvPr>
        </p:nvSpPr>
        <p:spPr>
          <a:xfrm>
            <a:off x="8382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Design Quality Guidelines</a:t>
            </a:r>
          </a:p>
        </p:txBody>
      </p:sp>
      <p:sp>
        <p:nvSpPr>
          <p:cNvPr id="41988" name="Rectangle 3"/>
          <p:cNvSpPr>
            <a:spLocks noGrp="1" noChangeArrowheads="1"/>
          </p:cNvSpPr>
          <p:nvPr>
            <p:ph type="body" idx="1"/>
          </p:nvPr>
        </p:nvSpPr>
        <p:spPr>
          <a:xfrm>
            <a:off x="762000" y="1295400"/>
            <a:ext cx="7772400" cy="4114800"/>
          </a:xfrm>
        </p:spPr>
        <p:txBody>
          <a:bodyPr/>
          <a:lstStyle/>
          <a:p>
            <a:pPr marL="530225" indent="-530225" eaLnBrk="1" hangingPunct="1">
              <a:lnSpc>
                <a:spcPct val="90000"/>
              </a:lnSpc>
              <a:spcBef>
                <a:spcPts val="500"/>
              </a:spcBef>
              <a:buFont typeface="Times New Roman" panose="02020603050405020304" pitchFamily="18"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smtClean="0"/>
              <a:t>A design should exhibit an </a:t>
            </a:r>
            <a:r>
              <a:rPr lang="en-GB" altLang="en-US" sz="2000" u="sng" smtClean="0"/>
              <a:t>architecture</a:t>
            </a:r>
            <a:r>
              <a:rPr lang="en-GB" altLang="en-US" sz="2000" smtClean="0"/>
              <a:t> that</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Has been created using recognizable </a:t>
            </a:r>
            <a:r>
              <a:rPr lang="en-GB" altLang="en-US" sz="1800" u="sng" smtClean="0"/>
              <a:t>architectural styles or patterns</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Is composed of components that exhibit good design characteristics</a:t>
            </a:r>
          </a:p>
          <a:p>
            <a:pPr marL="914400" lvl="1" indent="-457200" eaLnBrk="1" hangingPunct="1">
              <a:lnSpc>
                <a:spcPct val="90000"/>
              </a:lnSpc>
              <a:spcBef>
                <a:spcPts val="450"/>
              </a:spcBef>
              <a:buFont typeface="Times New Roman" panose="02020603050405020304" pitchFamily="18" charset="0"/>
              <a:buAutoNum type="alphaL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1800" smtClean="0"/>
              <a:t>Can be implemented in an </a:t>
            </a:r>
            <a:r>
              <a:rPr lang="en-GB" altLang="en-US" sz="1800" u="sng" smtClean="0"/>
              <a:t>evolutionary</a:t>
            </a:r>
            <a:r>
              <a:rPr lang="en-GB" altLang="en-US" sz="1800" smtClean="0"/>
              <a:t> fashion, thereby facilitating implementation and testing</a:t>
            </a:r>
          </a:p>
          <a:p>
            <a:pPr marL="530225" indent="-530225" eaLnBrk="1" hangingPunct="1">
              <a:lnSpc>
                <a:spcPct val="90000"/>
              </a:lnSpc>
              <a:spcBef>
                <a:spcPts val="500"/>
              </a:spcBef>
              <a:buFont typeface="Times New Roman" panose="02020603050405020304" pitchFamily="18"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smtClean="0"/>
              <a:t>A design should be </a:t>
            </a:r>
            <a:r>
              <a:rPr lang="en-GB" altLang="en-US" sz="2000" u="sng" smtClean="0"/>
              <a:t>modular</a:t>
            </a:r>
            <a:r>
              <a:rPr lang="en-GB" altLang="en-US" sz="2000" smtClean="0"/>
              <a:t>; that is, the software should be logically partitioned into elements or subsystems</a:t>
            </a:r>
          </a:p>
          <a:p>
            <a:pPr marL="530225" indent="-530225" eaLnBrk="1" hangingPunct="1">
              <a:lnSpc>
                <a:spcPct val="90000"/>
              </a:lnSpc>
              <a:spcBef>
                <a:spcPts val="500"/>
              </a:spcBef>
              <a:buFont typeface="Times New Roman" panose="02020603050405020304" pitchFamily="18"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smtClean="0"/>
              <a:t>A design should contain </a:t>
            </a:r>
            <a:r>
              <a:rPr lang="en-GB" altLang="en-US" sz="2000" u="sng" smtClean="0"/>
              <a:t>distinct representations</a:t>
            </a:r>
            <a:r>
              <a:rPr lang="en-GB" altLang="en-US" sz="2000" smtClean="0"/>
              <a:t> of data, architecture, interfaces, and components</a:t>
            </a:r>
          </a:p>
          <a:p>
            <a:pPr marL="530225" indent="-530225" eaLnBrk="1" hangingPunct="1">
              <a:lnSpc>
                <a:spcPct val="90000"/>
              </a:lnSpc>
              <a:spcBef>
                <a:spcPts val="500"/>
              </a:spcBef>
              <a:buFont typeface="Times New Roman" panose="02020603050405020304" pitchFamily="18" charset="0"/>
              <a:buAutoNum type="arabicParenR"/>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smtClean="0"/>
              <a:t>A design should lead to </a:t>
            </a:r>
            <a:r>
              <a:rPr lang="en-GB" altLang="en-US" sz="2000" u="sng" smtClean="0"/>
              <a:t>data structures</a:t>
            </a:r>
            <a:r>
              <a:rPr lang="en-GB" altLang="en-US" sz="2000" smtClean="0"/>
              <a:t> that are </a:t>
            </a:r>
            <a:r>
              <a:rPr lang="en-GB" altLang="en-US" sz="2000" u="sng" smtClean="0"/>
              <a:t>appropriate</a:t>
            </a:r>
            <a:r>
              <a:rPr lang="en-GB" altLang="en-US" sz="2000" smtClean="0"/>
              <a:t> for the classes to be implemented and are drawn from recognizable data patterns</a:t>
            </a:r>
          </a:p>
          <a:p>
            <a:pPr marL="530225" indent="-530225" eaLnBrk="1" hangingPunct="1">
              <a:lnSpc>
                <a:spcPct val="90000"/>
              </a:lnSpc>
              <a:spcBef>
                <a:spcPts val="500"/>
              </a:spcBef>
              <a:buClrTx/>
              <a:buSzTx/>
              <a:buFontTx/>
              <a:buNone/>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endParaRPr lang="en-GB" altLang="en-US" sz="2000" smtClean="0"/>
          </a:p>
        </p:txBody>
      </p:sp>
      <p:sp>
        <p:nvSpPr>
          <p:cNvPr id="41989" name="AutoShape 4"/>
          <p:cNvSpPr>
            <a:spLocks noChangeArrowheads="1"/>
          </p:cNvSpPr>
          <p:nvPr/>
        </p:nvSpPr>
        <p:spPr bwMode="auto">
          <a:xfrm>
            <a:off x="3657600" y="6172200"/>
            <a:ext cx="2032000" cy="3540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800"/>
              <a:t>(more on next slide)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F917E0C1-79FC-432B-B65F-B8631C1EA042}" type="slidenum">
              <a:rPr lang="en-GB" altLang="en-US" sz="1400"/>
              <a:pPr algn="r" eaLnBrk="1" hangingPunct="1">
                <a:lnSpc>
                  <a:spcPct val="95000"/>
                </a:lnSpc>
                <a:spcBef>
                  <a:spcPct val="0"/>
                </a:spcBef>
                <a:buFont typeface="Times New Roman" panose="02020603050405020304" pitchFamily="18" charset="0"/>
                <a:buNone/>
              </a:pPr>
              <a:t>16</a:t>
            </a:fld>
            <a:endParaRPr lang="en-GB" altLang="en-US" sz="1400"/>
          </a:p>
        </p:txBody>
      </p:sp>
      <p:sp>
        <p:nvSpPr>
          <p:cNvPr id="44035" name="Rectangle 2"/>
          <p:cNvSpPr>
            <a:spLocks noGrp="1" noChangeArrowheads="1"/>
          </p:cNvSpPr>
          <p:nvPr>
            <p:ph type="title"/>
          </p:nvPr>
        </p:nvSpPr>
        <p:spPr>
          <a:xfrm>
            <a:off x="8382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Quality Guidelines (continued)</a:t>
            </a:r>
          </a:p>
        </p:txBody>
      </p:sp>
      <p:sp>
        <p:nvSpPr>
          <p:cNvPr id="44036" name="Rectangle 3"/>
          <p:cNvSpPr>
            <a:spLocks noGrp="1" noChangeArrowheads="1"/>
          </p:cNvSpPr>
          <p:nvPr>
            <p:ph type="body" idx="1"/>
          </p:nvPr>
        </p:nvSpPr>
        <p:spPr>
          <a:xfrm>
            <a:off x="762000" y="1295400"/>
            <a:ext cx="7772400" cy="4114800"/>
          </a:xfrm>
        </p:spPr>
        <p:txBody>
          <a:bodyPr/>
          <a:lstStyle/>
          <a:p>
            <a:pPr marL="530225" indent="-530225" eaLnBrk="1" hangingPunct="1">
              <a:lnSpc>
                <a:spcPct val="95000"/>
              </a:lnSpc>
              <a:spcBef>
                <a:spcPts val="500"/>
              </a:spcBef>
              <a:buFont typeface="Times New Roman" panose="02020603050405020304" pitchFamily="18"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smtClean="0"/>
              <a:t>A design should lead to </a:t>
            </a:r>
            <a:r>
              <a:rPr lang="en-GB" altLang="en-US" sz="2000" u="sng" smtClean="0"/>
              <a:t>components</a:t>
            </a:r>
            <a:r>
              <a:rPr lang="en-GB" altLang="en-US" sz="2000" smtClean="0"/>
              <a:t> that exhibit </a:t>
            </a:r>
            <a:r>
              <a:rPr lang="en-GB" altLang="en-US" sz="2000" u="sng" smtClean="0"/>
              <a:t>independent</a:t>
            </a:r>
            <a:r>
              <a:rPr lang="en-GB" altLang="en-US" sz="2000" smtClean="0"/>
              <a:t> functional characteristics</a:t>
            </a:r>
          </a:p>
          <a:p>
            <a:pPr marL="530225" indent="-530225" eaLnBrk="1" hangingPunct="1">
              <a:spcBef>
                <a:spcPts val="500"/>
              </a:spcBef>
              <a:buFont typeface="Times New Roman" panose="02020603050405020304" pitchFamily="18"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smtClean="0"/>
              <a:t>A design should lead to interfaces that </a:t>
            </a:r>
            <a:r>
              <a:rPr lang="en-GB" altLang="en-US" sz="2000" u="sng" smtClean="0"/>
              <a:t>reduce the complexity of connections</a:t>
            </a:r>
            <a:r>
              <a:rPr lang="en-GB" altLang="en-US" sz="2000" smtClean="0"/>
              <a:t> between components and with the external environment</a:t>
            </a:r>
          </a:p>
          <a:p>
            <a:pPr marL="530225" indent="-530225" eaLnBrk="1" hangingPunct="1">
              <a:spcBef>
                <a:spcPts val="500"/>
              </a:spcBef>
              <a:buFont typeface="Times New Roman" panose="02020603050405020304" pitchFamily="18"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smtClean="0"/>
              <a:t>A design should be derived using a repeatable method that is </a:t>
            </a:r>
            <a:r>
              <a:rPr lang="en-GB" altLang="en-US" sz="2000" u="sng" smtClean="0"/>
              <a:t>driven by</a:t>
            </a:r>
            <a:r>
              <a:rPr lang="en-GB" altLang="en-US" sz="2000" smtClean="0"/>
              <a:t> information obtained during software </a:t>
            </a:r>
            <a:r>
              <a:rPr lang="en-GB" altLang="en-US" sz="2000" u="sng" smtClean="0"/>
              <a:t>requirements analysis</a:t>
            </a:r>
          </a:p>
          <a:p>
            <a:pPr marL="530225" indent="-530225" eaLnBrk="1" hangingPunct="1">
              <a:spcBef>
                <a:spcPts val="500"/>
              </a:spcBef>
              <a:buFont typeface="Times New Roman" panose="02020603050405020304" pitchFamily="18" charset="0"/>
              <a:buAutoNum type="arabicParenR" startAt="5"/>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r>
              <a:rPr lang="en-GB" altLang="en-US" sz="2000" smtClean="0"/>
              <a:t>A design should be represented using a </a:t>
            </a:r>
            <a:r>
              <a:rPr lang="en-GB" altLang="en-US" sz="2000" u="sng" smtClean="0"/>
              <a:t>notation</a:t>
            </a:r>
            <a:r>
              <a:rPr lang="en-GB" altLang="en-US" sz="2000" smtClean="0"/>
              <a:t> that effectively communicates its meaning</a:t>
            </a:r>
          </a:p>
          <a:p>
            <a:pPr marL="530225" indent="-530225" eaLnBrk="1" hangingPunct="1">
              <a:spcBef>
                <a:spcPts val="500"/>
              </a:spcBef>
              <a:buClrTx/>
              <a:buSzTx/>
              <a:buFontTx/>
              <a:buNone/>
              <a:tabLst>
                <a:tab pos="644525" algn="l"/>
                <a:tab pos="1101725" algn="l"/>
                <a:tab pos="1558925" algn="l"/>
                <a:tab pos="2016125" algn="l"/>
                <a:tab pos="2473325" algn="l"/>
                <a:tab pos="2930525" algn="l"/>
                <a:tab pos="3387725" algn="l"/>
                <a:tab pos="3844925" algn="l"/>
                <a:tab pos="4302125" algn="l"/>
                <a:tab pos="4759325" algn="l"/>
                <a:tab pos="5216525" algn="l"/>
                <a:tab pos="5673725" algn="l"/>
                <a:tab pos="6130925" algn="l"/>
                <a:tab pos="6588125" algn="l"/>
                <a:tab pos="7045325" algn="l"/>
                <a:tab pos="7502525" algn="l"/>
                <a:tab pos="7959725" algn="l"/>
                <a:tab pos="8416925" algn="l"/>
                <a:tab pos="8874125" algn="l"/>
                <a:tab pos="9331325" algn="l"/>
              </a:tabLst>
            </a:pPr>
            <a:endParaRPr lang="en-GB" altLang="en-US" sz="2000" smtClean="0"/>
          </a:p>
        </p:txBody>
      </p:sp>
      <p:grpSp>
        <p:nvGrpSpPr>
          <p:cNvPr id="44037" name="Group 4"/>
          <p:cNvGrpSpPr>
            <a:grpSpLocks/>
          </p:cNvGrpSpPr>
          <p:nvPr/>
        </p:nvGrpSpPr>
        <p:grpSpPr bwMode="auto">
          <a:xfrm>
            <a:off x="1133475" y="5486400"/>
            <a:ext cx="6554788" cy="709613"/>
            <a:chOff x="714" y="3456"/>
            <a:chExt cx="4129" cy="447"/>
          </a:xfrm>
        </p:grpSpPr>
        <p:sp>
          <p:nvSpPr>
            <p:cNvPr id="44038" name="AutoShape 5"/>
            <p:cNvSpPr>
              <a:spLocks noChangeArrowheads="1"/>
            </p:cNvSpPr>
            <p:nvPr/>
          </p:nvSpPr>
          <p:spPr bwMode="auto">
            <a:xfrm>
              <a:off x="720" y="3456"/>
              <a:ext cx="4119" cy="448"/>
            </a:xfrm>
            <a:prstGeom prst="roundRect">
              <a:avLst>
                <a:gd name="adj" fmla="val 222"/>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4039" name="AutoShape 6"/>
            <p:cNvSpPr>
              <a:spLocks noChangeArrowheads="1"/>
            </p:cNvSpPr>
            <p:nvPr/>
          </p:nvSpPr>
          <p:spPr bwMode="auto">
            <a:xfrm>
              <a:off x="714" y="3456"/>
              <a:ext cx="4130" cy="434"/>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2000"/>
                <a:t>"Quality isn't something you lay on top of subjects and objects</a:t>
              </a:r>
            </a:p>
            <a:p>
              <a:pPr eaLnBrk="1" hangingPunct="1">
                <a:spcBef>
                  <a:spcPct val="0"/>
                </a:spcBef>
                <a:buFont typeface="Times New Roman" panose="02020603050405020304" pitchFamily="18" charset="0"/>
                <a:buNone/>
              </a:pPr>
              <a:r>
                <a:rPr lang="en-GB" altLang="en-US" sz="2000"/>
                <a:t>like tinsel on a Christmas tree." </a:t>
              </a:r>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685800" y="22860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Design Concepts</a:t>
            </a:r>
          </a:p>
        </p:txBody>
      </p:sp>
      <p:sp>
        <p:nvSpPr>
          <p:cNvPr id="46083" name="Rectangle 2"/>
          <p:cNvSpPr>
            <a:spLocks noGrp="1" noChangeArrowheads="1"/>
          </p:cNvSpPr>
          <p:nvPr>
            <p:ph type="subTitle" idx="4294967295"/>
          </p:nvPr>
        </p:nvSpPr>
        <p:spPr>
          <a:xfrm>
            <a:off x="1371600" y="3930650"/>
            <a:ext cx="6400800" cy="1752600"/>
          </a:xfrm>
        </p:spPr>
        <p:txBody>
          <a:bodyPr lIns="0" tIns="0" rIns="0" bIns="0" anchor="ctr"/>
          <a:lstStyle/>
          <a:p>
            <a:pPr marL="0" indent="0" algn="ctr" eaLnBrk="1" hangingPunct="1">
              <a:buFont typeface="Times New Roman" panose="02020603050405020304" pitchFamily="18" charset="0"/>
              <a:buNone/>
            </a:pPr>
            <a:endParaRPr lang="en-US" altLang="en-US"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4294967295"/>
          </p:nvPr>
        </p:nvSpPr>
        <p:spPr bwMode="auto">
          <a:xfrm>
            <a:off x="8239125" y="6248400"/>
            <a:ext cx="63182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fld id="{08023795-D343-462C-BCAC-551632B20AB5}" type="slidenum">
              <a:rPr lang="en-US" altLang="en-US"/>
              <a:pPr>
                <a:buClr>
                  <a:srgbClr val="000000"/>
                </a:buClr>
                <a:buSzPct val="100000"/>
                <a:buFont typeface="Times New Roman" panose="02020603050405020304" pitchFamily="18" charset="0"/>
                <a:buNone/>
              </a:pPr>
              <a:t>18</a:t>
            </a:fld>
            <a:endParaRPr lang="en-US" altLang="en-US"/>
          </a:p>
        </p:txBody>
      </p:sp>
      <p:sp>
        <p:nvSpPr>
          <p:cNvPr id="48131" name="Rectangle 2"/>
          <p:cNvSpPr>
            <a:spLocks noGrp="1" noRot="1" noChangeArrowheads="1"/>
          </p:cNvSpPr>
          <p:nvPr>
            <p:ph type="title"/>
          </p:nvPr>
        </p:nvSpPr>
        <p:spPr>
          <a:xfrm>
            <a:off x="2065338" y="544513"/>
            <a:ext cx="5314950" cy="728662"/>
          </a:xfrm>
          <a:noFill/>
        </p:spPr>
        <p:txBody>
          <a:bodyPr wrap="none" lIns="63500" tIns="25400" rIns="63500" bIns="25400" anchor="t">
            <a:spAutoFit/>
          </a:bodyPr>
          <a:lstStyle/>
          <a:p>
            <a:r>
              <a:rPr lang="en-US" altLang="en-US" smtClean="0"/>
              <a:t>Fundamental Concepts</a:t>
            </a:r>
          </a:p>
        </p:txBody>
      </p:sp>
      <p:sp>
        <p:nvSpPr>
          <p:cNvPr id="48132" name="Rectangle 3"/>
          <p:cNvSpPr>
            <a:spLocks noGrp="1" noRot="1" noChangeArrowheads="1"/>
          </p:cNvSpPr>
          <p:nvPr>
            <p:ph type="body" idx="1"/>
          </p:nvPr>
        </p:nvSpPr>
        <p:spPr>
          <a:xfrm>
            <a:off x="976313" y="1576388"/>
            <a:ext cx="8001000" cy="4029075"/>
          </a:xfrm>
          <a:noFill/>
        </p:spPr>
        <p:txBody>
          <a:bodyPr lIns="90487" tIns="44450" rIns="90487" bIns="44450"/>
          <a:lstStyle/>
          <a:p>
            <a:r>
              <a:rPr lang="en-US" altLang="en-US" sz="1800" smtClean="0">
                <a:solidFill>
                  <a:srgbClr val="FF0000"/>
                </a:solidFill>
              </a:rPr>
              <a:t>abstraction</a:t>
            </a:r>
            <a:r>
              <a:rPr lang="en-US" altLang="en-US" sz="1800" smtClean="0"/>
              <a:t>—data, procedure, control</a:t>
            </a:r>
          </a:p>
          <a:p>
            <a:r>
              <a:rPr lang="en-US" altLang="en-US" sz="1800" smtClean="0">
                <a:solidFill>
                  <a:srgbClr val="FF0000"/>
                </a:solidFill>
              </a:rPr>
              <a:t>architecture</a:t>
            </a:r>
            <a:r>
              <a:rPr lang="en-US" altLang="en-US" sz="1800" smtClean="0"/>
              <a:t>—the overall structure of the software</a:t>
            </a:r>
          </a:p>
          <a:p>
            <a:r>
              <a:rPr lang="en-US" altLang="en-US" sz="1800" smtClean="0">
                <a:solidFill>
                  <a:srgbClr val="FF0000"/>
                </a:solidFill>
              </a:rPr>
              <a:t>patterns</a:t>
            </a:r>
            <a:r>
              <a:rPr lang="en-US" altLang="en-US" sz="1800" smtClean="0"/>
              <a:t>—”conveys the essence” of a proven design solution</a:t>
            </a:r>
          </a:p>
          <a:p>
            <a:r>
              <a:rPr lang="en-US" altLang="en-US" sz="1800" smtClean="0">
                <a:solidFill>
                  <a:srgbClr val="FF0000"/>
                </a:solidFill>
              </a:rPr>
              <a:t>modularity</a:t>
            </a:r>
            <a:r>
              <a:rPr lang="en-US" altLang="en-US" sz="1800" smtClean="0"/>
              <a:t>—compartmentalization of data and function</a:t>
            </a:r>
          </a:p>
          <a:p>
            <a:r>
              <a:rPr lang="en-US" altLang="en-US" sz="1800" smtClean="0">
                <a:solidFill>
                  <a:srgbClr val="FF0000"/>
                </a:solidFill>
              </a:rPr>
              <a:t>hiding</a:t>
            </a:r>
            <a:r>
              <a:rPr lang="en-US" altLang="en-US" sz="1800" smtClean="0"/>
              <a:t>—controlled interfaces</a:t>
            </a:r>
          </a:p>
          <a:p>
            <a:r>
              <a:rPr lang="en-US" altLang="en-US" sz="1800" smtClean="0">
                <a:solidFill>
                  <a:srgbClr val="FF0000"/>
                </a:solidFill>
              </a:rPr>
              <a:t>Functional independence</a:t>
            </a:r>
            <a:r>
              <a:rPr lang="en-US" altLang="en-US" sz="1800" smtClean="0"/>
              <a:t>—single-minded function and low coupling</a:t>
            </a:r>
          </a:p>
          <a:p>
            <a:r>
              <a:rPr lang="en-US" altLang="en-US" sz="1800" smtClean="0">
                <a:solidFill>
                  <a:srgbClr val="FF0000"/>
                </a:solidFill>
              </a:rPr>
              <a:t>Refinement</a:t>
            </a:r>
            <a:r>
              <a:rPr lang="en-US" altLang="en-US" sz="1800" smtClean="0"/>
              <a:t>—elaboration of detail for all abstractions</a:t>
            </a:r>
          </a:p>
          <a:p>
            <a:r>
              <a:rPr lang="en-US" altLang="en-US" sz="1800" smtClean="0">
                <a:solidFill>
                  <a:srgbClr val="FF0000"/>
                </a:solidFill>
              </a:rPr>
              <a:t>Refactoring</a:t>
            </a:r>
            <a:r>
              <a:rPr lang="en-US" altLang="en-US" sz="1800" smtClean="0"/>
              <a:t>—a reorganization technique that simplifies the design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4294967295"/>
          </p:nvPr>
        </p:nvSpPr>
        <p:spPr bwMode="auto">
          <a:xfrm>
            <a:off x="8239125" y="6248400"/>
            <a:ext cx="63182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fld id="{F948AFA7-ECA5-4AAA-87BD-3565A9E9E63F}" type="slidenum">
              <a:rPr lang="en-US" altLang="en-US"/>
              <a:pPr>
                <a:buClr>
                  <a:srgbClr val="000000"/>
                </a:buClr>
                <a:buSzPct val="100000"/>
                <a:buFont typeface="Times New Roman" panose="02020603050405020304" pitchFamily="18" charset="0"/>
                <a:buNone/>
              </a:pPr>
              <a:t>19</a:t>
            </a:fld>
            <a:endParaRPr lang="en-US" altLang="en-US"/>
          </a:p>
        </p:txBody>
      </p:sp>
      <p:sp>
        <p:nvSpPr>
          <p:cNvPr id="49155" name="Rectangle 2"/>
          <p:cNvSpPr>
            <a:spLocks noGrp="1" noRot="1" noChangeArrowheads="1"/>
          </p:cNvSpPr>
          <p:nvPr>
            <p:ph type="title"/>
          </p:nvPr>
        </p:nvSpPr>
        <p:spPr>
          <a:xfrm>
            <a:off x="2587625" y="274638"/>
            <a:ext cx="3965575" cy="728662"/>
          </a:xfrm>
          <a:noFill/>
        </p:spPr>
        <p:txBody>
          <a:bodyPr wrap="none" lIns="63500" tIns="25400" rIns="63500" bIns="25400" anchor="t">
            <a:spAutoFit/>
          </a:bodyPr>
          <a:lstStyle/>
          <a:p>
            <a:r>
              <a:rPr lang="en-US" altLang="en-US" smtClean="0"/>
              <a:t>Data Abstraction</a:t>
            </a:r>
          </a:p>
        </p:txBody>
      </p:sp>
      <p:sp>
        <p:nvSpPr>
          <p:cNvPr id="49156" name="AutoShape 3"/>
          <p:cNvSpPr>
            <a:spLocks noChangeArrowheads="1"/>
          </p:cNvSpPr>
          <p:nvPr/>
        </p:nvSpPr>
        <p:spPr bwMode="auto">
          <a:xfrm>
            <a:off x="4445000" y="1325563"/>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57" name="Line 4"/>
          <p:cNvSpPr>
            <a:spLocks noChangeShapeType="1"/>
          </p:cNvSpPr>
          <p:nvPr/>
        </p:nvSpPr>
        <p:spPr bwMode="auto">
          <a:xfrm>
            <a:off x="4445000" y="1781175"/>
            <a:ext cx="325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35589" name="Rectangle 5"/>
          <p:cNvSpPr>
            <a:spLocks noChangeArrowheads="1"/>
          </p:cNvSpPr>
          <p:nvPr/>
        </p:nvSpPr>
        <p:spPr bwMode="auto">
          <a:xfrm>
            <a:off x="4691063" y="1247775"/>
            <a:ext cx="747712" cy="460375"/>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door</a:t>
            </a:r>
          </a:p>
        </p:txBody>
      </p:sp>
      <p:sp>
        <p:nvSpPr>
          <p:cNvPr id="49159" name="Line 6"/>
          <p:cNvSpPr>
            <a:spLocks noChangeShapeType="1"/>
          </p:cNvSpPr>
          <p:nvPr/>
        </p:nvSpPr>
        <p:spPr bwMode="auto">
          <a:xfrm flipH="1">
            <a:off x="3911600" y="3579813"/>
            <a:ext cx="825500" cy="1471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9160" name="Rectangle 7"/>
          <p:cNvSpPr>
            <a:spLocks noChangeArrowheads="1"/>
          </p:cNvSpPr>
          <p:nvPr/>
        </p:nvSpPr>
        <p:spPr bwMode="auto">
          <a:xfrm>
            <a:off x="3763963" y="5033963"/>
            <a:ext cx="4073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buClr>
                <a:srgbClr val="000000"/>
              </a:buClr>
              <a:buSzPct val="100000"/>
              <a:buFont typeface="Times New Roman" panose="02020603050405020304" pitchFamily="18" charset="0"/>
              <a:buNone/>
            </a:pPr>
            <a:r>
              <a:rPr lang="en-US" altLang="en-US">
                <a:solidFill>
                  <a:schemeClr val="accent2"/>
                </a:solidFill>
              </a:rPr>
              <a:t>implemented as a data structure</a:t>
            </a:r>
          </a:p>
        </p:txBody>
      </p:sp>
      <p:sp>
        <p:nvSpPr>
          <p:cNvPr id="835592" name="Rectangle 8"/>
          <p:cNvSpPr>
            <a:spLocks noChangeArrowheads="1"/>
          </p:cNvSpPr>
          <p:nvPr/>
        </p:nvSpPr>
        <p:spPr bwMode="auto">
          <a:xfrm>
            <a:off x="5043488" y="2011363"/>
            <a:ext cx="1820862" cy="828675"/>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manufacturer</a:t>
            </a:r>
          </a:p>
          <a:p>
            <a:pPr>
              <a:buClr>
                <a:srgbClr val="000000"/>
              </a:buClr>
              <a:buSzPct val="100000"/>
              <a:buFont typeface="Times New Roman" panose="02020603050405020304" pitchFamily="18" charset="0"/>
              <a:buNone/>
              <a:defRPr/>
            </a:pPr>
            <a:endParaRPr lang="en-US">
              <a:solidFill>
                <a:srgbClr val="AD278D"/>
              </a:solidFill>
              <a:effectLst>
                <a:outerShdw blurRad="38100" dist="38100" dir="2700000" algn="tl">
                  <a:srgbClr val="000000"/>
                </a:outerShdw>
              </a:effectLst>
              <a:ea typeface="+mn-ea"/>
              <a:cs typeface="+mn-cs"/>
            </a:endParaRPr>
          </a:p>
        </p:txBody>
      </p:sp>
      <p:sp>
        <p:nvSpPr>
          <p:cNvPr id="835593" name="Rectangle 9"/>
          <p:cNvSpPr>
            <a:spLocks noChangeArrowheads="1"/>
          </p:cNvSpPr>
          <p:nvPr/>
        </p:nvSpPr>
        <p:spPr bwMode="auto">
          <a:xfrm>
            <a:off x="5043488" y="2254250"/>
            <a:ext cx="1966912" cy="828675"/>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model number</a:t>
            </a:r>
          </a:p>
          <a:p>
            <a:pPr>
              <a:buClr>
                <a:srgbClr val="000000"/>
              </a:buClr>
              <a:buSzPct val="100000"/>
              <a:buFont typeface="Times New Roman" panose="02020603050405020304" pitchFamily="18" charset="0"/>
              <a:buNone/>
              <a:defRPr/>
            </a:pPr>
            <a:endParaRPr lang="en-US">
              <a:solidFill>
                <a:srgbClr val="AD278D"/>
              </a:solidFill>
              <a:effectLst>
                <a:outerShdw blurRad="38100" dist="38100" dir="2700000" algn="tl">
                  <a:srgbClr val="000000"/>
                </a:outerShdw>
              </a:effectLst>
              <a:ea typeface="+mn-ea"/>
              <a:cs typeface="+mn-cs"/>
            </a:endParaRPr>
          </a:p>
        </p:txBody>
      </p:sp>
      <p:sp>
        <p:nvSpPr>
          <p:cNvPr id="835594" name="Rectangle 10"/>
          <p:cNvSpPr>
            <a:spLocks noChangeArrowheads="1"/>
          </p:cNvSpPr>
          <p:nvPr/>
        </p:nvSpPr>
        <p:spPr bwMode="auto">
          <a:xfrm>
            <a:off x="5043488" y="2495550"/>
            <a:ext cx="711200" cy="827088"/>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type</a:t>
            </a:r>
          </a:p>
          <a:p>
            <a:pPr>
              <a:buClr>
                <a:srgbClr val="000000"/>
              </a:buClr>
              <a:buSzPct val="100000"/>
              <a:buFont typeface="Times New Roman" panose="02020603050405020304" pitchFamily="18" charset="0"/>
              <a:buNone/>
              <a:defRPr/>
            </a:pPr>
            <a:endParaRPr lang="en-US">
              <a:solidFill>
                <a:srgbClr val="AD278D"/>
              </a:solidFill>
              <a:effectLst>
                <a:outerShdw blurRad="38100" dist="38100" dir="2700000" algn="tl">
                  <a:srgbClr val="000000"/>
                </a:outerShdw>
              </a:effectLst>
              <a:ea typeface="+mn-ea"/>
              <a:cs typeface="+mn-cs"/>
            </a:endParaRPr>
          </a:p>
        </p:txBody>
      </p:sp>
      <p:sp>
        <p:nvSpPr>
          <p:cNvPr id="835595" name="Rectangle 11"/>
          <p:cNvSpPr>
            <a:spLocks noChangeArrowheads="1"/>
          </p:cNvSpPr>
          <p:nvPr/>
        </p:nvSpPr>
        <p:spPr bwMode="auto">
          <a:xfrm>
            <a:off x="5043488" y="2735263"/>
            <a:ext cx="2087562" cy="828675"/>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swing direction</a:t>
            </a:r>
          </a:p>
          <a:p>
            <a:pPr>
              <a:buClr>
                <a:srgbClr val="000000"/>
              </a:buClr>
              <a:buSzPct val="100000"/>
              <a:buFont typeface="Times New Roman" panose="02020603050405020304" pitchFamily="18" charset="0"/>
              <a:buNone/>
              <a:defRPr/>
            </a:pPr>
            <a:endParaRPr lang="en-US">
              <a:solidFill>
                <a:srgbClr val="AD278D"/>
              </a:solidFill>
              <a:effectLst>
                <a:outerShdw blurRad="38100" dist="38100" dir="2700000" algn="tl">
                  <a:srgbClr val="000000"/>
                </a:outerShdw>
              </a:effectLst>
              <a:ea typeface="+mn-ea"/>
              <a:cs typeface="+mn-cs"/>
            </a:endParaRPr>
          </a:p>
        </p:txBody>
      </p:sp>
      <p:sp>
        <p:nvSpPr>
          <p:cNvPr id="835596" name="Rectangle 12"/>
          <p:cNvSpPr>
            <a:spLocks noChangeArrowheads="1"/>
          </p:cNvSpPr>
          <p:nvPr/>
        </p:nvSpPr>
        <p:spPr bwMode="auto">
          <a:xfrm>
            <a:off x="5043488" y="2976563"/>
            <a:ext cx="985837" cy="828675"/>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inserts</a:t>
            </a:r>
          </a:p>
          <a:p>
            <a:pPr>
              <a:buClr>
                <a:srgbClr val="000000"/>
              </a:buClr>
              <a:buSzPct val="100000"/>
              <a:buFont typeface="Times New Roman" panose="02020603050405020304" pitchFamily="18" charset="0"/>
              <a:buNone/>
              <a:defRPr/>
            </a:pPr>
            <a:endParaRPr lang="en-US">
              <a:solidFill>
                <a:srgbClr val="AD278D"/>
              </a:solidFill>
              <a:effectLst>
                <a:outerShdw blurRad="38100" dist="38100" dir="2700000" algn="tl">
                  <a:srgbClr val="000000"/>
                </a:outerShdw>
              </a:effectLst>
              <a:ea typeface="+mn-ea"/>
              <a:cs typeface="+mn-cs"/>
            </a:endParaRPr>
          </a:p>
        </p:txBody>
      </p:sp>
      <p:sp>
        <p:nvSpPr>
          <p:cNvPr id="835597" name="Rectangle 13"/>
          <p:cNvSpPr>
            <a:spLocks noChangeArrowheads="1"/>
          </p:cNvSpPr>
          <p:nvPr/>
        </p:nvSpPr>
        <p:spPr bwMode="auto">
          <a:xfrm>
            <a:off x="5043488" y="3217863"/>
            <a:ext cx="865187" cy="828675"/>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lights</a:t>
            </a:r>
          </a:p>
          <a:p>
            <a:pPr>
              <a:buClr>
                <a:srgbClr val="000000"/>
              </a:buClr>
              <a:buSzPct val="100000"/>
              <a:buFont typeface="Times New Roman" panose="02020603050405020304" pitchFamily="18" charset="0"/>
              <a:buNone/>
              <a:defRPr/>
            </a:pPr>
            <a:endParaRPr lang="en-US">
              <a:solidFill>
                <a:srgbClr val="AD278D"/>
              </a:solidFill>
              <a:effectLst>
                <a:outerShdw blurRad="38100" dist="38100" dir="2700000" algn="tl">
                  <a:srgbClr val="000000"/>
                </a:outerShdw>
              </a:effectLst>
              <a:ea typeface="+mn-ea"/>
              <a:cs typeface="+mn-cs"/>
            </a:endParaRPr>
          </a:p>
        </p:txBody>
      </p:sp>
      <p:sp>
        <p:nvSpPr>
          <p:cNvPr id="835598" name="Rectangle 14"/>
          <p:cNvSpPr>
            <a:spLocks noChangeArrowheads="1"/>
          </p:cNvSpPr>
          <p:nvPr/>
        </p:nvSpPr>
        <p:spPr bwMode="auto">
          <a:xfrm>
            <a:off x="5043488" y="3459163"/>
            <a:ext cx="942975" cy="828675"/>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   type</a:t>
            </a:r>
          </a:p>
          <a:p>
            <a:pPr>
              <a:buClr>
                <a:srgbClr val="000000"/>
              </a:buClr>
              <a:buSzPct val="100000"/>
              <a:buFont typeface="Times New Roman" panose="02020603050405020304" pitchFamily="18" charset="0"/>
              <a:buNone/>
              <a:defRPr/>
            </a:pPr>
            <a:endParaRPr lang="en-US">
              <a:solidFill>
                <a:srgbClr val="AD278D"/>
              </a:solidFill>
              <a:effectLst>
                <a:outerShdw blurRad="38100" dist="38100" dir="2700000" algn="tl">
                  <a:srgbClr val="000000"/>
                </a:outerShdw>
              </a:effectLst>
              <a:ea typeface="+mn-ea"/>
              <a:cs typeface="+mn-cs"/>
            </a:endParaRPr>
          </a:p>
        </p:txBody>
      </p:sp>
      <p:sp>
        <p:nvSpPr>
          <p:cNvPr id="835599" name="Rectangle 15"/>
          <p:cNvSpPr>
            <a:spLocks noChangeArrowheads="1"/>
          </p:cNvSpPr>
          <p:nvPr/>
        </p:nvSpPr>
        <p:spPr bwMode="auto">
          <a:xfrm>
            <a:off x="5043488" y="3700463"/>
            <a:ext cx="1352550" cy="828675"/>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   number</a:t>
            </a:r>
          </a:p>
          <a:p>
            <a:pPr>
              <a:buClr>
                <a:srgbClr val="000000"/>
              </a:buClr>
              <a:buSzPct val="100000"/>
              <a:buFont typeface="Times New Roman" panose="02020603050405020304" pitchFamily="18" charset="0"/>
              <a:buNone/>
              <a:defRPr/>
            </a:pPr>
            <a:endParaRPr lang="en-US">
              <a:solidFill>
                <a:srgbClr val="AD278D"/>
              </a:solidFill>
              <a:effectLst>
                <a:outerShdw blurRad="38100" dist="38100" dir="2700000" algn="tl">
                  <a:srgbClr val="000000"/>
                </a:outerShdw>
              </a:effectLst>
              <a:ea typeface="+mn-ea"/>
              <a:cs typeface="+mn-cs"/>
            </a:endParaRPr>
          </a:p>
        </p:txBody>
      </p:sp>
      <p:sp>
        <p:nvSpPr>
          <p:cNvPr id="835600" name="Rectangle 16"/>
          <p:cNvSpPr>
            <a:spLocks noChangeArrowheads="1"/>
          </p:cNvSpPr>
          <p:nvPr/>
        </p:nvSpPr>
        <p:spPr bwMode="auto">
          <a:xfrm>
            <a:off x="5043488" y="3941763"/>
            <a:ext cx="1019175" cy="828675"/>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weight</a:t>
            </a:r>
          </a:p>
          <a:p>
            <a:pPr>
              <a:buClr>
                <a:srgbClr val="000000"/>
              </a:buClr>
              <a:buSzPct val="100000"/>
              <a:buFont typeface="Times New Roman" panose="02020603050405020304" pitchFamily="18" charset="0"/>
              <a:buNone/>
              <a:defRPr/>
            </a:pPr>
            <a:endParaRPr lang="en-US">
              <a:solidFill>
                <a:srgbClr val="AD278D"/>
              </a:solidFill>
              <a:effectLst>
                <a:outerShdw blurRad="38100" dist="38100" dir="2700000" algn="tl">
                  <a:srgbClr val="000000"/>
                </a:outerShdw>
              </a:effectLst>
              <a:ea typeface="+mn-ea"/>
              <a:cs typeface="+mn-cs"/>
            </a:endParaRPr>
          </a:p>
        </p:txBody>
      </p:sp>
      <p:sp>
        <p:nvSpPr>
          <p:cNvPr id="835601" name="Rectangle 17"/>
          <p:cNvSpPr>
            <a:spLocks noChangeArrowheads="1"/>
          </p:cNvSpPr>
          <p:nvPr/>
        </p:nvSpPr>
        <p:spPr bwMode="auto">
          <a:xfrm>
            <a:off x="5043488" y="4183063"/>
            <a:ext cx="2649537" cy="458787"/>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opening mechanism</a:t>
            </a:r>
          </a:p>
        </p:txBody>
      </p:sp>
      <p:sp>
        <p:nvSpPr>
          <p:cNvPr id="49171" name="Rectangle 18"/>
          <p:cNvSpPr>
            <a:spLocks noChangeArrowheads="1"/>
          </p:cNvSpPr>
          <p:nvPr/>
        </p:nvSpPr>
        <p:spPr bwMode="auto">
          <a:xfrm>
            <a:off x="1511300" y="1489075"/>
            <a:ext cx="1727200" cy="3505200"/>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72" name="Rectangle 19"/>
          <p:cNvSpPr>
            <a:spLocks noChangeArrowheads="1"/>
          </p:cNvSpPr>
          <p:nvPr/>
        </p:nvSpPr>
        <p:spPr bwMode="auto">
          <a:xfrm>
            <a:off x="1511300" y="1490663"/>
            <a:ext cx="1727200" cy="35036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73" name="Rectangle 20"/>
          <p:cNvSpPr>
            <a:spLocks noChangeArrowheads="1"/>
          </p:cNvSpPr>
          <p:nvPr/>
        </p:nvSpPr>
        <p:spPr bwMode="auto">
          <a:xfrm>
            <a:off x="1625600" y="1603375"/>
            <a:ext cx="1498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74" name="Rectangle 21"/>
          <p:cNvSpPr>
            <a:spLocks noChangeArrowheads="1"/>
          </p:cNvSpPr>
          <p:nvPr/>
        </p:nvSpPr>
        <p:spPr bwMode="auto">
          <a:xfrm>
            <a:off x="1625600" y="1604963"/>
            <a:ext cx="1498600" cy="3389312"/>
          </a:xfrm>
          <a:prstGeom prst="rect">
            <a:avLst/>
          </a:prstGeom>
          <a:solidFill>
            <a:schemeClr val="bg2"/>
          </a:solidFill>
          <a:ln w="2540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49175" name="Freeform 22"/>
          <p:cNvSpPr>
            <a:spLocks/>
          </p:cNvSpPr>
          <p:nvPr/>
        </p:nvSpPr>
        <p:spPr bwMode="auto">
          <a:xfrm>
            <a:off x="1638300" y="1616075"/>
            <a:ext cx="1398588" cy="3570288"/>
          </a:xfrm>
          <a:custGeom>
            <a:avLst/>
            <a:gdLst>
              <a:gd name="T0" fmla="*/ 0 w 881"/>
              <a:gd name="T1" fmla="*/ 0 h 1999"/>
              <a:gd name="T2" fmla="*/ 0 w 881"/>
              <a:gd name="T3" fmla="*/ 0 h 1999"/>
              <a:gd name="T4" fmla="*/ 2147483646 w 881"/>
              <a:gd name="T5" fmla="*/ 293472673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9176" name="Freeform 23"/>
          <p:cNvSpPr>
            <a:spLocks/>
          </p:cNvSpPr>
          <p:nvPr/>
        </p:nvSpPr>
        <p:spPr bwMode="auto">
          <a:xfrm>
            <a:off x="1625600" y="1603375"/>
            <a:ext cx="1398588" cy="3570288"/>
          </a:xfrm>
          <a:custGeom>
            <a:avLst/>
            <a:gdLst>
              <a:gd name="T0" fmla="*/ 0 w 881"/>
              <a:gd name="T1" fmla="*/ 0 h 1999"/>
              <a:gd name="T2" fmla="*/ 2147483646 w 881"/>
              <a:gd name="T3" fmla="*/ 293472673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endParaRPr lang="en-IN"/>
          </a:p>
        </p:txBody>
      </p:sp>
      <p:sp>
        <p:nvSpPr>
          <p:cNvPr id="49177" name="Oval 24"/>
          <p:cNvSpPr>
            <a:spLocks noChangeArrowheads="1"/>
          </p:cNvSpPr>
          <p:nvPr/>
        </p:nvSpPr>
        <p:spPr bwMode="auto">
          <a:xfrm>
            <a:off x="2743200" y="3317875"/>
            <a:ext cx="127000" cy="127000"/>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78" name="Oval 25"/>
          <p:cNvSpPr>
            <a:spLocks noChangeArrowheads="1"/>
          </p:cNvSpPr>
          <p:nvPr/>
        </p:nvSpPr>
        <p:spPr bwMode="auto">
          <a:xfrm>
            <a:off x="2743200" y="3319463"/>
            <a:ext cx="127000" cy="1238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79" name="Rectangle 26"/>
          <p:cNvSpPr>
            <a:spLocks noChangeArrowheads="1"/>
          </p:cNvSpPr>
          <p:nvPr/>
        </p:nvSpPr>
        <p:spPr bwMode="auto">
          <a:xfrm>
            <a:off x="2794000" y="3432175"/>
            <a:ext cx="12700" cy="30480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80" name="Rectangle 27"/>
          <p:cNvSpPr>
            <a:spLocks noChangeArrowheads="1"/>
          </p:cNvSpPr>
          <p:nvPr/>
        </p:nvSpPr>
        <p:spPr bwMode="auto">
          <a:xfrm>
            <a:off x="2794000" y="3433763"/>
            <a:ext cx="12700" cy="3032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81" name="Line 28"/>
          <p:cNvSpPr>
            <a:spLocks noChangeShapeType="1"/>
          </p:cNvSpPr>
          <p:nvPr/>
        </p:nvSpPr>
        <p:spPr bwMode="auto">
          <a:xfrm>
            <a:off x="3378200" y="3203575"/>
            <a:ext cx="901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609600" y="34925"/>
            <a:ext cx="8153400" cy="305435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4800" u="sng" smtClean="0">
                <a:latin typeface="Arial" panose="020B0604020202020204" pitchFamily="34" charset="0"/>
              </a:rPr>
              <a:t>Chapter 9</a:t>
            </a:r>
            <a:br>
              <a:rPr lang="en-GB" altLang="en-US" sz="4800" u="sng" smtClean="0">
                <a:latin typeface="Arial" panose="020B0604020202020204" pitchFamily="34" charset="0"/>
              </a:rPr>
            </a:br>
            <a:r>
              <a:rPr lang="en-GB" altLang="en-US" sz="4800" u="sng" smtClean="0">
                <a:latin typeface="Arial" panose="020B0604020202020204" pitchFamily="34" charset="0"/>
              </a:rPr>
              <a:t/>
            </a:r>
            <a:br>
              <a:rPr lang="en-GB" altLang="en-US" sz="4800" u="sng" smtClean="0">
                <a:latin typeface="Arial" panose="020B0604020202020204" pitchFamily="34" charset="0"/>
              </a:rPr>
            </a:br>
            <a:r>
              <a:rPr lang="en-GB" altLang="en-US" sz="4800" smtClean="0">
                <a:latin typeface="Arial" panose="020B0604020202020204" pitchFamily="34" charset="0"/>
              </a:rPr>
              <a:t>Design Engineering</a:t>
            </a:r>
            <a:br>
              <a:rPr lang="en-GB" altLang="en-US" sz="4800" smtClean="0">
                <a:latin typeface="Arial" panose="020B0604020202020204" pitchFamily="34" charset="0"/>
              </a:rPr>
            </a:br>
            <a:r>
              <a:rPr lang="en-GB" altLang="en-US" sz="1800" smtClean="0">
                <a:latin typeface="Arial" panose="020B0604020202020204" pitchFamily="34" charset="0"/>
              </a:rPr>
              <a:t/>
            </a:r>
            <a:br>
              <a:rPr lang="en-GB" altLang="en-US" sz="1800" smtClean="0">
                <a:latin typeface="Arial" panose="020B0604020202020204" pitchFamily="34" charset="0"/>
              </a:rPr>
            </a:br>
            <a:r>
              <a:rPr lang="en-GB" altLang="en-US" sz="1800" smtClean="0">
                <a:latin typeface="Arial" panose="020B0604020202020204" pitchFamily="34" charset="0"/>
              </a:rPr>
              <a:t/>
            </a:r>
            <a:br>
              <a:rPr lang="en-GB" altLang="en-US" sz="1800" smtClean="0">
                <a:latin typeface="Arial" panose="020B0604020202020204" pitchFamily="34" charset="0"/>
              </a:rPr>
            </a:br>
            <a:r>
              <a:rPr lang="en-GB" altLang="en-US" sz="1800" smtClean="0">
                <a:latin typeface="Arial" panose="020B0604020202020204" pitchFamily="34" charset="0"/>
              </a:rPr>
              <a:t>  </a:t>
            </a:r>
          </a:p>
        </p:txBody>
      </p:sp>
      <p:sp>
        <p:nvSpPr>
          <p:cNvPr id="16387" name="Rectangle 2"/>
          <p:cNvSpPr>
            <a:spLocks noGrp="1" noChangeArrowheads="1"/>
          </p:cNvSpPr>
          <p:nvPr>
            <p:ph type="subTitle" idx="4294967295"/>
          </p:nvPr>
        </p:nvSpPr>
        <p:spPr>
          <a:xfrm>
            <a:off x="2743200" y="3124200"/>
            <a:ext cx="4876800" cy="1766888"/>
          </a:xfrm>
        </p:spPr>
        <p:txBody>
          <a:bodyPr/>
          <a:lstStyle/>
          <a:p>
            <a:pPr marL="0" indent="0" eaLnBrk="1" hangingPunct="1">
              <a:lnSpc>
                <a:spcPct val="95000"/>
              </a:lnSpc>
              <a:spcBef>
                <a:spcPts val="600"/>
              </a:spcBef>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2400" smtClean="0"/>
              <a:t> Introduction</a:t>
            </a:r>
          </a:p>
          <a:p>
            <a:pPr marL="0" indent="0" eaLnBrk="1" hangingPunct="1">
              <a:spcBef>
                <a:spcPts val="600"/>
              </a:spcBef>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2400" smtClean="0"/>
              <a:t> Design quality</a:t>
            </a:r>
          </a:p>
          <a:p>
            <a:pPr marL="0" indent="0" eaLnBrk="1" hangingPunct="1">
              <a:spcBef>
                <a:spcPts val="600"/>
              </a:spcBef>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2400" smtClean="0"/>
              <a:t> Design concepts</a:t>
            </a:r>
          </a:p>
          <a:p>
            <a:pPr marL="0" indent="0" eaLnBrk="1" hangingPunct="1">
              <a:spcBef>
                <a:spcPts val="600"/>
              </a:spcBef>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2400" smtClean="0"/>
              <a:t> The design model </a:t>
            </a:r>
          </a:p>
        </p:txBody>
      </p:sp>
      <p:sp>
        <p:nvSpPr>
          <p:cNvPr id="16388" name="AutoShape 3"/>
          <p:cNvSpPr>
            <a:spLocks noChangeArrowheads="1"/>
          </p:cNvSpPr>
          <p:nvPr/>
        </p:nvSpPr>
        <p:spPr bwMode="auto">
          <a:xfrm>
            <a:off x="1543050" y="6400800"/>
            <a:ext cx="5991225" cy="266700"/>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200"/>
              <a:t>(Source: Pressman, R. </a:t>
            </a:r>
            <a:r>
              <a:rPr lang="en-GB" altLang="en-US" sz="1200" i="1"/>
              <a:t>Software Engineering: A Practitioner’s Approach</a:t>
            </a:r>
            <a:r>
              <a:rPr lang="en-GB" altLang="en-US" sz="1200"/>
              <a:t>.  McGraw-Hill, 2005)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4294967295"/>
          </p:nvPr>
        </p:nvSpPr>
        <p:spPr bwMode="auto">
          <a:xfrm>
            <a:off x="8239125" y="6248400"/>
            <a:ext cx="63182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fld id="{2C5DC42C-7D10-45A3-97E4-D97C7640B255}" type="slidenum">
              <a:rPr lang="en-US" altLang="en-US"/>
              <a:pPr>
                <a:buClr>
                  <a:srgbClr val="000000"/>
                </a:buClr>
                <a:buSzPct val="100000"/>
                <a:buFont typeface="Times New Roman" panose="02020603050405020304" pitchFamily="18" charset="0"/>
                <a:buNone/>
              </a:pPr>
              <a:t>20</a:t>
            </a:fld>
            <a:endParaRPr lang="en-US" altLang="en-US"/>
          </a:p>
        </p:txBody>
      </p:sp>
      <p:sp>
        <p:nvSpPr>
          <p:cNvPr id="50179" name="Rectangle 2"/>
          <p:cNvSpPr>
            <a:spLocks noGrp="1" noRot="1" noChangeArrowheads="1"/>
          </p:cNvSpPr>
          <p:nvPr>
            <p:ph type="title"/>
          </p:nvPr>
        </p:nvSpPr>
        <p:spPr>
          <a:xfrm>
            <a:off x="1900238" y="468313"/>
            <a:ext cx="5343525" cy="728662"/>
          </a:xfrm>
          <a:noFill/>
        </p:spPr>
        <p:txBody>
          <a:bodyPr wrap="none" lIns="63500" tIns="25400" rIns="63500" bIns="25400" anchor="t">
            <a:spAutoFit/>
          </a:bodyPr>
          <a:lstStyle/>
          <a:p>
            <a:r>
              <a:rPr lang="en-US" altLang="en-US" smtClean="0"/>
              <a:t>Procedural Abstraction</a:t>
            </a:r>
          </a:p>
        </p:txBody>
      </p:sp>
      <p:sp>
        <p:nvSpPr>
          <p:cNvPr id="50180" name="Line 3"/>
          <p:cNvSpPr>
            <a:spLocks noChangeShapeType="1"/>
          </p:cNvSpPr>
          <p:nvPr/>
        </p:nvSpPr>
        <p:spPr bwMode="auto">
          <a:xfrm flipV="1">
            <a:off x="3416300" y="3602038"/>
            <a:ext cx="952500" cy="889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0181" name="Rectangle 4"/>
          <p:cNvSpPr>
            <a:spLocks noChangeArrowheads="1"/>
          </p:cNvSpPr>
          <p:nvPr/>
        </p:nvSpPr>
        <p:spPr bwMode="auto">
          <a:xfrm>
            <a:off x="1562100" y="1646238"/>
            <a:ext cx="1727200" cy="3505200"/>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0182" name="Rectangle 5"/>
          <p:cNvSpPr>
            <a:spLocks noChangeArrowheads="1"/>
          </p:cNvSpPr>
          <p:nvPr/>
        </p:nvSpPr>
        <p:spPr bwMode="auto">
          <a:xfrm>
            <a:off x="1562100" y="1647825"/>
            <a:ext cx="1727200" cy="35036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0183" name="Rectangle 6"/>
          <p:cNvSpPr>
            <a:spLocks noChangeArrowheads="1"/>
          </p:cNvSpPr>
          <p:nvPr/>
        </p:nvSpPr>
        <p:spPr bwMode="auto">
          <a:xfrm>
            <a:off x="1676400" y="1760538"/>
            <a:ext cx="1498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0184" name="Rectangle 7"/>
          <p:cNvSpPr>
            <a:spLocks noChangeArrowheads="1"/>
          </p:cNvSpPr>
          <p:nvPr/>
        </p:nvSpPr>
        <p:spPr bwMode="auto">
          <a:xfrm>
            <a:off x="1676400" y="1762125"/>
            <a:ext cx="1498600" cy="3389313"/>
          </a:xfrm>
          <a:prstGeom prst="rect">
            <a:avLst/>
          </a:prstGeom>
          <a:solidFill>
            <a:schemeClr val="bg2"/>
          </a:solidFill>
          <a:ln w="2540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50185" name="Freeform 8"/>
          <p:cNvSpPr>
            <a:spLocks/>
          </p:cNvSpPr>
          <p:nvPr/>
        </p:nvSpPr>
        <p:spPr bwMode="auto">
          <a:xfrm>
            <a:off x="1689100" y="1773238"/>
            <a:ext cx="1398588" cy="3570287"/>
          </a:xfrm>
          <a:custGeom>
            <a:avLst/>
            <a:gdLst>
              <a:gd name="T0" fmla="*/ 0 w 881"/>
              <a:gd name="T1" fmla="*/ 0 h 1999"/>
              <a:gd name="T2" fmla="*/ 0 w 881"/>
              <a:gd name="T3" fmla="*/ 0 h 1999"/>
              <a:gd name="T4" fmla="*/ 2147483646 w 881"/>
              <a:gd name="T5" fmla="*/ 293472590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0186" name="Freeform 9"/>
          <p:cNvSpPr>
            <a:spLocks/>
          </p:cNvSpPr>
          <p:nvPr/>
        </p:nvSpPr>
        <p:spPr bwMode="auto">
          <a:xfrm>
            <a:off x="1676400" y="1760538"/>
            <a:ext cx="1398588" cy="3570287"/>
          </a:xfrm>
          <a:custGeom>
            <a:avLst/>
            <a:gdLst>
              <a:gd name="T0" fmla="*/ 0 w 881"/>
              <a:gd name="T1" fmla="*/ 0 h 1999"/>
              <a:gd name="T2" fmla="*/ 2147483646 w 881"/>
              <a:gd name="T3" fmla="*/ 293472590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endParaRPr lang="en-IN"/>
          </a:p>
        </p:txBody>
      </p:sp>
      <p:sp>
        <p:nvSpPr>
          <p:cNvPr id="50187" name="Oval 10"/>
          <p:cNvSpPr>
            <a:spLocks noChangeArrowheads="1"/>
          </p:cNvSpPr>
          <p:nvPr/>
        </p:nvSpPr>
        <p:spPr bwMode="auto">
          <a:xfrm>
            <a:off x="2794000" y="3475038"/>
            <a:ext cx="127000" cy="127000"/>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0188" name="Oval 11"/>
          <p:cNvSpPr>
            <a:spLocks noChangeArrowheads="1"/>
          </p:cNvSpPr>
          <p:nvPr/>
        </p:nvSpPr>
        <p:spPr bwMode="auto">
          <a:xfrm>
            <a:off x="2794000" y="3476625"/>
            <a:ext cx="127000" cy="1238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0189" name="Rectangle 12"/>
          <p:cNvSpPr>
            <a:spLocks noChangeArrowheads="1"/>
          </p:cNvSpPr>
          <p:nvPr/>
        </p:nvSpPr>
        <p:spPr bwMode="auto">
          <a:xfrm>
            <a:off x="2844800" y="3589338"/>
            <a:ext cx="12700" cy="30480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0190" name="Rectangle 13"/>
          <p:cNvSpPr>
            <a:spLocks noChangeArrowheads="1"/>
          </p:cNvSpPr>
          <p:nvPr/>
        </p:nvSpPr>
        <p:spPr bwMode="auto">
          <a:xfrm>
            <a:off x="2844800" y="3590925"/>
            <a:ext cx="12700" cy="3032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0191" name="Oval 14"/>
          <p:cNvSpPr>
            <a:spLocks noChangeArrowheads="1"/>
          </p:cNvSpPr>
          <p:nvPr/>
        </p:nvSpPr>
        <p:spPr bwMode="auto">
          <a:xfrm>
            <a:off x="2108200" y="2359025"/>
            <a:ext cx="254000" cy="620713"/>
          </a:xfrm>
          <a:prstGeom prst="ellipse">
            <a:avLst/>
          </a:prstGeom>
          <a:solidFill>
            <a:srgbClr val="790015"/>
          </a:solidFill>
          <a:ln w="25400">
            <a:solidFill>
              <a:schemeClr val="tx1"/>
            </a:solidFill>
            <a:round/>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50192" name="Freeform 15"/>
          <p:cNvSpPr>
            <a:spLocks/>
          </p:cNvSpPr>
          <p:nvPr/>
        </p:nvSpPr>
        <p:spPr bwMode="auto">
          <a:xfrm>
            <a:off x="1981200" y="2903538"/>
            <a:ext cx="458788" cy="1271587"/>
          </a:xfrm>
          <a:custGeom>
            <a:avLst/>
            <a:gdLst>
              <a:gd name="T0" fmla="*/ 0 w 289"/>
              <a:gd name="T1" fmla="*/ 0 h 712"/>
              <a:gd name="T2" fmla="*/ 725805791 w 289"/>
              <a:gd name="T3" fmla="*/ 363611374 h 712"/>
              <a:gd name="T4" fmla="*/ 564515615 w 289"/>
              <a:gd name="T5" fmla="*/ 2147483646 h 712"/>
              <a:gd name="T6" fmla="*/ 120967632 w 289"/>
              <a:gd name="T7" fmla="*/ 1948826735 h 712"/>
              <a:gd name="T8" fmla="*/ 0 w 289"/>
              <a:gd name="T9" fmla="*/ 0 h 712"/>
              <a:gd name="T10" fmla="*/ 0 60000 65536"/>
              <a:gd name="T11" fmla="*/ 0 60000 65536"/>
              <a:gd name="T12" fmla="*/ 0 60000 65536"/>
              <a:gd name="T13" fmla="*/ 0 60000 65536"/>
              <a:gd name="T14" fmla="*/ 0 60000 65536"/>
              <a:gd name="T15" fmla="*/ 0 w 289"/>
              <a:gd name="T16" fmla="*/ 0 h 712"/>
              <a:gd name="T17" fmla="*/ 289 w 289"/>
              <a:gd name="T18" fmla="*/ 712 h 712"/>
            </a:gdLst>
            <a:ahLst/>
            <a:cxnLst>
              <a:cxn ang="T10">
                <a:pos x="T0" y="T1"/>
              </a:cxn>
              <a:cxn ang="T11">
                <a:pos x="T2" y="T3"/>
              </a:cxn>
              <a:cxn ang="T12">
                <a:pos x="T4" y="T5"/>
              </a:cxn>
              <a:cxn ang="T13">
                <a:pos x="T6" y="T7"/>
              </a:cxn>
              <a:cxn ang="T14">
                <a:pos x="T8" y="T9"/>
              </a:cxn>
            </a:cxnLst>
            <a:rect l="T15" t="T16" r="T17" b="T18"/>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p:spPr>
        <p:txBody>
          <a:bodyPr/>
          <a:lstStyle/>
          <a:p>
            <a:endParaRPr lang="en-IN"/>
          </a:p>
        </p:txBody>
      </p:sp>
      <p:sp>
        <p:nvSpPr>
          <p:cNvPr id="50193" name="Line 16"/>
          <p:cNvSpPr>
            <a:spLocks noChangeShapeType="1"/>
          </p:cNvSpPr>
          <p:nvPr/>
        </p:nvSpPr>
        <p:spPr bwMode="auto">
          <a:xfrm>
            <a:off x="2438400" y="3133725"/>
            <a:ext cx="114300" cy="822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94" name="Line 17"/>
          <p:cNvSpPr>
            <a:spLocks noChangeShapeType="1"/>
          </p:cNvSpPr>
          <p:nvPr/>
        </p:nvSpPr>
        <p:spPr bwMode="auto">
          <a:xfrm flipV="1">
            <a:off x="2578100" y="3805238"/>
            <a:ext cx="25400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95" name="Line 18"/>
          <p:cNvSpPr>
            <a:spLocks noChangeShapeType="1"/>
          </p:cNvSpPr>
          <p:nvPr/>
        </p:nvSpPr>
        <p:spPr bwMode="auto">
          <a:xfrm flipH="1">
            <a:off x="1790700" y="2930525"/>
            <a:ext cx="177800" cy="542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96" name="Line 19"/>
          <p:cNvSpPr>
            <a:spLocks noChangeShapeType="1"/>
          </p:cNvSpPr>
          <p:nvPr/>
        </p:nvSpPr>
        <p:spPr bwMode="auto">
          <a:xfrm>
            <a:off x="1803400" y="3502025"/>
            <a:ext cx="228600" cy="301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97" name="Line 20"/>
          <p:cNvSpPr>
            <a:spLocks noChangeShapeType="1"/>
          </p:cNvSpPr>
          <p:nvPr/>
        </p:nvSpPr>
        <p:spPr bwMode="auto">
          <a:xfrm>
            <a:off x="2336800" y="4187825"/>
            <a:ext cx="177800" cy="631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98" name="Line 21"/>
          <p:cNvSpPr>
            <a:spLocks noChangeShapeType="1"/>
          </p:cNvSpPr>
          <p:nvPr/>
        </p:nvSpPr>
        <p:spPr bwMode="auto">
          <a:xfrm flipH="1">
            <a:off x="2298700" y="4848225"/>
            <a:ext cx="228600" cy="720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99" name="Line 22"/>
          <p:cNvSpPr>
            <a:spLocks noChangeShapeType="1"/>
          </p:cNvSpPr>
          <p:nvPr/>
        </p:nvSpPr>
        <p:spPr bwMode="auto">
          <a:xfrm flipV="1">
            <a:off x="2298700" y="5532438"/>
            <a:ext cx="63500" cy="50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200" name="Line 23"/>
          <p:cNvSpPr>
            <a:spLocks noChangeShapeType="1"/>
          </p:cNvSpPr>
          <p:nvPr/>
        </p:nvSpPr>
        <p:spPr bwMode="auto">
          <a:xfrm>
            <a:off x="2057400" y="4010025"/>
            <a:ext cx="88900" cy="684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201" name="Line 24"/>
          <p:cNvSpPr>
            <a:spLocks noChangeShapeType="1"/>
          </p:cNvSpPr>
          <p:nvPr/>
        </p:nvSpPr>
        <p:spPr bwMode="auto">
          <a:xfrm flipH="1">
            <a:off x="1739900" y="4722813"/>
            <a:ext cx="419100" cy="630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202" name="Line 25"/>
          <p:cNvSpPr>
            <a:spLocks noChangeShapeType="1"/>
          </p:cNvSpPr>
          <p:nvPr/>
        </p:nvSpPr>
        <p:spPr bwMode="auto">
          <a:xfrm flipV="1">
            <a:off x="1752600" y="5341938"/>
            <a:ext cx="76200" cy="2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203" name="AutoShape 26"/>
          <p:cNvSpPr>
            <a:spLocks noChangeArrowheads="1"/>
          </p:cNvSpPr>
          <p:nvPr/>
        </p:nvSpPr>
        <p:spPr bwMode="auto">
          <a:xfrm>
            <a:off x="4546600" y="1557338"/>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0204" name="AutoShape 27"/>
          <p:cNvSpPr>
            <a:spLocks noChangeArrowheads="1"/>
          </p:cNvSpPr>
          <p:nvPr/>
        </p:nvSpPr>
        <p:spPr bwMode="auto">
          <a:xfrm>
            <a:off x="4533900" y="1544638"/>
            <a:ext cx="2794000" cy="2794000"/>
          </a:xfrm>
          <a:prstGeom prst="roundRect">
            <a:avLst>
              <a:gd name="adj" fmla="val 7005"/>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0205" name="Line 28"/>
          <p:cNvSpPr>
            <a:spLocks noChangeShapeType="1"/>
          </p:cNvSpPr>
          <p:nvPr/>
        </p:nvSpPr>
        <p:spPr bwMode="auto">
          <a:xfrm>
            <a:off x="4546600" y="2014538"/>
            <a:ext cx="273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36637" name="Rectangle 29"/>
          <p:cNvSpPr>
            <a:spLocks noChangeArrowheads="1"/>
          </p:cNvSpPr>
          <p:nvPr/>
        </p:nvSpPr>
        <p:spPr bwMode="auto">
          <a:xfrm>
            <a:off x="4735513" y="1527175"/>
            <a:ext cx="781050" cy="458788"/>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open</a:t>
            </a:r>
          </a:p>
        </p:txBody>
      </p:sp>
      <p:sp>
        <p:nvSpPr>
          <p:cNvPr id="50207" name="Line 30"/>
          <p:cNvSpPr>
            <a:spLocks noChangeShapeType="1"/>
          </p:cNvSpPr>
          <p:nvPr/>
        </p:nvSpPr>
        <p:spPr bwMode="auto">
          <a:xfrm flipH="1">
            <a:off x="4470400" y="3933825"/>
            <a:ext cx="939800" cy="962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208" name="Rectangle 31"/>
          <p:cNvSpPr>
            <a:spLocks noChangeArrowheads="1"/>
          </p:cNvSpPr>
          <p:nvPr/>
        </p:nvSpPr>
        <p:spPr bwMode="auto">
          <a:xfrm>
            <a:off x="3529013" y="4841875"/>
            <a:ext cx="5238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buClr>
                <a:srgbClr val="000000"/>
              </a:buClr>
              <a:buSzPct val="100000"/>
              <a:buFont typeface="Times New Roman" panose="02020603050405020304" pitchFamily="18" charset="0"/>
              <a:buNone/>
            </a:pPr>
            <a:r>
              <a:rPr lang="en-US" altLang="en-US">
                <a:solidFill>
                  <a:schemeClr val="accent2"/>
                </a:solidFill>
              </a:rPr>
              <a:t>implemented with a "knowledge" of the  </a:t>
            </a:r>
          </a:p>
        </p:txBody>
      </p:sp>
      <p:sp>
        <p:nvSpPr>
          <p:cNvPr id="50209" name="Rectangle 32"/>
          <p:cNvSpPr>
            <a:spLocks noChangeArrowheads="1"/>
          </p:cNvSpPr>
          <p:nvPr/>
        </p:nvSpPr>
        <p:spPr bwMode="auto">
          <a:xfrm>
            <a:off x="3541713" y="5133975"/>
            <a:ext cx="4406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buClr>
                <a:srgbClr val="000000"/>
              </a:buClr>
              <a:buSzPct val="100000"/>
              <a:buFont typeface="Times New Roman" panose="02020603050405020304" pitchFamily="18" charset="0"/>
              <a:buNone/>
            </a:pPr>
            <a:r>
              <a:rPr lang="en-US" altLang="en-US">
                <a:solidFill>
                  <a:schemeClr val="accent2"/>
                </a:solidFill>
              </a:rPr>
              <a:t>object that is associated with enter</a:t>
            </a:r>
          </a:p>
        </p:txBody>
      </p:sp>
      <p:sp>
        <p:nvSpPr>
          <p:cNvPr id="836641" name="Rectangle 33"/>
          <p:cNvSpPr>
            <a:spLocks noChangeArrowheads="1"/>
          </p:cNvSpPr>
          <p:nvPr/>
        </p:nvSpPr>
        <p:spPr bwMode="auto">
          <a:xfrm>
            <a:off x="5040313" y="2441575"/>
            <a:ext cx="2085975" cy="458788"/>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details of enter </a:t>
            </a:r>
          </a:p>
        </p:txBody>
      </p:sp>
      <p:sp>
        <p:nvSpPr>
          <p:cNvPr id="836642" name="Rectangle 34"/>
          <p:cNvSpPr>
            <a:spLocks noChangeArrowheads="1"/>
          </p:cNvSpPr>
          <p:nvPr/>
        </p:nvSpPr>
        <p:spPr bwMode="auto">
          <a:xfrm>
            <a:off x="5040313" y="2670175"/>
            <a:ext cx="1376362" cy="458788"/>
          </a:xfrm>
          <a:prstGeom prst="rect">
            <a:avLst/>
          </a:prstGeom>
          <a:noFill/>
          <a:ln w="25400">
            <a:noFill/>
            <a:miter lim="800000"/>
            <a:headEnd/>
            <a:tailEnd/>
          </a:ln>
          <a:effectLst/>
        </p:spPr>
        <p:txBody>
          <a:bodyPr wrap="none" lIns="90487" tIns="44450" rIns="90487" bIns="44450">
            <a:spAutoFit/>
          </a:bodyPr>
          <a:lstStyle/>
          <a:p>
            <a:pPr>
              <a:buClr>
                <a:srgbClr val="000000"/>
              </a:buClr>
              <a:buSzPct val="100000"/>
              <a:buFont typeface="Times New Roman" panose="02020603050405020304" pitchFamily="18" charset="0"/>
              <a:buNone/>
              <a:defRPr/>
            </a:pPr>
            <a:r>
              <a:rPr lang="en-US">
                <a:solidFill>
                  <a:srgbClr val="AD278D"/>
                </a:solidFill>
                <a:effectLst>
                  <a:outerShdw blurRad="38100" dist="38100" dir="2700000" algn="tl">
                    <a:srgbClr val="000000"/>
                  </a:outerShdw>
                </a:effectLst>
                <a:ea typeface="+mn-ea"/>
                <a:cs typeface="+mn-cs"/>
              </a:rPr>
              <a:t>algorithm</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BC454F90-33CC-4EEE-8A29-32A3F315D8AB}" type="slidenum">
              <a:rPr lang="en-GB" altLang="en-US" sz="1400"/>
              <a:pPr algn="r" eaLnBrk="1" hangingPunct="1">
                <a:lnSpc>
                  <a:spcPct val="95000"/>
                </a:lnSpc>
                <a:spcBef>
                  <a:spcPct val="0"/>
                </a:spcBef>
                <a:buFont typeface="Times New Roman" panose="02020603050405020304" pitchFamily="18" charset="0"/>
                <a:buNone/>
              </a:pPr>
              <a:t>21</a:t>
            </a:fld>
            <a:endParaRPr lang="en-GB" altLang="en-US" sz="1400"/>
          </a:p>
        </p:txBody>
      </p:sp>
      <p:sp>
        <p:nvSpPr>
          <p:cNvPr id="51203" name="Rectangle 2"/>
          <p:cNvSpPr>
            <a:spLocks noGrp="1" noChangeArrowheads="1"/>
          </p:cNvSpPr>
          <p:nvPr>
            <p:ph type="title"/>
          </p:nvPr>
        </p:nvSpPr>
        <p:spPr>
          <a:xfrm>
            <a:off x="7620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Design Concepts</a:t>
            </a:r>
          </a:p>
        </p:txBody>
      </p:sp>
      <p:sp>
        <p:nvSpPr>
          <p:cNvPr id="51204" name="Rectangle 3"/>
          <p:cNvSpPr>
            <a:spLocks noGrp="1" noChangeArrowheads="1"/>
          </p:cNvSpPr>
          <p:nvPr>
            <p:ph type="body" idx="1"/>
          </p:nvPr>
        </p:nvSpPr>
        <p:spPr>
          <a:xfrm>
            <a:off x="381000" y="1295400"/>
            <a:ext cx="8305800" cy="411480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Abstraction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Procedural abstraction – a sequence of instructions that have a specific and limited function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Data abstraction – a named collection of data that describes a data object</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Architecture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The overall structure of the software and the ways in which the structure provides conceptual integrity for a system</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Consists of components, connectors, and the relationship between them</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Patterns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A design structure that </a:t>
            </a:r>
            <a:r>
              <a:rPr lang="en-GB" altLang="en-US" sz="1800" u="sng" smtClean="0"/>
              <a:t>solves a particular design problem</a:t>
            </a:r>
            <a:r>
              <a:rPr lang="en-GB" altLang="en-US" sz="1800" smtClean="0"/>
              <a:t> within a specific context</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It provides a description that enables a designer to determine whether the pattern is applicable, whether the pattern can be reused, and whether the pattern can serve as a guide for developing similar patterns </a:t>
            </a:r>
          </a:p>
        </p:txBody>
      </p:sp>
      <p:sp>
        <p:nvSpPr>
          <p:cNvPr id="51205" name="AutoShape 4"/>
          <p:cNvSpPr>
            <a:spLocks noChangeArrowheads="1"/>
          </p:cNvSpPr>
          <p:nvPr/>
        </p:nvSpPr>
        <p:spPr bwMode="auto">
          <a:xfrm>
            <a:off x="3657600" y="6172200"/>
            <a:ext cx="2032000" cy="3540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800"/>
              <a:t>(more on next slide)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6E0FB079-5B0E-45F6-A043-260A4C41EC05}" type="slidenum">
              <a:rPr lang="en-GB" altLang="en-US" sz="1400"/>
              <a:pPr algn="r" eaLnBrk="1" hangingPunct="1">
                <a:lnSpc>
                  <a:spcPct val="95000"/>
                </a:lnSpc>
                <a:spcBef>
                  <a:spcPct val="0"/>
                </a:spcBef>
                <a:buFont typeface="Times New Roman" panose="02020603050405020304" pitchFamily="18" charset="0"/>
                <a:buNone/>
              </a:pPr>
              <a:t>22</a:t>
            </a:fld>
            <a:endParaRPr lang="en-GB" altLang="en-US" sz="1400"/>
          </a:p>
        </p:txBody>
      </p:sp>
      <p:sp>
        <p:nvSpPr>
          <p:cNvPr id="53251" name="Rectangle 2"/>
          <p:cNvSpPr>
            <a:spLocks noGrp="1" noChangeArrowheads="1"/>
          </p:cNvSpPr>
          <p:nvPr>
            <p:ph type="title"/>
          </p:nvPr>
        </p:nvSpPr>
        <p:spPr>
          <a:xfrm>
            <a:off x="7620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Design Concepts (continued)</a:t>
            </a:r>
          </a:p>
        </p:txBody>
      </p:sp>
      <p:sp>
        <p:nvSpPr>
          <p:cNvPr id="53252" name="Rectangle 3"/>
          <p:cNvSpPr>
            <a:spLocks noGrp="1" noChangeArrowheads="1"/>
          </p:cNvSpPr>
          <p:nvPr>
            <p:ph type="body" idx="1"/>
          </p:nvPr>
        </p:nvSpPr>
        <p:spPr>
          <a:xfrm>
            <a:off x="304800" y="1219200"/>
            <a:ext cx="8458200" cy="4651375"/>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Modularity</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Separately named and addressable </a:t>
            </a:r>
            <a:r>
              <a:rPr lang="en-GB" altLang="en-US" sz="1800" u="sng" smtClean="0"/>
              <a:t>components</a:t>
            </a:r>
            <a:r>
              <a:rPr lang="en-GB" altLang="en-US" sz="1800" smtClean="0"/>
              <a:t> (i.e., modules) that are integrated to satisfy requirements (divide and conquer principle)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Makes software intellectually manageable so as to grasp the control paths, span of reference, number of variables, and overall complexity</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Information hiding</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The designing of modules so that the algorithms and local data contained within them are </a:t>
            </a:r>
            <a:r>
              <a:rPr lang="en-GB" altLang="en-US" sz="1800" u="sng" smtClean="0"/>
              <a:t>inaccessible</a:t>
            </a:r>
            <a:r>
              <a:rPr lang="en-GB" altLang="en-US" sz="1800" smtClean="0"/>
              <a:t> to other modules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This enforces </a:t>
            </a:r>
            <a:r>
              <a:rPr lang="en-GB" altLang="en-US" sz="1800" u="sng" smtClean="0"/>
              <a:t>access constraints</a:t>
            </a:r>
            <a:r>
              <a:rPr lang="en-GB" altLang="en-US" sz="1800" smtClean="0"/>
              <a:t> to both procedural (i.e., implementation) detail and local data structures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Functional independence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Modules that have a </a:t>
            </a:r>
            <a:r>
              <a:rPr lang="en-GB" altLang="en-US" sz="1800" u="sng" smtClean="0"/>
              <a:t>"single-minded" function</a:t>
            </a:r>
            <a:r>
              <a:rPr lang="en-GB" altLang="en-US" sz="1800" smtClean="0"/>
              <a:t> and an </a:t>
            </a:r>
            <a:r>
              <a:rPr lang="en-GB" altLang="en-US" sz="1800" u="sng" smtClean="0"/>
              <a:t>aversion</a:t>
            </a:r>
            <a:r>
              <a:rPr lang="en-GB" altLang="en-US" sz="1800" smtClean="0"/>
              <a:t> to excessive interaction with other modules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u="sng" smtClean="0"/>
              <a:t>High cohesion</a:t>
            </a:r>
            <a:r>
              <a:rPr lang="en-GB" altLang="en-US" sz="1800" smtClean="0"/>
              <a:t> – a module performs only a single task </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u="sng" smtClean="0"/>
              <a:t>Low coupling</a:t>
            </a:r>
            <a:r>
              <a:rPr lang="en-GB" altLang="en-US" sz="1800" smtClean="0"/>
              <a:t> – a module has the lowest amount of connection needed with other modules </a:t>
            </a:r>
          </a:p>
        </p:txBody>
      </p:sp>
      <p:sp>
        <p:nvSpPr>
          <p:cNvPr id="53253" name="AutoShape 4"/>
          <p:cNvSpPr>
            <a:spLocks noChangeArrowheads="1"/>
          </p:cNvSpPr>
          <p:nvPr/>
        </p:nvSpPr>
        <p:spPr bwMode="auto">
          <a:xfrm>
            <a:off x="3657600" y="6415088"/>
            <a:ext cx="2032000" cy="3540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800"/>
              <a:t>(more on next slide)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A1EA3197-6A3B-4EB5-A104-1057F7002916}" type="slidenum">
              <a:rPr lang="en-GB" altLang="en-US" sz="1400"/>
              <a:pPr algn="r" eaLnBrk="1" hangingPunct="1">
                <a:lnSpc>
                  <a:spcPct val="95000"/>
                </a:lnSpc>
                <a:spcBef>
                  <a:spcPct val="0"/>
                </a:spcBef>
                <a:buFont typeface="Times New Roman" panose="02020603050405020304" pitchFamily="18" charset="0"/>
                <a:buNone/>
              </a:pPr>
              <a:t>23</a:t>
            </a:fld>
            <a:endParaRPr lang="en-GB" altLang="en-US" sz="1400"/>
          </a:p>
        </p:txBody>
      </p:sp>
      <p:sp>
        <p:nvSpPr>
          <p:cNvPr id="55299" name="Rectangle 2"/>
          <p:cNvSpPr>
            <a:spLocks noGrp="1" noChangeArrowheads="1"/>
          </p:cNvSpPr>
          <p:nvPr>
            <p:ph type="title"/>
          </p:nvPr>
        </p:nvSpPr>
        <p:spPr>
          <a:xfrm>
            <a:off x="6858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Design Concepts (continued)</a:t>
            </a:r>
          </a:p>
        </p:txBody>
      </p:sp>
      <p:sp>
        <p:nvSpPr>
          <p:cNvPr id="55300" name="Rectangle 3"/>
          <p:cNvSpPr>
            <a:spLocks noGrp="1" noChangeArrowheads="1"/>
          </p:cNvSpPr>
          <p:nvPr>
            <p:ph type="body" idx="1"/>
          </p:nvPr>
        </p:nvSpPr>
        <p:spPr>
          <a:xfrm>
            <a:off x="685800" y="1371600"/>
            <a:ext cx="7772400" cy="514350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Stepwise refinement</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Development of a program by </a:t>
            </a:r>
            <a:r>
              <a:rPr lang="en-GB" altLang="en-US" sz="1800" u="sng" smtClean="0"/>
              <a:t>successively refining</a:t>
            </a:r>
            <a:r>
              <a:rPr lang="en-GB" altLang="en-US" sz="1800" smtClean="0"/>
              <a:t> levels of procedure detail</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Complements abstraction, which enables a designer to specify procedure and data and yet suppress low-level details  </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Refactoring</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A reorganization technique that </a:t>
            </a:r>
            <a:r>
              <a:rPr lang="en-GB" altLang="en-US" sz="1800" u="sng" smtClean="0"/>
              <a:t>simplifies the design</a:t>
            </a:r>
            <a:r>
              <a:rPr lang="en-GB" altLang="en-US" sz="1800" smtClean="0"/>
              <a:t> (or internal code structure) of a component </a:t>
            </a:r>
            <a:r>
              <a:rPr lang="en-GB" altLang="en-US" sz="1800" u="sng" smtClean="0"/>
              <a:t>without changing</a:t>
            </a:r>
            <a:r>
              <a:rPr lang="en-GB" altLang="en-US" sz="1800" smtClean="0"/>
              <a:t> its function or external behavior</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Removes redundancy, unused design elements, inefficient or unnecessary algorithms, poorly constructed or inappropriate data structures, or any other design failures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Design classes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u="sng" smtClean="0"/>
              <a:t>Refines</a:t>
            </a:r>
            <a:r>
              <a:rPr lang="en-GB" altLang="en-US" sz="1800" smtClean="0"/>
              <a:t> the </a:t>
            </a:r>
            <a:r>
              <a:rPr lang="en-GB" altLang="en-US" sz="1800" u="sng" smtClean="0"/>
              <a:t>analysis classes</a:t>
            </a:r>
            <a:r>
              <a:rPr lang="en-GB" altLang="en-US" sz="1800" smtClean="0"/>
              <a:t> by providing design detail that will enable the classes to be implemented</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u="sng" smtClean="0"/>
              <a:t>Creates</a:t>
            </a:r>
            <a:r>
              <a:rPr lang="en-GB" altLang="en-US" sz="1800" smtClean="0"/>
              <a:t> a new set of </a:t>
            </a:r>
            <a:r>
              <a:rPr lang="en-GB" altLang="en-US" sz="1800" u="sng" smtClean="0"/>
              <a:t>design classes</a:t>
            </a:r>
            <a:r>
              <a:rPr lang="en-GB" altLang="en-US" sz="1800" smtClean="0"/>
              <a:t> that implement a software infrastructure to support the business solution</a:t>
            </a:r>
          </a:p>
          <a:p>
            <a:pPr marL="339725" indent="-339725" eaLnBrk="1" hangingPunct="1">
              <a:lnSpc>
                <a:spcPct val="90000"/>
              </a:lnSpc>
              <a:spcBef>
                <a:spcPts val="45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80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altLang="en-US" smtClean="0">
                <a:ea typeface="Lucida Sans Unicode" panose="020B0602030504020204" pitchFamily="34" charset="0"/>
                <a:cs typeface="Lucida Sans Unicode" panose="020B0602030504020204" pitchFamily="34" charset="0"/>
              </a:rPr>
              <a:t>These courseware materials are to be used in conjunction with </a:t>
            </a:r>
            <a:r>
              <a:rPr lang="en-US" altLang="en-US" i="1" smtClean="0">
                <a:ea typeface="Lucida Sans Unicode" panose="020B0602030504020204" pitchFamily="34" charset="0"/>
                <a:cs typeface="Lucida Sans Unicode" panose="020B0602030504020204" pitchFamily="34" charset="0"/>
              </a:rPr>
              <a:t>Software Engineering: A Practitioner’s Approach,</a:t>
            </a:r>
            <a:r>
              <a:rPr lang="en-US" altLang="en-US" smtClean="0">
                <a:ea typeface="Lucida Sans Unicode" panose="020B0602030504020204" pitchFamily="34" charset="0"/>
                <a:cs typeface="Lucida Sans Unicode" panose="020B0602030504020204" pitchFamily="34" charset="0"/>
              </a:rPr>
              <a:t> 6/e and are provided with permission by R.S. Pressman &amp; Associates, Inc., copyright © 1996, 2001, 2005</a:t>
            </a:r>
            <a:endParaRPr lang="en-US" altLang="en-US" smtClean="0">
              <a:solidFill>
                <a:srgbClr val="003399"/>
              </a:solidFill>
              <a:ea typeface="Lucida Sans Unicode" panose="020B0602030504020204" pitchFamily="34" charset="0"/>
              <a:cs typeface="Lucida Sans Unicode" panose="020B0602030504020204" pitchFamily="34" charset="0"/>
            </a:endParaRPr>
          </a:p>
        </p:txBody>
      </p:sp>
      <p:sp>
        <p:nvSpPr>
          <p:cNvPr id="57347" name="Slide Number Placeholder 4"/>
          <p:cNvSpPr>
            <a:spLocks noGrp="1"/>
          </p:cNvSpPr>
          <p:nvPr>
            <p:ph type="sldNum" sz="quarter" idx="11"/>
          </p:nvPr>
        </p:nvSpPr>
        <p:spPr>
          <a:noFill/>
        </p:spPr>
        <p:txBody>
          <a:bodyPr/>
          <a:lstStyle/>
          <a:p>
            <a:fld id="{C6A2610D-DD84-4ADA-B7B6-70DE1DA3B933}" type="slidenum">
              <a:rPr lang="en-US" altLang="en-US" smtClean="0">
                <a:ea typeface="Lucida Sans Unicode" panose="020B0602030504020204" pitchFamily="34" charset="0"/>
                <a:cs typeface="Lucida Sans Unicode" panose="020B0602030504020204" pitchFamily="34" charset="0"/>
              </a:rPr>
              <a:pPr/>
              <a:t>24</a:t>
            </a:fld>
            <a:endParaRPr lang="en-US" altLang="en-US" smtClean="0">
              <a:ea typeface="Lucida Sans Unicode" panose="020B0602030504020204" pitchFamily="34" charset="0"/>
              <a:cs typeface="Lucida Sans Unicode" panose="020B0602030504020204" pitchFamily="34" charset="0"/>
            </a:endParaRPr>
          </a:p>
        </p:txBody>
      </p:sp>
      <p:sp>
        <p:nvSpPr>
          <p:cNvPr id="840706" name="Rectangle 2"/>
          <p:cNvSpPr>
            <a:spLocks noGrp="1" noRot="1" noChangeArrowheads="1"/>
          </p:cNvSpPr>
          <p:nvPr>
            <p:ph type="title"/>
          </p:nvPr>
        </p:nvSpPr>
        <p:spPr>
          <a:xfrm>
            <a:off x="2163763" y="796925"/>
            <a:ext cx="5118100" cy="600075"/>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defRPr/>
            </a:pPr>
            <a:r>
              <a:rPr lang="en-US" altLang="en-US" smtClean="0"/>
              <a:t>Modularity: Trade-offs</a:t>
            </a:r>
          </a:p>
        </p:txBody>
      </p:sp>
      <p:sp>
        <p:nvSpPr>
          <p:cNvPr id="840707" name="Rectangle 3"/>
          <p:cNvSpPr>
            <a:spLocks noChangeArrowheads="1"/>
          </p:cNvSpPr>
          <p:nvPr/>
        </p:nvSpPr>
        <p:spPr bwMode="auto">
          <a:xfrm>
            <a:off x="1497013" y="1481138"/>
            <a:ext cx="490855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defTabSz="914400">
              <a:buFont typeface="Times New Roman" panose="02020603050405020304" pitchFamily="18" charset="0"/>
              <a:buNone/>
              <a:defRPr/>
            </a:pPr>
            <a:r>
              <a:rPr lang="en-US" altLang="en-US" sz="2000" b="1" i="1">
                <a:solidFill>
                  <a:srgbClr val="FFFFFF"/>
                </a:solidFill>
                <a:effectLst>
                  <a:outerShdw blurRad="38100" dist="38100" dir="2700000" algn="tl">
                    <a:srgbClr val="000000"/>
                  </a:outerShdw>
                </a:effectLst>
                <a:latin typeface="Helvetica" panose="020B0604020202020204" pitchFamily="34" charset="0"/>
                <a:ea typeface="+mn-ea"/>
                <a:cs typeface="+mn-cs"/>
              </a:rPr>
              <a:t>What is the "right" number of modules </a:t>
            </a:r>
          </a:p>
        </p:txBody>
      </p:sp>
      <p:sp>
        <p:nvSpPr>
          <p:cNvPr id="840708" name="Rectangle 4"/>
          <p:cNvSpPr>
            <a:spLocks noChangeArrowheads="1"/>
          </p:cNvSpPr>
          <p:nvPr/>
        </p:nvSpPr>
        <p:spPr bwMode="auto">
          <a:xfrm>
            <a:off x="1497013" y="1763713"/>
            <a:ext cx="3906837"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defTabSz="914400">
              <a:buFont typeface="Times New Roman" panose="02020603050405020304" pitchFamily="18" charset="0"/>
              <a:buNone/>
              <a:defRPr/>
            </a:pPr>
            <a:r>
              <a:rPr lang="en-US" altLang="en-US" sz="2000" b="1" i="1">
                <a:solidFill>
                  <a:srgbClr val="FFFFFF"/>
                </a:solidFill>
                <a:effectLst>
                  <a:outerShdw blurRad="38100" dist="38100" dir="2700000" algn="tl">
                    <a:srgbClr val="000000"/>
                  </a:outerShdw>
                </a:effectLst>
                <a:latin typeface="Helvetica" panose="020B0604020202020204" pitchFamily="34" charset="0"/>
                <a:ea typeface="+mn-ea"/>
                <a:cs typeface="+mn-cs"/>
              </a:rPr>
              <a:t>for a specific software design?</a:t>
            </a:r>
          </a:p>
        </p:txBody>
      </p:sp>
      <p:sp>
        <p:nvSpPr>
          <p:cNvPr id="840709" name="Rectangle 5"/>
          <p:cNvSpPr>
            <a:spLocks noChangeArrowheads="1"/>
          </p:cNvSpPr>
          <p:nvPr/>
        </p:nvSpPr>
        <p:spPr bwMode="auto">
          <a:xfrm>
            <a:off x="1585913" y="5140325"/>
            <a:ext cx="1722437" cy="5826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defTabSz="914400">
              <a:buFont typeface="Times New Roman" panose="02020603050405020304" pitchFamily="18" charset="0"/>
              <a:buNone/>
              <a:defRPr/>
            </a:pPr>
            <a:r>
              <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rPr>
              <a:t>optimal number</a:t>
            </a:r>
          </a:p>
          <a:p>
            <a:pPr defTabSz="914400">
              <a:buFont typeface="Times New Roman" panose="02020603050405020304" pitchFamily="18" charset="0"/>
              <a:buNone/>
              <a:defRPr/>
            </a:pPr>
            <a:endPar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endParaRPr>
          </a:p>
        </p:txBody>
      </p:sp>
      <p:sp>
        <p:nvSpPr>
          <p:cNvPr id="840710" name="Rectangle 6"/>
          <p:cNvSpPr>
            <a:spLocks noChangeArrowheads="1"/>
          </p:cNvSpPr>
          <p:nvPr/>
        </p:nvSpPr>
        <p:spPr bwMode="auto">
          <a:xfrm>
            <a:off x="1636713" y="5354638"/>
            <a:ext cx="14509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defTabSz="914400">
              <a:buFont typeface="Times New Roman" panose="02020603050405020304" pitchFamily="18" charset="0"/>
              <a:buNone/>
              <a:defRPr/>
            </a:pPr>
            <a:r>
              <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rPr>
              <a:t>   of modules</a:t>
            </a:r>
          </a:p>
        </p:txBody>
      </p:sp>
      <p:sp>
        <p:nvSpPr>
          <p:cNvPr id="57353" name="Rectangle 7"/>
          <p:cNvSpPr>
            <a:spLocks noChangeArrowheads="1"/>
          </p:cNvSpPr>
          <p:nvPr/>
        </p:nvSpPr>
        <p:spPr bwMode="auto">
          <a:xfrm>
            <a:off x="2781300" y="2897188"/>
            <a:ext cx="279400" cy="2097087"/>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54" name="Rectangle 8"/>
          <p:cNvSpPr>
            <a:spLocks noChangeArrowheads="1"/>
          </p:cNvSpPr>
          <p:nvPr/>
        </p:nvSpPr>
        <p:spPr bwMode="auto">
          <a:xfrm>
            <a:off x="2768600" y="2886075"/>
            <a:ext cx="304800" cy="21193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55" name="Rectangle 9"/>
          <p:cNvSpPr>
            <a:spLocks noChangeArrowheads="1"/>
          </p:cNvSpPr>
          <p:nvPr/>
        </p:nvSpPr>
        <p:spPr bwMode="auto">
          <a:xfrm>
            <a:off x="2781300" y="5030788"/>
            <a:ext cx="279400" cy="109537"/>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56" name="Rectangle 10"/>
          <p:cNvSpPr>
            <a:spLocks noChangeArrowheads="1"/>
          </p:cNvSpPr>
          <p:nvPr/>
        </p:nvSpPr>
        <p:spPr bwMode="auto">
          <a:xfrm>
            <a:off x="2768600" y="5019675"/>
            <a:ext cx="304800" cy="13176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57" name="Rectangle 11"/>
          <p:cNvSpPr>
            <a:spLocks noChangeArrowheads="1"/>
          </p:cNvSpPr>
          <p:nvPr/>
        </p:nvSpPr>
        <p:spPr bwMode="auto">
          <a:xfrm>
            <a:off x="3098800" y="4951413"/>
            <a:ext cx="279400" cy="188912"/>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58" name="Rectangle 12"/>
          <p:cNvSpPr>
            <a:spLocks noChangeArrowheads="1"/>
          </p:cNvSpPr>
          <p:nvPr/>
        </p:nvSpPr>
        <p:spPr bwMode="auto">
          <a:xfrm>
            <a:off x="3086100" y="4940300"/>
            <a:ext cx="304800" cy="2111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59" name="Rectangle 13"/>
          <p:cNvSpPr>
            <a:spLocks noChangeArrowheads="1"/>
          </p:cNvSpPr>
          <p:nvPr/>
        </p:nvSpPr>
        <p:spPr bwMode="auto">
          <a:xfrm>
            <a:off x="3098800" y="3100388"/>
            <a:ext cx="279400" cy="1814512"/>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60" name="Rectangle 14"/>
          <p:cNvSpPr>
            <a:spLocks noChangeArrowheads="1"/>
          </p:cNvSpPr>
          <p:nvPr/>
        </p:nvSpPr>
        <p:spPr bwMode="auto">
          <a:xfrm>
            <a:off x="3086100" y="3089275"/>
            <a:ext cx="304800" cy="18367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61" name="Rectangle 15"/>
          <p:cNvSpPr>
            <a:spLocks noChangeArrowheads="1"/>
          </p:cNvSpPr>
          <p:nvPr/>
        </p:nvSpPr>
        <p:spPr bwMode="auto">
          <a:xfrm>
            <a:off x="3416300" y="4849813"/>
            <a:ext cx="279400" cy="290512"/>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62" name="Rectangle 16"/>
          <p:cNvSpPr>
            <a:spLocks noChangeArrowheads="1"/>
          </p:cNvSpPr>
          <p:nvPr/>
        </p:nvSpPr>
        <p:spPr bwMode="auto">
          <a:xfrm>
            <a:off x="3403600" y="4838700"/>
            <a:ext cx="304800" cy="3127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63" name="Rectangle 17"/>
          <p:cNvSpPr>
            <a:spLocks noChangeArrowheads="1"/>
          </p:cNvSpPr>
          <p:nvPr/>
        </p:nvSpPr>
        <p:spPr bwMode="auto">
          <a:xfrm>
            <a:off x="3416300" y="3270250"/>
            <a:ext cx="279400" cy="154305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64" name="Rectangle 18"/>
          <p:cNvSpPr>
            <a:spLocks noChangeArrowheads="1"/>
          </p:cNvSpPr>
          <p:nvPr/>
        </p:nvSpPr>
        <p:spPr bwMode="auto">
          <a:xfrm>
            <a:off x="3403600" y="3257550"/>
            <a:ext cx="304800" cy="156686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65" name="Rectangle 19"/>
          <p:cNvSpPr>
            <a:spLocks noChangeArrowheads="1"/>
          </p:cNvSpPr>
          <p:nvPr/>
        </p:nvSpPr>
        <p:spPr bwMode="auto">
          <a:xfrm>
            <a:off x="3733800" y="4748213"/>
            <a:ext cx="266700" cy="392112"/>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66" name="Rectangle 20"/>
          <p:cNvSpPr>
            <a:spLocks noChangeArrowheads="1"/>
          </p:cNvSpPr>
          <p:nvPr/>
        </p:nvSpPr>
        <p:spPr bwMode="auto">
          <a:xfrm>
            <a:off x="3721100" y="4737100"/>
            <a:ext cx="292100" cy="4143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67" name="Rectangle 21"/>
          <p:cNvSpPr>
            <a:spLocks noChangeArrowheads="1"/>
          </p:cNvSpPr>
          <p:nvPr/>
        </p:nvSpPr>
        <p:spPr bwMode="auto">
          <a:xfrm>
            <a:off x="3733800" y="3427413"/>
            <a:ext cx="266700" cy="1284287"/>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68" name="Rectangle 22"/>
          <p:cNvSpPr>
            <a:spLocks noChangeArrowheads="1"/>
          </p:cNvSpPr>
          <p:nvPr/>
        </p:nvSpPr>
        <p:spPr bwMode="auto">
          <a:xfrm>
            <a:off x="3721100" y="3416300"/>
            <a:ext cx="292100" cy="13065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69" name="Rectangle 23"/>
          <p:cNvSpPr>
            <a:spLocks noChangeArrowheads="1"/>
          </p:cNvSpPr>
          <p:nvPr/>
        </p:nvSpPr>
        <p:spPr bwMode="auto">
          <a:xfrm>
            <a:off x="4038600" y="4646613"/>
            <a:ext cx="279400" cy="493712"/>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70" name="Rectangle 24"/>
          <p:cNvSpPr>
            <a:spLocks noChangeArrowheads="1"/>
          </p:cNvSpPr>
          <p:nvPr/>
        </p:nvSpPr>
        <p:spPr bwMode="auto">
          <a:xfrm>
            <a:off x="4025900" y="4635500"/>
            <a:ext cx="304800" cy="5159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71" name="Rectangle 25"/>
          <p:cNvSpPr>
            <a:spLocks noChangeArrowheads="1"/>
          </p:cNvSpPr>
          <p:nvPr/>
        </p:nvSpPr>
        <p:spPr bwMode="auto">
          <a:xfrm>
            <a:off x="4038600" y="3551238"/>
            <a:ext cx="279400" cy="1058862"/>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72" name="Rectangle 26"/>
          <p:cNvSpPr>
            <a:spLocks noChangeArrowheads="1"/>
          </p:cNvSpPr>
          <p:nvPr/>
        </p:nvSpPr>
        <p:spPr bwMode="auto">
          <a:xfrm>
            <a:off x="4025900" y="3540125"/>
            <a:ext cx="304800" cy="1081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73" name="Rectangle 27"/>
          <p:cNvSpPr>
            <a:spLocks noChangeArrowheads="1"/>
          </p:cNvSpPr>
          <p:nvPr/>
        </p:nvSpPr>
        <p:spPr bwMode="auto">
          <a:xfrm>
            <a:off x="4356100" y="4522788"/>
            <a:ext cx="279400" cy="617537"/>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74" name="Rectangle 28"/>
          <p:cNvSpPr>
            <a:spLocks noChangeArrowheads="1"/>
          </p:cNvSpPr>
          <p:nvPr/>
        </p:nvSpPr>
        <p:spPr bwMode="auto">
          <a:xfrm>
            <a:off x="4343400" y="4511675"/>
            <a:ext cx="304800" cy="63976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75" name="Rectangle 29"/>
          <p:cNvSpPr>
            <a:spLocks noChangeArrowheads="1"/>
          </p:cNvSpPr>
          <p:nvPr/>
        </p:nvSpPr>
        <p:spPr bwMode="auto">
          <a:xfrm>
            <a:off x="4356100" y="3709988"/>
            <a:ext cx="279400" cy="76517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76" name="Rectangle 30"/>
          <p:cNvSpPr>
            <a:spLocks noChangeArrowheads="1"/>
          </p:cNvSpPr>
          <p:nvPr/>
        </p:nvSpPr>
        <p:spPr bwMode="auto">
          <a:xfrm>
            <a:off x="4343400" y="3698875"/>
            <a:ext cx="304800" cy="7874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77" name="Rectangle 31"/>
          <p:cNvSpPr>
            <a:spLocks noChangeArrowheads="1"/>
          </p:cNvSpPr>
          <p:nvPr/>
        </p:nvSpPr>
        <p:spPr bwMode="auto">
          <a:xfrm>
            <a:off x="4673600" y="4522788"/>
            <a:ext cx="279400" cy="617537"/>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78" name="Rectangle 32"/>
          <p:cNvSpPr>
            <a:spLocks noChangeArrowheads="1"/>
          </p:cNvSpPr>
          <p:nvPr/>
        </p:nvSpPr>
        <p:spPr bwMode="auto">
          <a:xfrm>
            <a:off x="4660900" y="4511675"/>
            <a:ext cx="304800" cy="63976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79" name="Rectangle 33"/>
          <p:cNvSpPr>
            <a:spLocks noChangeArrowheads="1"/>
          </p:cNvSpPr>
          <p:nvPr/>
        </p:nvSpPr>
        <p:spPr bwMode="auto">
          <a:xfrm>
            <a:off x="4673600" y="3709988"/>
            <a:ext cx="279400" cy="76517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80" name="Rectangle 34"/>
          <p:cNvSpPr>
            <a:spLocks noChangeArrowheads="1"/>
          </p:cNvSpPr>
          <p:nvPr/>
        </p:nvSpPr>
        <p:spPr bwMode="auto">
          <a:xfrm>
            <a:off x="4660900" y="3698875"/>
            <a:ext cx="304800" cy="7874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81" name="Rectangle 35"/>
          <p:cNvSpPr>
            <a:spLocks noChangeArrowheads="1"/>
          </p:cNvSpPr>
          <p:nvPr/>
        </p:nvSpPr>
        <p:spPr bwMode="auto">
          <a:xfrm>
            <a:off x="4991100" y="4341813"/>
            <a:ext cx="266700" cy="798512"/>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82" name="Rectangle 36"/>
          <p:cNvSpPr>
            <a:spLocks noChangeArrowheads="1"/>
          </p:cNvSpPr>
          <p:nvPr/>
        </p:nvSpPr>
        <p:spPr bwMode="auto">
          <a:xfrm>
            <a:off x="4978400" y="4330700"/>
            <a:ext cx="292100" cy="8207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83" name="Rectangle 37"/>
          <p:cNvSpPr>
            <a:spLocks noChangeArrowheads="1"/>
          </p:cNvSpPr>
          <p:nvPr/>
        </p:nvSpPr>
        <p:spPr bwMode="auto">
          <a:xfrm>
            <a:off x="4991100" y="3551238"/>
            <a:ext cx="266700" cy="754062"/>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84" name="Rectangle 38"/>
          <p:cNvSpPr>
            <a:spLocks noChangeArrowheads="1"/>
          </p:cNvSpPr>
          <p:nvPr/>
        </p:nvSpPr>
        <p:spPr bwMode="auto">
          <a:xfrm>
            <a:off x="4978400" y="3540125"/>
            <a:ext cx="292100" cy="7762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85" name="Rectangle 39"/>
          <p:cNvSpPr>
            <a:spLocks noChangeArrowheads="1"/>
          </p:cNvSpPr>
          <p:nvPr/>
        </p:nvSpPr>
        <p:spPr bwMode="auto">
          <a:xfrm>
            <a:off x="5295900" y="4160838"/>
            <a:ext cx="279400" cy="979487"/>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86" name="Rectangle 40"/>
          <p:cNvSpPr>
            <a:spLocks noChangeArrowheads="1"/>
          </p:cNvSpPr>
          <p:nvPr/>
        </p:nvSpPr>
        <p:spPr bwMode="auto">
          <a:xfrm>
            <a:off x="5283200" y="4149725"/>
            <a:ext cx="304800" cy="10017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87" name="Rectangle 41"/>
          <p:cNvSpPr>
            <a:spLocks noChangeArrowheads="1"/>
          </p:cNvSpPr>
          <p:nvPr/>
        </p:nvSpPr>
        <p:spPr bwMode="auto">
          <a:xfrm>
            <a:off x="5295900" y="3427413"/>
            <a:ext cx="279400" cy="719137"/>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88" name="Rectangle 42"/>
          <p:cNvSpPr>
            <a:spLocks noChangeArrowheads="1"/>
          </p:cNvSpPr>
          <p:nvPr/>
        </p:nvSpPr>
        <p:spPr bwMode="auto">
          <a:xfrm>
            <a:off x="5283200" y="3416300"/>
            <a:ext cx="304800" cy="7429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89" name="Rectangle 43"/>
          <p:cNvSpPr>
            <a:spLocks noChangeArrowheads="1"/>
          </p:cNvSpPr>
          <p:nvPr/>
        </p:nvSpPr>
        <p:spPr bwMode="auto">
          <a:xfrm>
            <a:off x="5613400" y="4037013"/>
            <a:ext cx="279400" cy="1103312"/>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90" name="Rectangle 44"/>
          <p:cNvSpPr>
            <a:spLocks noChangeArrowheads="1"/>
          </p:cNvSpPr>
          <p:nvPr/>
        </p:nvSpPr>
        <p:spPr bwMode="auto">
          <a:xfrm>
            <a:off x="5600700" y="4025900"/>
            <a:ext cx="304800" cy="11255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91" name="Rectangle 45"/>
          <p:cNvSpPr>
            <a:spLocks noChangeArrowheads="1"/>
          </p:cNvSpPr>
          <p:nvPr/>
        </p:nvSpPr>
        <p:spPr bwMode="auto">
          <a:xfrm>
            <a:off x="5613400" y="3270250"/>
            <a:ext cx="279400" cy="73025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92" name="Rectangle 46"/>
          <p:cNvSpPr>
            <a:spLocks noChangeArrowheads="1"/>
          </p:cNvSpPr>
          <p:nvPr/>
        </p:nvSpPr>
        <p:spPr bwMode="auto">
          <a:xfrm>
            <a:off x="5600700" y="3257550"/>
            <a:ext cx="304800" cy="75406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93" name="Rectangle 47"/>
          <p:cNvSpPr>
            <a:spLocks noChangeArrowheads="1"/>
          </p:cNvSpPr>
          <p:nvPr/>
        </p:nvSpPr>
        <p:spPr bwMode="auto">
          <a:xfrm>
            <a:off x="5930900" y="3833813"/>
            <a:ext cx="279400" cy="1306512"/>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94" name="Rectangle 48"/>
          <p:cNvSpPr>
            <a:spLocks noChangeArrowheads="1"/>
          </p:cNvSpPr>
          <p:nvPr/>
        </p:nvSpPr>
        <p:spPr bwMode="auto">
          <a:xfrm>
            <a:off x="5918200" y="3822700"/>
            <a:ext cx="304800" cy="13287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95" name="Rectangle 49"/>
          <p:cNvSpPr>
            <a:spLocks noChangeArrowheads="1"/>
          </p:cNvSpPr>
          <p:nvPr/>
        </p:nvSpPr>
        <p:spPr bwMode="auto">
          <a:xfrm>
            <a:off x="5930900" y="3100388"/>
            <a:ext cx="279400" cy="696912"/>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96" name="Rectangle 50"/>
          <p:cNvSpPr>
            <a:spLocks noChangeArrowheads="1"/>
          </p:cNvSpPr>
          <p:nvPr/>
        </p:nvSpPr>
        <p:spPr bwMode="auto">
          <a:xfrm>
            <a:off x="5918200" y="3089275"/>
            <a:ext cx="304800" cy="7191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97" name="Rectangle 51"/>
          <p:cNvSpPr>
            <a:spLocks noChangeArrowheads="1"/>
          </p:cNvSpPr>
          <p:nvPr/>
        </p:nvSpPr>
        <p:spPr bwMode="auto">
          <a:xfrm>
            <a:off x="6248400" y="2897188"/>
            <a:ext cx="266700" cy="538162"/>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98" name="Rectangle 52"/>
          <p:cNvSpPr>
            <a:spLocks noChangeArrowheads="1"/>
          </p:cNvSpPr>
          <p:nvPr/>
        </p:nvSpPr>
        <p:spPr bwMode="auto">
          <a:xfrm>
            <a:off x="6235700" y="2886075"/>
            <a:ext cx="292100" cy="5619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399" name="Rectangle 53"/>
          <p:cNvSpPr>
            <a:spLocks noChangeArrowheads="1"/>
          </p:cNvSpPr>
          <p:nvPr/>
        </p:nvSpPr>
        <p:spPr bwMode="auto">
          <a:xfrm>
            <a:off x="6248400" y="3473450"/>
            <a:ext cx="266700" cy="1666875"/>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57400" name="Rectangle 54"/>
          <p:cNvSpPr>
            <a:spLocks noChangeArrowheads="1"/>
          </p:cNvSpPr>
          <p:nvPr/>
        </p:nvSpPr>
        <p:spPr bwMode="auto">
          <a:xfrm>
            <a:off x="6235700" y="3460750"/>
            <a:ext cx="292100" cy="16906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defTabSz="914400">
              <a:lnSpc>
                <a:spcPct val="90000"/>
              </a:lnSpc>
              <a:buFont typeface="Times New Roman" panose="02020603050405020304" pitchFamily="18" charset="0"/>
              <a:buNone/>
            </a:pPr>
            <a:endParaRPr lang="en-IN" altLang="en-US" sz="1800" b="1">
              <a:solidFill>
                <a:srgbClr val="FFFFFF"/>
              </a:solidFill>
              <a:latin typeface="Helvetica" panose="020B0604020202020204" pitchFamily="34" charset="0"/>
            </a:endParaRPr>
          </a:p>
        </p:txBody>
      </p:sp>
      <p:sp>
        <p:nvSpPr>
          <p:cNvPr id="840759" name="Rectangle 55"/>
          <p:cNvSpPr>
            <a:spLocks noChangeArrowheads="1"/>
          </p:cNvSpPr>
          <p:nvPr/>
        </p:nvSpPr>
        <p:spPr bwMode="auto">
          <a:xfrm>
            <a:off x="1357313" y="2803525"/>
            <a:ext cx="1201737" cy="5826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defTabSz="914400">
              <a:buFont typeface="Times New Roman" panose="02020603050405020304" pitchFamily="18" charset="0"/>
              <a:buNone/>
              <a:defRPr/>
            </a:pPr>
            <a:r>
              <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rPr>
              <a:t>      cost of</a:t>
            </a:r>
          </a:p>
          <a:p>
            <a:pPr defTabSz="914400">
              <a:buFont typeface="Times New Roman" panose="02020603050405020304" pitchFamily="18" charset="0"/>
              <a:buNone/>
              <a:defRPr/>
            </a:pPr>
            <a:endPar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endParaRPr>
          </a:p>
        </p:txBody>
      </p:sp>
      <p:sp>
        <p:nvSpPr>
          <p:cNvPr id="840760" name="Rectangle 56"/>
          <p:cNvSpPr>
            <a:spLocks noChangeArrowheads="1"/>
          </p:cNvSpPr>
          <p:nvPr/>
        </p:nvSpPr>
        <p:spPr bwMode="auto">
          <a:xfrm>
            <a:off x="1357313" y="3006725"/>
            <a:ext cx="1258887" cy="5826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defTabSz="914400">
              <a:buFont typeface="Times New Roman" panose="02020603050405020304" pitchFamily="18" charset="0"/>
              <a:buNone/>
              <a:defRPr/>
            </a:pPr>
            <a:r>
              <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rPr>
              <a:t>    software</a:t>
            </a:r>
          </a:p>
          <a:p>
            <a:pPr defTabSz="914400">
              <a:buFont typeface="Times New Roman" panose="02020603050405020304" pitchFamily="18" charset="0"/>
              <a:buNone/>
              <a:defRPr/>
            </a:pPr>
            <a:endPar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endParaRPr>
          </a:p>
        </p:txBody>
      </p:sp>
      <p:sp>
        <p:nvSpPr>
          <p:cNvPr id="840761" name="Rectangle 57"/>
          <p:cNvSpPr>
            <a:spLocks noChangeArrowheads="1"/>
          </p:cNvSpPr>
          <p:nvPr/>
        </p:nvSpPr>
        <p:spPr bwMode="auto">
          <a:xfrm>
            <a:off x="5510213" y="5229225"/>
            <a:ext cx="2066925" cy="333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defTabSz="914400">
              <a:buFont typeface="Times New Roman" panose="02020603050405020304" pitchFamily="18" charset="0"/>
              <a:buNone/>
              <a:defRPr/>
            </a:pPr>
            <a:r>
              <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rPr>
              <a:t>number of modules</a:t>
            </a:r>
          </a:p>
        </p:txBody>
      </p:sp>
      <p:grpSp>
        <p:nvGrpSpPr>
          <p:cNvPr id="57404" name="Group 58"/>
          <p:cNvGrpSpPr>
            <a:grpSpLocks/>
          </p:cNvGrpSpPr>
          <p:nvPr/>
        </p:nvGrpSpPr>
        <p:grpSpPr bwMode="auto">
          <a:xfrm>
            <a:off x="2768600" y="5097463"/>
            <a:ext cx="4675188" cy="114300"/>
            <a:chOff x="1744" y="2971"/>
            <a:chExt cx="2945" cy="72"/>
          </a:xfrm>
        </p:grpSpPr>
        <p:sp>
          <p:nvSpPr>
            <p:cNvPr id="57413" name="Freeform 59"/>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57414" name="Line 60"/>
            <p:cNvSpPr>
              <a:spLocks noChangeShapeType="1"/>
            </p:cNvSpPr>
            <p:nvPr/>
          </p:nvSpPr>
          <p:spPr bwMode="auto">
            <a:xfrm>
              <a:off x="1744" y="3013"/>
              <a:ext cx="276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57405" name="Group 61"/>
          <p:cNvGrpSpPr>
            <a:grpSpLocks/>
          </p:cNvGrpSpPr>
          <p:nvPr/>
        </p:nvGrpSpPr>
        <p:grpSpPr bwMode="auto">
          <a:xfrm>
            <a:off x="2692400" y="2365375"/>
            <a:ext cx="128588" cy="2787650"/>
            <a:chOff x="1696" y="1250"/>
            <a:chExt cx="81" cy="1756"/>
          </a:xfrm>
        </p:grpSpPr>
        <p:sp>
          <p:nvSpPr>
            <p:cNvPr id="57411" name="Freeform 62"/>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57412" name="Line 63"/>
            <p:cNvSpPr>
              <a:spLocks noChangeShapeType="1"/>
            </p:cNvSpPr>
            <p:nvPr/>
          </p:nvSpPr>
          <p:spPr bwMode="auto">
            <a:xfrm flipV="1">
              <a:off x="1744" y="1399"/>
              <a:ext cx="0" cy="160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sp>
        <p:nvSpPr>
          <p:cNvPr id="840768" name="Rectangle 64"/>
          <p:cNvSpPr>
            <a:spLocks noChangeArrowheads="1"/>
          </p:cNvSpPr>
          <p:nvPr/>
        </p:nvSpPr>
        <p:spPr bwMode="auto">
          <a:xfrm>
            <a:off x="6610350" y="3463925"/>
            <a:ext cx="1243013" cy="6445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defTabSz="914400">
              <a:lnSpc>
                <a:spcPct val="75000"/>
              </a:lnSpc>
              <a:buFont typeface="Times New Roman" panose="02020603050405020304" pitchFamily="18" charset="0"/>
              <a:buNone/>
              <a:defRPr/>
            </a:pPr>
            <a:r>
              <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rPr>
              <a:t>module</a:t>
            </a:r>
          </a:p>
          <a:p>
            <a:pPr algn="ctr" defTabSz="914400">
              <a:lnSpc>
                <a:spcPct val="75000"/>
              </a:lnSpc>
              <a:buFont typeface="Times New Roman" panose="02020603050405020304" pitchFamily="18" charset="0"/>
              <a:buNone/>
              <a:defRPr/>
            </a:pPr>
            <a:r>
              <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rPr>
              <a:t>integration</a:t>
            </a:r>
          </a:p>
          <a:p>
            <a:pPr algn="ctr" defTabSz="914400">
              <a:lnSpc>
                <a:spcPct val="75000"/>
              </a:lnSpc>
              <a:buFont typeface="Times New Roman" panose="02020603050405020304" pitchFamily="18" charset="0"/>
              <a:buNone/>
              <a:defRPr/>
            </a:pPr>
            <a:r>
              <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rPr>
              <a:t>cost</a:t>
            </a:r>
          </a:p>
        </p:txBody>
      </p:sp>
      <p:sp>
        <p:nvSpPr>
          <p:cNvPr id="840769" name="Rectangle 65"/>
          <p:cNvSpPr>
            <a:spLocks noChangeArrowheads="1"/>
          </p:cNvSpPr>
          <p:nvPr/>
        </p:nvSpPr>
        <p:spPr bwMode="auto">
          <a:xfrm>
            <a:off x="3694113" y="2362200"/>
            <a:ext cx="2744787"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defTabSz="914400">
              <a:buFont typeface="Times New Roman" panose="02020603050405020304" pitchFamily="18" charset="0"/>
              <a:buNone/>
              <a:defRPr/>
            </a:pPr>
            <a:r>
              <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rPr>
              <a:t>module development cost </a:t>
            </a:r>
          </a:p>
          <a:p>
            <a:pPr defTabSz="914400">
              <a:buFont typeface="Times New Roman" panose="02020603050405020304" pitchFamily="18" charset="0"/>
              <a:buNone/>
              <a:defRPr/>
            </a:pPr>
            <a:endParaRPr lang="en-US" altLang="en-US" sz="1600" b="1">
              <a:solidFill>
                <a:srgbClr val="FFFFFF"/>
              </a:solidFill>
              <a:effectLst>
                <a:outerShdw blurRad="38100" dist="38100" dir="2700000" algn="tl">
                  <a:srgbClr val="000000"/>
                </a:outerShdw>
              </a:effectLst>
              <a:latin typeface="Helvetica" panose="020B0604020202020204" pitchFamily="34" charset="0"/>
              <a:ea typeface="+mn-ea"/>
              <a:cs typeface="+mn-cs"/>
            </a:endParaRPr>
          </a:p>
        </p:txBody>
      </p:sp>
      <p:sp>
        <p:nvSpPr>
          <p:cNvPr id="57408" name="Line 66"/>
          <p:cNvSpPr>
            <a:spLocks noChangeShapeType="1"/>
          </p:cNvSpPr>
          <p:nvPr/>
        </p:nvSpPr>
        <p:spPr bwMode="auto">
          <a:xfrm>
            <a:off x="5245100" y="2749550"/>
            <a:ext cx="520700" cy="765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57409" name="Line 67"/>
          <p:cNvSpPr>
            <a:spLocks noChangeShapeType="1"/>
          </p:cNvSpPr>
          <p:nvPr/>
        </p:nvSpPr>
        <p:spPr bwMode="auto">
          <a:xfrm flipH="1">
            <a:off x="5803900" y="3935413"/>
            <a:ext cx="914400" cy="449262"/>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57410" name="Arc 68"/>
          <p:cNvSpPr>
            <a:spLocks/>
          </p:cNvSpPr>
          <p:nvPr/>
        </p:nvSpPr>
        <p:spPr bwMode="auto">
          <a:xfrm>
            <a:off x="3390900" y="5278438"/>
            <a:ext cx="1193800" cy="327025"/>
          </a:xfrm>
          <a:custGeom>
            <a:avLst/>
            <a:gdLst>
              <a:gd name="T0" fmla="*/ 65976518 w 21600"/>
              <a:gd name="T1" fmla="*/ 0 h 21705"/>
              <a:gd name="T2" fmla="*/ 0 w 21600"/>
              <a:gd name="T3" fmla="*/ 4927222 h 21705"/>
              <a:gd name="T4" fmla="*/ 0 w 21600"/>
              <a:gd name="T5" fmla="*/ 23836 h 21705"/>
              <a:gd name="T6" fmla="*/ 0 60000 65536"/>
              <a:gd name="T7" fmla="*/ 0 60000 65536"/>
              <a:gd name="T8" fmla="*/ 0 60000 65536"/>
            </a:gdLst>
            <a:ahLst/>
            <a:cxnLst>
              <a:cxn ang="T6">
                <a:pos x="T0" y="T1"/>
              </a:cxn>
              <a:cxn ang="T7">
                <a:pos x="T2" y="T3"/>
              </a:cxn>
              <a:cxn ang="T8">
                <a:pos x="T4" y="T5"/>
              </a:cxn>
            </a:cxnLst>
            <a:rect l="0" t="0" r="r" b="b"/>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lnTo>
                  <a:pt x="21599" y="-1"/>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696C34CF-223A-4875-AE9E-1A79FA9FF4EE}" type="slidenum">
              <a:rPr lang="en-GB" altLang="en-US" sz="1400"/>
              <a:pPr algn="r" eaLnBrk="1" hangingPunct="1">
                <a:lnSpc>
                  <a:spcPct val="95000"/>
                </a:lnSpc>
                <a:spcBef>
                  <a:spcPct val="0"/>
                </a:spcBef>
                <a:buFont typeface="Times New Roman" panose="02020603050405020304" pitchFamily="18" charset="0"/>
                <a:buNone/>
              </a:pPr>
              <a:t>25</a:t>
            </a:fld>
            <a:endParaRPr lang="en-GB" altLang="en-US" sz="1400"/>
          </a:p>
        </p:txBody>
      </p:sp>
      <p:sp>
        <p:nvSpPr>
          <p:cNvPr id="58371" name="Rectangle 2"/>
          <p:cNvSpPr>
            <a:spLocks noGrp="1" noChangeArrowheads="1"/>
          </p:cNvSpPr>
          <p:nvPr>
            <p:ph type="title"/>
          </p:nvPr>
        </p:nvSpPr>
        <p:spPr>
          <a:xfrm>
            <a:off x="6858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Types of Design Classes</a:t>
            </a:r>
          </a:p>
        </p:txBody>
      </p:sp>
      <p:sp>
        <p:nvSpPr>
          <p:cNvPr id="58372" name="Rectangle 3"/>
          <p:cNvSpPr>
            <a:spLocks noGrp="1" noChangeArrowheads="1"/>
          </p:cNvSpPr>
          <p:nvPr>
            <p:ph type="body" idx="1"/>
          </p:nvPr>
        </p:nvSpPr>
        <p:spPr>
          <a:xfrm>
            <a:off x="685800" y="1371600"/>
            <a:ext cx="8153400" cy="411480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smtClean="0"/>
              <a:t>User interface classes</a:t>
            </a:r>
            <a:r>
              <a:rPr lang="en-GB" altLang="en-US" sz="2000" smtClean="0"/>
              <a:t> – define all abstractions necessary for human-computer interaction (usually via metaphors of real-world objects)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smtClean="0"/>
              <a:t>Business domain classes</a:t>
            </a:r>
            <a:r>
              <a:rPr lang="en-GB" altLang="en-US" sz="2000" smtClean="0"/>
              <a:t> – refined from analysis classes; identify attributes and services (methods) that are required to  implement some element of the business domain</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smtClean="0"/>
              <a:t>Process classes</a:t>
            </a:r>
            <a:r>
              <a:rPr lang="en-GB" altLang="en-US" sz="2000" smtClean="0"/>
              <a:t> – implement business abstractions required to </a:t>
            </a:r>
            <a:r>
              <a:rPr lang="en-GB" altLang="en-US" sz="2000" u="sng" smtClean="0"/>
              <a:t>fully manage</a:t>
            </a:r>
            <a:r>
              <a:rPr lang="en-GB" altLang="en-US" sz="2000" smtClean="0"/>
              <a:t> the business domain classes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smtClean="0"/>
              <a:t>Persistent classes</a:t>
            </a:r>
            <a:r>
              <a:rPr lang="en-GB" altLang="en-US" sz="2000" smtClean="0"/>
              <a:t> – represent data stores (e.g., a database) that will persist beyond the execution of the software</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b="1" smtClean="0"/>
              <a:t>System classes</a:t>
            </a:r>
            <a:r>
              <a:rPr lang="en-GB" altLang="en-US" sz="2000" smtClean="0"/>
              <a:t> – implement software management and control functions that enable the system to operate and communicate within its computing environment and the </a:t>
            </a:r>
            <a:r>
              <a:rPr lang="en-GB" altLang="en-US" sz="2000" u="sng" smtClean="0"/>
              <a:t>outside world</a:t>
            </a:r>
            <a:r>
              <a:rPr lang="en-GB" altLang="en-US" sz="2000" smtClean="0"/>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FF2A2EB8-D5BB-41FB-930D-D9A6A057EBF4}" type="slidenum">
              <a:rPr lang="en-GB" altLang="en-US" sz="1400"/>
              <a:pPr algn="r" eaLnBrk="1" hangingPunct="1">
                <a:lnSpc>
                  <a:spcPct val="95000"/>
                </a:lnSpc>
                <a:spcBef>
                  <a:spcPct val="0"/>
                </a:spcBef>
                <a:buFont typeface="Times New Roman" panose="02020603050405020304" pitchFamily="18" charset="0"/>
                <a:buNone/>
              </a:pPr>
              <a:t>26</a:t>
            </a:fld>
            <a:endParaRPr lang="en-GB" altLang="en-US" sz="1400"/>
          </a:p>
        </p:txBody>
      </p:sp>
      <p:sp>
        <p:nvSpPr>
          <p:cNvPr id="60419" name="Rectangle 2"/>
          <p:cNvSpPr>
            <a:spLocks noGrp="1" noChangeArrowheads="1"/>
          </p:cNvSpPr>
          <p:nvPr>
            <p:ph type="title"/>
          </p:nvPr>
        </p:nvSpPr>
        <p:spPr>
          <a:xfrm>
            <a:off x="762000" y="41275"/>
            <a:ext cx="7772400" cy="1366838"/>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Characteristics of a Well-Formed Design Class</a:t>
            </a:r>
          </a:p>
        </p:txBody>
      </p:sp>
      <p:sp>
        <p:nvSpPr>
          <p:cNvPr id="60420" name="Rectangle 3"/>
          <p:cNvSpPr>
            <a:spLocks noGrp="1" noChangeArrowheads="1"/>
          </p:cNvSpPr>
          <p:nvPr>
            <p:ph type="body" idx="1"/>
          </p:nvPr>
        </p:nvSpPr>
        <p:spPr>
          <a:xfrm>
            <a:off x="228600" y="1524000"/>
            <a:ext cx="8610600" cy="411480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Complete and sufficient</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Contains the </a:t>
            </a:r>
            <a:r>
              <a:rPr lang="en-GB" altLang="en-US" sz="1800" u="sng" smtClean="0"/>
              <a:t>complete</a:t>
            </a:r>
            <a:r>
              <a:rPr lang="en-GB" altLang="en-US" sz="1800" smtClean="0"/>
              <a:t> encapsulation of all </a:t>
            </a:r>
            <a:r>
              <a:rPr lang="en-GB" altLang="en-US" sz="1800" u="sng" smtClean="0"/>
              <a:t>attributes</a:t>
            </a:r>
            <a:r>
              <a:rPr lang="en-GB" altLang="en-US" sz="1800" smtClean="0"/>
              <a:t> and </a:t>
            </a:r>
            <a:r>
              <a:rPr lang="en-GB" altLang="en-US" sz="1800" u="sng" smtClean="0"/>
              <a:t>methods</a:t>
            </a:r>
            <a:r>
              <a:rPr lang="en-GB" altLang="en-US" sz="1800" smtClean="0"/>
              <a:t> that exist for the class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Contains </a:t>
            </a:r>
            <a:r>
              <a:rPr lang="en-GB" altLang="en-US" sz="1800" u="sng" smtClean="0"/>
              <a:t>only</a:t>
            </a:r>
            <a:r>
              <a:rPr lang="en-GB" altLang="en-US" sz="1800" smtClean="0"/>
              <a:t> those methods that are </a:t>
            </a:r>
            <a:r>
              <a:rPr lang="en-GB" altLang="en-US" sz="1800" u="sng" smtClean="0"/>
              <a:t>sufficient</a:t>
            </a:r>
            <a:r>
              <a:rPr lang="en-GB" altLang="en-US" sz="1800" smtClean="0"/>
              <a:t> to achieve the intent of the class </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Primitiveness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Each method of a class focuses on accomplishing </a:t>
            </a:r>
            <a:r>
              <a:rPr lang="en-GB" altLang="en-US" sz="1800" u="sng" smtClean="0"/>
              <a:t>one service</a:t>
            </a:r>
            <a:r>
              <a:rPr lang="en-GB" altLang="en-US" sz="1800" smtClean="0"/>
              <a:t> for the class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High cohesion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The class has a small, </a:t>
            </a:r>
            <a:r>
              <a:rPr lang="en-GB" altLang="en-US" sz="1800" u="sng" smtClean="0"/>
              <a:t>focused set</a:t>
            </a:r>
            <a:r>
              <a:rPr lang="en-GB" altLang="en-US" sz="1800" smtClean="0"/>
              <a:t> of responsibilities and single-mindedly applies attributes and methods to implement those responsibilities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Low coupling</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Collaboration of the class with other classes is kept to an </a:t>
            </a:r>
            <a:r>
              <a:rPr lang="en-GB" altLang="en-US" sz="1800" u="sng" smtClean="0"/>
              <a:t>acceptable minimum</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Each class should have </a:t>
            </a:r>
            <a:r>
              <a:rPr lang="en-GB" altLang="en-US" sz="1800" u="sng" smtClean="0"/>
              <a:t>limited knowledge</a:t>
            </a:r>
            <a:r>
              <a:rPr lang="en-GB" altLang="en-US" sz="1800" smtClean="0"/>
              <a:t> of other classes in other subsystems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838200" y="6858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The Design Model</a:t>
            </a:r>
          </a:p>
        </p:txBody>
      </p:sp>
      <p:grpSp>
        <p:nvGrpSpPr>
          <p:cNvPr id="62467" name="Group 2"/>
          <p:cNvGrpSpPr>
            <a:grpSpLocks/>
          </p:cNvGrpSpPr>
          <p:nvPr/>
        </p:nvGrpSpPr>
        <p:grpSpPr bwMode="auto">
          <a:xfrm>
            <a:off x="1295400" y="2209800"/>
            <a:ext cx="6553200" cy="4122738"/>
            <a:chOff x="1774" y="2496"/>
            <a:chExt cx="2354" cy="1255"/>
          </a:xfrm>
        </p:grpSpPr>
        <p:sp>
          <p:nvSpPr>
            <p:cNvPr id="62468" name="AutoShape 3"/>
            <p:cNvSpPr>
              <a:spLocks noChangeArrowheads="1"/>
            </p:cNvSpPr>
            <p:nvPr/>
          </p:nvSpPr>
          <p:spPr bwMode="auto">
            <a:xfrm>
              <a:off x="2393" y="3466"/>
              <a:ext cx="1101" cy="285"/>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2400" b="1"/>
                <a:t>Data/Class Design</a:t>
              </a:r>
            </a:p>
            <a:p>
              <a:pPr algn="ctr" eaLnBrk="1" hangingPunct="1">
                <a:spcBef>
                  <a:spcPct val="0"/>
                </a:spcBef>
                <a:buFont typeface="Times New Roman" panose="02020603050405020304" pitchFamily="18" charset="0"/>
                <a:buNone/>
              </a:pPr>
              <a:endParaRPr lang="en-GB" altLang="en-US" sz="2400" b="1"/>
            </a:p>
          </p:txBody>
        </p:sp>
        <p:sp>
          <p:nvSpPr>
            <p:cNvPr id="62469" name="AutoShape 4"/>
            <p:cNvSpPr>
              <a:spLocks noChangeArrowheads="1"/>
            </p:cNvSpPr>
            <p:nvPr/>
          </p:nvSpPr>
          <p:spPr bwMode="auto">
            <a:xfrm>
              <a:off x="2365" y="3223"/>
              <a:ext cx="1251" cy="285"/>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2400" b="1"/>
                <a:t>Architectural Design</a:t>
              </a:r>
            </a:p>
            <a:p>
              <a:pPr algn="ctr" eaLnBrk="1" hangingPunct="1">
                <a:spcBef>
                  <a:spcPct val="0"/>
                </a:spcBef>
                <a:buFont typeface="Times New Roman" panose="02020603050405020304" pitchFamily="18" charset="0"/>
                <a:buNone/>
              </a:pPr>
              <a:endParaRPr lang="en-GB" altLang="en-US" sz="2400" b="1"/>
            </a:p>
          </p:txBody>
        </p:sp>
        <p:sp>
          <p:nvSpPr>
            <p:cNvPr id="62470" name="AutoShape 5"/>
            <p:cNvSpPr>
              <a:spLocks noChangeArrowheads="1"/>
            </p:cNvSpPr>
            <p:nvPr/>
          </p:nvSpPr>
          <p:spPr bwMode="auto">
            <a:xfrm>
              <a:off x="2476" y="2929"/>
              <a:ext cx="1005" cy="285"/>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2400" b="1"/>
                <a:t>Interface Design</a:t>
              </a:r>
            </a:p>
            <a:p>
              <a:pPr algn="ctr" eaLnBrk="1" hangingPunct="1">
                <a:spcBef>
                  <a:spcPct val="0"/>
                </a:spcBef>
                <a:buFont typeface="Times New Roman" panose="02020603050405020304" pitchFamily="18" charset="0"/>
                <a:buNone/>
              </a:pPr>
              <a:endParaRPr lang="en-GB" altLang="en-US" sz="2400" b="1"/>
            </a:p>
          </p:txBody>
        </p:sp>
        <p:sp>
          <p:nvSpPr>
            <p:cNvPr id="62471" name="AutoShape 6"/>
            <p:cNvSpPr>
              <a:spLocks noChangeArrowheads="1"/>
            </p:cNvSpPr>
            <p:nvPr/>
          </p:nvSpPr>
          <p:spPr bwMode="auto">
            <a:xfrm>
              <a:off x="2223" y="2558"/>
              <a:ext cx="1452" cy="285"/>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2400" b="1"/>
                <a:t>Component-level Design</a:t>
              </a:r>
            </a:p>
            <a:p>
              <a:pPr algn="ctr" eaLnBrk="1" hangingPunct="1">
                <a:spcBef>
                  <a:spcPct val="0"/>
                </a:spcBef>
                <a:buFont typeface="Times New Roman" panose="02020603050405020304" pitchFamily="18" charset="0"/>
                <a:buNone/>
              </a:pPr>
              <a:endParaRPr lang="en-GB" altLang="en-US" sz="2400" b="1"/>
            </a:p>
          </p:txBody>
        </p:sp>
        <p:sp>
          <p:nvSpPr>
            <p:cNvPr id="62472" name="Line 7"/>
            <p:cNvSpPr>
              <a:spLocks noChangeShapeType="1"/>
            </p:cNvSpPr>
            <p:nvPr/>
          </p:nvSpPr>
          <p:spPr bwMode="auto">
            <a:xfrm flipH="1">
              <a:off x="1774" y="2496"/>
              <a:ext cx="628" cy="121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2473" name="Line 8"/>
            <p:cNvSpPr>
              <a:spLocks noChangeShapeType="1"/>
            </p:cNvSpPr>
            <p:nvPr/>
          </p:nvSpPr>
          <p:spPr bwMode="auto">
            <a:xfrm>
              <a:off x="3504" y="2496"/>
              <a:ext cx="624" cy="121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2474" name="Line 9"/>
            <p:cNvSpPr>
              <a:spLocks noChangeShapeType="1"/>
            </p:cNvSpPr>
            <p:nvPr/>
          </p:nvSpPr>
          <p:spPr bwMode="auto">
            <a:xfrm>
              <a:off x="1776" y="3708"/>
              <a:ext cx="235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2475" name="Line 10"/>
            <p:cNvSpPr>
              <a:spLocks noChangeShapeType="1"/>
            </p:cNvSpPr>
            <p:nvPr/>
          </p:nvSpPr>
          <p:spPr bwMode="auto">
            <a:xfrm>
              <a:off x="2400" y="2496"/>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2476" name="Line 11"/>
            <p:cNvSpPr>
              <a:spLocks noChangeShapeType="1"/>
            </p:cNvSpPr>
            <p:nvPr/>
          </p:nvSpPr>
          <p:spPr bwMode="auto">
            <a:xfrm>
              <a:off x="1896" y="3451"/>
              <a:ext cx="211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2477" name="Line 12"/>
            <p:cNvSpPr>
              <a:spLocks noChangeShapeType="1"/>
            </p:cNvSpPr>
            <p:nvPr/>
          </p:nvSpPr>
          <p:spPr bwMode="auto">
            <a:xfrm>
              <a:off x="2040" y="3176"/>
              <a:ext cx="180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2478" name="Line 13"/>
            <p:cNvSpPr>
              <a:spLocks noChangeShapeType="1"/>
            </p:cNvSpPr>
            <p:nvPr/>
          </p:nvSpPr>
          <p:spPr bwMode="auto">
            <a:xfrm>
              <a:off x="2233" y="2826"/>
              <a:ext cx="143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4294967295"/>
          </p:nvPr>
        </p:nvSpPr>
        <p:spPr bwMode="auto">
          <a:xfrm>
            <a:off x="476250" y="5935663"/>
            <a:ext cx="7702550"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p>
        </p:txBody>
      </p:sp>
      <p:sp>
        <p:nvSpPr>
          <p:cNvPr id="64515" name="Slide Number Placeholder 4"/>
          <p:cNvSpPr>
            <a:spLocks noGrp="1"/>
          </p:cNvSpPr>
          <p:nvPr>
            <p:ph type="sldNum" sz="quarter" idx="4294967295"/>
          </p:nvPr>
        </p:nvSpPr>
        <p:spPr bwMode="auto">
          <a:xfrm>
            <a:off x="8239125" y="5935663"/>
            <a:ext cx="631825"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fld id="{867A4C74-CDC6-4FD6-B212-97ED102E9566}" type="slidenum">
              <a:rPr lang="en-US" altLang="en-US"/>
              <a:pPr>
                <a:buClr>
                  <a:srgbClr val="000000"/>
                </a:buClr>
                <a:buSzPct val="100000"/>
                <a:buFont typeface="Times New Roman" panose="02020603050405020304" pitchFamily="18" charset="0"/>
                <a:buNone/>
              </a:pPr>
              <a:t>28</a:t>
            </a:fld>
            <a:endParaRPr lang="en-US" altLang="en-US"/>
          </a:p>
        </p:txBody>
      </p:sp>
      <p:sp>
        <p:nvSpPr>
          <p:cNvPr id="64516" name="Rectangle 2"/>
          <p:cNvSpPr>
            <a:spLocks noChangeArrowheads="1"/>
          </p:cNvSpPr>
          <p:nvPr/>
        </p:nvSpPr>
        <p:spPr bwMode="auto">
          <a:xfrm>
            <a:off x="1074738" y="1216025"/>
            <a:ext cx="7381875" cy="4687888"/>
          </a:xfrm>
          <a:prstGeom prst="rect">
            <a:avLst/>
          </a:prstGeom>
          <a:solidFill>
            <a:srgbClr val="96E3FE"/>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4517" name="Rectangle 3"/>
          <p:cNvSpPr>
            <a:spLocks noGrp="1" noRot="1" noChangeArrowheads="1"/>
          </p:cNvSpPr>
          <p:nvPr>
            <p:ph type="title"/>
          </p:nvPr>
        </p:nvSpPr>
        <p:spPr>
          <a:xfrm>
            <a:off x="1997075" y="381000"/>
            <a:ext cx="5165725" cy="1016000"/>
          </a:xfrm>
        </p:spPr>
        <p:txBody>
          <a:bodyPr/>
          <a:lstStyle/>
          <a:p>
            <a:r>
              <a:rPr lang="en-US" altLang="en-US" smtClean="0"/>
              <a:t>The Design Model</a:t>
            </a:r>
            <a:endParaRPr lang="en-US" altLang="en-US" smtClean="0">
              <a:latin typeface="36 Helvetica ThinItalic" charset="0"/>
            </a:endParaRPr>
          </a:p>
        </p:txBody>
      </p:sp>
      <p:pic>
        <p:nvPicPr>
          <p:cNvPr id="645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688" y="1331913"/>
            <a:ext cx="624840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1"/>
          <p:cNvSpPr>
            <a:spLocks noChangeArrowheads="1"/>
          </p:cNvSpPr>
          <p:nvPr/>
        </p:nvSpPr>
        <p:spPr bwMode="auto">
          <a:xfrm>
            <a:off x="3886200" y="6248400"/>
            <a:ext cx="3384550" cy="3540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800" b="1"/>
              <a:t>Process Dimension (Progression)</a:t>
            </a:r>
          </a:p>
        </p:txBody>
      </p:sp>
      <p:sp>
        <p:nvSpPr>
          <p:cNvPr id="65539" name="AutoShape 2"/>
          <p:cNvSpPr>
            <a:spLocks noChangeArrowheads="1"/>
          </p:cNvSpPr>
          <p:nvPr/>
        </p:nvSpPr>
        <p:spPr bwMode="auto">
          <a:xfrm rot="-5400000">
            <a:off x="-658019" y="3555207"/>
            <a:ext cx="2435225" cy="35401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800" b="1"/>
              <a:t>Abstraction Dimension</a:t>
            </a:r>
          </a:p>
        </p:txBody>
      </p:sp>
      <p:sp>
        <p:nvSpPr>
          <p:cNvPr id="65540" name="AutoShape 3"/>
          <p:cNvSpPr>
            <a:spLocks noChangeArrowheads="1"/>
          </p:cNvSpPr>
          <p:nvPr/>
        </p:nvSpPr>
        <p:spPr bwMode="auto">
          <a:xfrm>
            <a:off x="1831975" y="5335588"/>
            <a:ext cx="1060450" cy="56832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600"/>
              <a:t>Data/Class</a:t>
            </a:r>
          </a:p>
          <a:p>
            <a:pPr eaLnBrk="1" hangingPunct="1">
              <a:spcBef>
                <a:spcPct val="0"/>
              </a:spcBef>
              <a:buFont typeface="Times New Roman" panose="02020603050405020304" pitchFamily="18" charset="0"/>
              <a:buNone/>
            </a:pPr>
            <a:r>
              <a:rPr lang="en-GB" altLang="en-US" sz="1600"/>
              <a:t>Elements</a:t>
            </a:r>
          </a:p>
        </p:txBody>
      </p:sp>
      <p:sp>
        <p:nvSpPr>
          <p:cNvPr id="65541" name="AutoShape 4"/>
          <p:cNvSpPr>
            <a:spLocks noChangeArrowheads="1"/>
          </p:cNvSpPr>
          <p:nvPr/>
        </p:nvSpPr>
        <p:spPr bwMode="auto">
          <a:xfrm>
            <a:off x="4471988" y="5335588"/>
            <a:ext cx="931862" cy="56832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600"/>
              <a:t>Interface</a:t>
            </a:r>
          </a:p>
          <a:p>
            <a:pPr eaLnBrk="1" hangingPunct="1">
              <a:spcBef>
                <a:spcPct val="0"/>
              </a:spcBef>
              <a:buFont typeface="Times New Roman" panose="02020603050405020304" pitchFamily="18" charset="0"/>
              <a:buNone/>
            </a:pPr>
            <a:r>
              <a:rPr lang="en-GB" altLang="en-US" sz="1600"/>
              <a:t>Elements</a:t>
            </a:r>
          </a:p>
        </p:txBody>
      </p:sp>
      <p:sp>
        <p:nvSpPr>
          <p:cNvPr id="65542" name="AutoShape 5"/>
          <p:cNvSpPr>
            <a:spLocks noChangeArrowheads="1"/>
          </p:cNvSpPr>
          <p:nvPr/>
        </p:nvSpPr>
        <p:spPr bwMode="auto">
          <a:xfrm>
            <a:off x="3068638" y="5335588"/>
            <a:ext cx="1250950" cy="56832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600"/>
              <a:t>Architectural</a:t>
            </a:r>
          </a:p>
          <a:p>
            <a:pPr eaLnBrk="1" hangingPunct="1">
              <a:spcBef>
                <a:spcPct val="0"/>
              </a:spcBef>
              <a:buFont typeface="Times New Roman" panose="02020603050405020304" pitchFamily="18" charset="0"/>
              <a:buNone/>
            </a:pPr>
            <a:r>
              <a:rPr lang="en-GB" altLang="en-US" sz="1600"/>
              <a:t>Elements</a:t>
            </a:r>
          </a:p>
        </p:txBody>
      </p:sp>
      <p:sp>
        <p:nvSpPr>
          <p:cNvPr id="65543" name="AutoShape 6"/>
          <p:cNvSpPr>
            <a:spLocks noChangeArrowheads="1"/>
          </p:cNvSpPr>
          <p:nvPr/>
        </p:nvSpPr>
        <p:spPr bwMode="auto">
          <a:xfrm>
            <a:off x="5568950" y="5335588"/>
            <a:ext cx="1589088" cy="56832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600"/>
              <a:t>Component-level</a:t>
            </a:r>
          </a:p>
          <a:p>
            <a:pPr eaLnBrk="1" hangingPunct="1">
              <a:spcBef>
                <a:spcPct val="0"/>
              </a:spcBef>
              <a:buFont typeface="Times New Roman" panose="02020603050405020304" pitchFamily="18" charset="0"/>
              <a:buNone/>
            </a:pPr>
            <a:r>
              <a:rPr lang="en-GB" altLang="en-US" sz="1600"/>
              <a:t>Elements</a:t>
            </a:r>
          </a:p>
        </p:txBody>
      </p:sp>
      <p:sp>
        <p:nvSpPr>
          <p:cNvPr id="65544" name="AutoShape 7"/>
          <p:cNvSpPr>
            <a:spLocks noChangeArrowheads="1"/>
          </p:cNvSpPr>
          <p:nvPr/>
        </p:nvSpPr>
        <p:spPr bwMode="auto">
          <a:xfrm>
            <a:off x="7342188" y="5335588"/>
            <a:ext cx="1643062" cy="56832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600"/>
              <a:t>Deployment-level</a:t>
            </a:r>
          </a:p>
          <a:p>
            <a:pPr eaLnBrk="1" hangingPunct="1">
              <a:spcBef>
                <a:spcPct val="0"/>
              </a:spcBef>
              <a:buFont typeface="Times New Roman" panose="02020603050405020304" pitchFamily="18" charset="0"/>
              <a:buNone/>
            </a:pPr>
            <a:r>
              <a:rPr lang="en-GB" altLang="en-US" sz="1600"/>
              <a:t>Elements</a:t>
            </a:r>
          </a:p>
        </p:txBody>
      </p:sp>
      <p:sp>
        <p:nvSpPr>
          <p:cNvPr id="65545" name="Rectangle 8"/>
          <p:cNvSpPr>
            <a:spLocks noGrp="1" noChangeArrowheads="1"/>
          </p:cNvSpPr>
          <p:nvPr>
            <p:ph type="title"/>
          </p:nvPr>
        </p:nvSpPr>
        <p:spPr>
          <a:xfrm>
            <a:off x="685800" y="3048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Dimensions of the Design Model</a:t>
            </a:r>
          </a:p>
        </p:txBody>
      </p:sp>
      <p:grpSp>
        <p:nvGrpSpPr>
          <p:cNvPr id="65546" name="Group 9"/>
          <p:cNvGrpSpPr>
            <a:grpSpLocks/>
          </p:cNvGrpSpPr>
          <p:nvPr/>
        </p:nvGrpSpPr>
        <p:grpSpPr bwMode="auto">
          <a:xfrm>
            <a:off x="1828800" y="2366963"/>
            <a:ext cx="7085013" cy="374650"/>
            <a:chOff x="1152" y="1491"/>
            <a:chExt cx="4463" cy="236"/>
          </a:xfrm>
        </p:grpSpPr>
        <p:sp>
          <p:nvSpPr>
            <p:cNvPr id="65561" name="AutoShape 10"/>
            <p:cNvSpPr>
              <a:spLocks noChangeArrowheads="1"/>
            </p:cNvSpPr>
            <p:nvPr/>
          </p:nvSpPr>
          <p:spPr bwMode="auto">
            <a:xfrm>
              <a:off x="1152" y="1491"/>
              <a:ext cx="4464" cy="237"/>
            </a:xfrm>
            <a:prstGeom prst="roundRect">
              <a:avLst>
                <a:gd name="adj" fmla="val 421"/>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5562" name="Text Box 11"/>
            <p:cNvSpPr txBox="1">
              <a:spLocks noChangeArrowheads="1"/>
            </p:cNvSpPr>
            <p:nvPr/>
          </p:nvSpPr>
          <p:spPr bwMode="auto">
            <a:xfrm>
              <a:off x="1152" y="1491"/>
              <a:ext cx="446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800" b="1"/>
                <a:t> Analysis  model</a:t>
              </a:r>
            </a:p>
          </p:txBody>
        </p:sp>
      </p:grpSp>
      <p:grpSp>
        <p:nvGrpSpPr>
          <p:cNvPr id="65547" name="Group 12"/>
          <p:cNvGrpSpPr>
            <a:grpSpLocks/>
          </p:cNvGrpSpPr>
          <p:nvPr/>
        </p:nvGrpSpPr>
        <p:grpSpPr bwMode="auto">
          <a:xfrm>
            <a:off x="1828800" y="4191000"/>
            <a:ext cx="7085013" cy="374650"/>
            <a:chOff x="1152" y="2640"/>
            <a:chExt cx="4463" cy="236"/>
          </a:xfrm>
        </p:grpSpPr>
        <p:sp>
          <p:nvSpPr>
            <p:cNvPr id="65559" name="AutoShape 13"/>
            <p:cNvSpPr>
              <a:spLocks noChangeArrowheads="1"/>
            </p:cNvSpPr>
            <p:nvPr/>
          </p:nvSpPr>
          <p:spPr bwMode="auto">
            <a:xfrm>
              <a:off x="1152" y="2640"/>
              <a:ext cx="4464" cy="237"/>
            </a:xfrm>
            <a:prstGeom prst="roundRect">
              <a:avLst>
                <a:gd name="adj" fmla="val 421"/>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5560" name="Text Box 14"/>
            <p:cNvSpPr txBox="1">
              <a:spLocks noChangeArrowheads="1"/>
            </p:cNvSpPr>
            <p:nvPr/>
          </p:nvSpPr>
          <p:spPr bwMode="auto">
            <a:xfrm>
              <a:off x="1152" y="2640"/>
              <a:ext cx="446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800" b="1"/>
                <a:t>  Design  model</a:t>
              </a:r>
            </a:p>
          </p:txBody>
        </p:sp>
      </p:grpSp>
      <p:sp>
        <p:nvSpPr>
          <p:cNvPr id="65548" name="Line 15"/>
          <p:cNvSpPr>
            <a:spLocks noChangeShapeType="1"/>
          </p:cNvSpPr>
          <p:nvPr/>
        </p:nvSpPr>
        <p:spPr bwMode="auto">
          <a:xfrm>
            <a:off x="2971800" y="1600200"/>
            <a:ext cx="1588" cy="449580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5549" name="Line 16"/>
          <p:cNvSpPr>
            <a:spLocks noChangeShapeType="1"/>
          </p:cNvSpPr>
          <p:nvPr/>
        </p:nvSpPr>
        <p:spPr bwMode="auto">
          <a:xfrm>
            <a:off x="4343400" y="1600200"/>
            <a:ext cx="1588" cy="449580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5550" name="Line 17"/>
          <p:cNvSpPr>
            <a:spLocks noChangeShapeType="1"/>
          </p:cNvSpPr>
          <p:nvPr/>
        </p:nvSpPr>
        <p:spPr bwMode="auto">
          <a:xfrm>
            <a:off x="5486400" y="1600200"/>
            <a:ext cx="1588" cy="449580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5551" name="Line 18"/>
          <p:cNvSpPr>
            <a:spLocks noChangeShapeType="1"/>
          </p:cNvSpPr>
          <p:nvPr/>
        </p:nvSpPr>
        <p:spPr bwMode="auto">
          <a:xfrm>
            <a:off x="7239000" y="1600200"/>
            <a:ext cx="1588" cy="4495800"/>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5552" name="Line 19"/>
          <p:cNvSpPr>
            <a:spLocks noChangeShapeType="1"/>
          </p:cNvSpPr>
          <p:nvPr/>
        </p:nvSpPr>
        <p:spPr bwMode="auto">
          <a:xfrm>
            <a:off x="1600200" y="1600200"/>
            <a:ext cx="1588" cy="4495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5553" name="Line 20"/>
          <p:cNvSpPr>
            <a:spLocks noChangeShapeType="1"/>
          </p:cNvSpPr>
          <p:nvPr/>
        </p:nvSpPr>
        <p:spPr bwMode="auto">
          <a:xfrm>
            <a:off x="1600200" y="6096000"/>
            <a:ext cx="73152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5554" name="AutoShape 21"/>
          <p:cNvSpPr>
            <a:spLocks noChangeArrowheads="1"/>
          </p:cNvSpPr>
          <p:nvPr/>
        </p:nvSpPr>
        <p:spPr bwMode="auto">
          <a:xfrm>
            <a:off x="915988" y="5638800"/>
            <a:ext cx="552450" cy="325438"/>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600"/>
              <a:t>Low</a:t>
            </a:r>
          </a:p>
        </p:txBody>
      </p:sp>
      <p:sp>
        <p:nvSpPr>
          <p:cNvPr id="65555" name="AutoShape 22"/>
          <p:cNvSpPr>
            <a:spLocks noChangeArrowheads="1"/>
          </p:cNvSpPr>
          <p:nvPr/>
        </p:nvSpPr>
        <p:spPr bwMode="auto">
          <a:xfrm>
            <a:off x="839788" y="1752600"/>
            <a:ext cx="587375" cy="325438"/>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600"/>
              <a:t>High</a:t>
            </a:r>
          </a:p>
        </p:txBody>
      </p:sp>
      <p:sp>
        <p:nvSpPr>
          <p:cNvPr id="65556" name="Freeform 23"/>
          <p:cNvSpPr>
            <a:spLocks noChangeArrowheads="1"/>
          </p:cNvSpPr>
          <p:nvPr/>
        </p:nvSpPr>
        <p:spPr bwMode="auto">
          <a:xfrm>
            <a:off x="4572000" y="2971800"/>
            <a:ext cx="763588" cy="838200"/>
          </a:xfrm>
          <a:custGeom>
            <a:avLst/>
            <a:gdLst>
              <a:gd name="T0" fmla="*/ 2147483646 w 2119"/>
              <a:gd name="T1" fmla="*/ 0 h 2330"/>
              <a:gd name="T2" fmla="*/ 2147483646 w 2119"/>
              <a:gd name="T3" fmla="*/ 2147483646 h 2330"/>
              <a:gd name="T4" fmla="*/ 0 w 2119"/>
              <a:gd name="T5" fmla="*/ 2147483646 h 2330"/>
              <a:gd name="T6" fmla="*/ 2147483646 w 2119"/>
              <a:gd name="T7" fmla="*/ 2147483646 h 2330"/>
              <a:gd name="T8" fmla="*/ 2147483646 w 2119"/>
              <a:gd name="T9" fmla="*/ 2147483646 h 2330"/>
              <a:gd name="T10" fmla="*/ 2147483646 w 2119"/>
              <a:gd name="T11" fmla="*/ 2147483646 h 2330"/>
              <a:gd name="T12" fmla="*/ 2147483646 w 2119"/>
              <a:gd name="T13" fmla="*/ 0 h 2330"/>
              <a:gd name="T14" fmla="*/ 2147483646 w 2119"/>
              <a:gd name="T15" fmla="*/ 0 h 2330"/>
              <a:gd name="T16" fmla="*/ 0 60000 65536"/>
              <a:gd name="T17" fmla="*/ 0 60000 65536"/>
              <a:gd name="T18" fmla="*/ 0 60000 65536"/>
              <a:gd name="T19" fmla="*/ 0 60000 65536"/>
              <a:gd name="T20" fmla="*/ 0 60000 65536"/>
              <a:gd name="T21" fmla="*/ 0 60000 65536"/>
              <a:gd name="T22" fmla="*/ 0 60000 65536"/>
              <a:gd name="T23" fmla="*/ 0 60000 65536"/>
              <a:gd name="T24" fmla="*/ 0 w 2119"/>
              <a:gd name="T25" fmla="*/ 0 h 2330"/>
              <a:gd name="T26" fmla="*/ 2119 w 2119"/>
              <a:gd name="T27" fmla="*/ 2330 h 2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9" h="2330">
                <a:moveTo>
                  <a:pt x="529" y="0"/>
                </a:moveTo>
                <a:lnTo>
                  <a:pt x="529" y="1746"/>
                </a:lnTo>
                <a:lnTo>
                  <a:pt x="0" y="1746"/>
                </a:lnTo>
                <a:lnTo>
                  <a:pt x="1059" y="2329"/>
                </a:lnTo>
                <a:lnTo>
                  <a:pt x="2118" y="1746"/>
                </a:lnTo>
                <a:lnTo>
                  <a:pt x="1588" y="1746"/>
                </a:lnTo>
                <a:lnTo>
                  <a:pt x="1588" y="0"/>
                </a:lnTo>
                <a:lnTo>
                  <a:pt x="529" y="0"/>
                </a:ln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5557" name="Freeform 24"/>
          <p:cNvSpPr>
            <a:spLocks noChangeArrowheads="1"/>
          </p:cNvSpPr>
          <p:nvPr/>
        </p:nvSpPr>
        <p:spPr bwMode="auto">
          <a:xfrm>
            <a:off x="3238500" y="2959100"/>
            <a:ext cx="849313" cy="849313"/>
          </a:xfrm>
          <a:custGeom>
            <a:avLst/>
            <a:gdLst>
              <a:gd name="T0" fmla="*/ 2147483646 w 2358"/>
              <a:gd name="T1" fmla="*/ 0 h 2359"/>
              <a:gd name="T2" fmla="*/ 2147483646 w 2358"/>
              <a:gd name="T3" fmla="*/ 2147483646 h 2359"/>
              <a:gd name="T4" fmla="*/ 0 w 2358"/>
              <a:gd name="T5" fmla="*/ 2147483646 h 2359"/>
              <a:gd name="T6" fmla="*/ 2147483646 w 2358"/>
              <a:gd name="T7" fmla="*/ 2147483646 h 2359"/>
              <a:gd name="T8" fmla="*/ 2147483646 w 2358"/>
              <a:gd name="T9" fmla="*/ 2147483646 h 2359"/>
              <a:gd name="T10" fmla="*/ 2147483646 w 2358"/>
              <a:gd name="T11" fmla="*/ 2147483646 h 2359"/>
              <a:gd name="T12" fmla="*/ 2147483646 w 2358"/>
              <a:gd name="T13" fmla="*/ 2147483646 h 2359"/>
              <a:gd name="T14" fmla="*/ 2147483646 w 2358"/>
              <a:gd name="T15" fmla="*/ 0 h 2359"/>
              <a:gd name="T16" fmla="*/ 0 60000 65536"/>
              <a:gd name="T17" fmla="*/ 0 60000 65536"/>
              <a:gd name="T18" fmla="*/ 0 60000 65536"/>
              <a:gd name="T19" fmla="*/ 0 60000 65536"/>
              <a:gd name="T20" fmla="*/ 0 60000 65536"/>
              <a:gd name="T21" fmla="*/ 0 60000 65536"/>
              <a:gd name="T22" fmla="*/ 0 60000 65536"/>
              <a:gd name="T23" fmla="*/ 0 60000 65536"/>
              <a:gd name="T24" fmla="*/ 0 w 2358"/>
              <a:gd name="T25" fmla="*/ 0 h 2359"/>
              <a:gd name="T26" fmla="*/ 2358 w 2358"/>
              <a:gd name="T27" fmla="*/ 2359 h 23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58" h="2359">
                <a:moveTo>
                  <a:pt x="1604" y="0"/>
                </a:moveTo>
                <a:lnTo>
                  <a:pt x="377" y="1242"/>
                </a:lnTo>
                <a:lnTo>
                  <a:pt x="0" y="870"/>
                </a:lnTo>
                <a:lnTo>
                  <a:pt x="343" y="2029"/>
                </a:lnTo>
                <a:lnTo>
                  <a:pt x="1506" y="2358"/>
                </a:lnTo>
                <a:lnTo>
                  <a:pt x="1129" y="1986"/>
                </a:lnTo>
                <a:lnTo>
                  <a:pt x="2357" y="744"/>
                </a:lnTo>
                <a:lnTo>
                  <a:pt x="1604" y="0"/>
                </a:ln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5558" name="Freeform 25"/>
          <p:cNvSpPr>
            <a:spLocks noChangeArrowheads="1"/>
          </p:cNvSpPr>
          <p:nvPr/>
        </p:nvSpPr>
        <p:spPr bwMode="auto">
          <a:xfrm>
            <a:off x="5981700" y="2959100"/>
            <a:ext cx="849313" cy="849313"/>
          </a:xfrm>
          <a:custGeom>
            <a:avLst/>
            <a:gdLst>
              <a:gd name="T0" fmla="*/ 2147483646 w 2358"/>
              <a:gd name="T1" fmla="*/ 0 h 2359"/>
              <a:gd name="T2" fmla="*/ 2147483646 w 2358"/>
              <a:gd name="T3" fmla="*/ 2147483646 h 2359"/>
              <a:gd name="T4" fmla="*/ 2147483646 w 2358"/>
              <a:gd name="T5" fmla="*/ 2147483646 h 2359"/>
              <a:gd name="T6" fmla="*/ 2147483646 w 2358"/>
              <a:gd name="T7" fmla="*/ 2147483646 h 2359"/>
              <a:gd name="T8" fmla="*/ 2147483646 w 2358"/>
              <a:gd name="T9" fmla="*/ 2147483646 h 2359"/>
              <a:gd name="T10" fmla="*/ 2147483646 w 2358"/>
              <a:gd name="T11" fmla="*/ 2147483646 h 2359"/>
              <a:gd name="T12" fmla="*/ 0 w 2358"/>
              <a:gd name="T13" fmla="*/ 2147483646 h 2359"/>
              <a:gd name="T14" fmla="*/ 2147483646 w 2358"/>
              <a:gd name="T15" fmla="*/ 0 h 2359"/>
              <a:gd name="T16" fmla="*/ 0 60000 65536"/>
              <a:gd name="T17" fmla="*/ 0 60000 65536"/>
              <a:gd name="T18" fmla="*/ 0 60000 65536"/>
              <a:gd name="T19" fmla="*/ 0 60000 65536"/>
              <a:gd name="T20" fmla="*/ 0 60000 65536"/>
              <a:gd name="T21" fmla="*/ 0 60000 65536"/>
              <a:gd name="T22" fmla="*/ 0 60000 65536"/>
              <a:gd name="T23" fmla="*/ 0 60000 65536"/>
              <a:gd name="T24" fmla="*/ 0 w 2358"/>
              <a:gd name="T25" fmla="*/ 0 h 2359"/>
              <a:gd name="T26" fmla="*/ 2358 w 2358"/>
              <a:gd name="T27" fmla="*/ 2359 h 23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58" h="2359">
                <a:moveTo>
                  <a:pt x="753" y="0"/>
                </a:moveTo>
                <a:lnTo>
                  <a:pt x="1980" y="1242"/>
                </a:lnTo>
                <a:lnTo>
                  <a:pt x="2357" y="870"/>
                </a:lnTo>
                <a:lnTo>
                  <a:pt x="2014" y="2029"/>
                </a:lnTo>
                <a:lnTo>
                  <a:pt x="851" y="2358"/>
                </a:lnTo>
                <a:lnTo>
                  <a:pt x="1228" y="1986"/>
                </a:lnTo>
                <a:lnTo>
                  <a:pt x="0" y="744"/>
                </a:lnTo>
                <a:lnTo>
                  <a:pt x="753" y="0"/>
                </a:ln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685800" y="22860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Introduction</a:t>
            </a:r>
          </a:p>
        </p:txBody>
      </p:sp>
      <p:sp>
        <p:nvSpPr>
          <p:cNvPr id="18435" name="Rectangle 2"/>
          <p:cNvSpPr>
            <a:spLocks noGrp="1" noChangeArrowheads="1"/>
          </p:cNvSpPr>
          <p:nvPr>
            <p:ph type="subTitle" idx="4294967295"/>
          </p:nvPr>
        </p:nvSpPr>
        <p:spPr>
          <a:xfrm>
            <a:off x="1371600" y="3930650"/>
            <a:ext cx="6400800" cy="1752600"/>
          </a:xfrm>
        </p:spPr>
        <p:txBody>
          <a:bodyPr lIns="0" tIns="0" rIns="0" bIns="0" anchor="ctr"/>
          <a:lstStyle/>
          <a:p>
            <a:pPr marL="0" indent="0" algn="ctr" eaLnBrk="1" hangingPunct="1">
              <a:buFont typeface="Times New Roman" panose="02020603050405020304" pitchFamily="18" charset="0"/>
              <a:buNone/>
            </a:pPr>
            <a:endParaRPr lang="en-US" altLang="en-US"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B3AEC49F-3892-4927-8631-703EC3A5F083}" type="slidenum">
              <a:rPr lang="en-GB" altLang="en-US" sz="1400"/>
              <a:pPr algn="r" eaLnBrk="1" hangingPunct="1">
                <a:lnSpc>
                  <a:spcPct val="95000"/>
                </a:lnSpc>
                <a:spcBef>
                  <a:spcPct val="0"/>
                </a:spcBef>
                <a:buFont typeface="Times New Roman" panose="02020603050405020304" pitchFamily="18" charset="0"/>
                <a:buNone/>
              </a:pPr>
              <a:t>30</a:t>
            </a:fld>
            <a:endParaRPr lang="en-GB" altLang="en-US" sz="1400"/>
          </a:p>
        </p:txBody>
      </p:sp>
      <p:sp>
        <p:nvSpPr>
          <p:cNvPr id="67587" name="Rectangle 2"/>
          <p:cNvSpPr>
            <a:spLocks noGrp="1" noChangeArrowheads="1"/>
          </p:cNvSpPr>
          <p:nvPr>
            <p:ph type="title"/>
          </p:nvPr>
        </p:nvSpPr>
        <p:spPr>
          <a:xfrm>
            <a:off x="685800" y="2286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Introduction</a:t>
            </a:r>
          </a:p>
        </p:txBody>
      </p:sp>
      <p:sp>
        <p:nvSpPr>
          <p:cNvPr id="67588" name="Rectangle 3"/>
          <p:cNvSpPr>
            <a:spLocks noGrp="1" noChangeArrowheads="1"/>
          </p:cNvSpPr>
          <p:nvPr>
            <p:ph type="body" idx="1"/>
          </p:nvPr>
        </p:nvSpPr>
        <p:spPr>
          <a:xfrm>
            <a:off x="685800" y="1447800"/>
            <a:ext cx="7772400" cy="452120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The design model can be viewed in two different dimensions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(Horizontally) The </a:t>
            </a:r>
            <a:r>
              <a:rPr lang="en-GB" altLang="en-US" sz="1800" u="sng" smtClean="0">
                <a:solidFill>
                  <a:srgbClr val="C00000"/>
                </a:solidFill>
              </a:rPr>
              <a:t>process dimension</a:t>
            </a:r>
            <a:r>
              <a:rPr lang="en-GB" altLang="en-US" sz="1800" smtClean="0">
                <a:solidFill>
                  <a:srgbClr val="C00000"/>
                </a:solidFill>
              </a:rPr>
              <a:t> </a:t>
            </a:r>
            <a:r>
              <a:rPr lang="en-GB" altLang="en-US" sz="1800" smtClean="0"/>
              <a:t>indicates the evolution of the parts of the design model as each design task is executed</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(Vertically) The </a:t>
            </a:r>
            <a:r>
              <a:rPr lang="en-GB" altLang="en-US" sz="1800" u="sng" smtClean="0">
                <a:solidFill>
                  <a:srgbClr val="C00000"/>
                </a:solidFill>
              </a:rPr>
              <a:t>abstraction dimension</a:t>
            </a:r>
            <a:r>
              <a:rPr lang="en-GB" altLang="en-US" sz="1800" smtClean="0">
                <a:solidFill>
                  <a:srgbClr val="C00000"/>
                </a:solidFill>
              </a:rPr>
              <a:t> </a:t>
            </a:r>
            <a:r>
              <a:rPr lang="en-GB" altLang="en-US" sz="1800" smtClean="0"/>
              <a:t>represents the level of detail as each element of the analysis model is transformed into the design model and then iteratively refined</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Elements of the design model use </a:t>
            </a:r>
            <a:r>
              <a:rPr lang="en-GB" altLang="en-US" sz="2000" u="sng" smtClean="0"/>
              <a:t>many of the same</a:t>
            </a:r>
            <a:r>
              <a:rPr lang="en-GB" altLang="en-US" sz="2000" smtClean="0"/>
              <a:t> UML diagrams used in the analysis model</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The diagrams are</a:t>
            </a:r>
            <a:r>
              <a:rPr lang="en-GB" altLang="en-US" sz="1800" smtClean="0">
                <a:solidFill>
                  <a:srgbClr val="C00000"/>
                </a:solidFill>
              </a:rPr>
              <a:t> </a:t>
            </a:r>
            <a:r>
              <a:rPr lang="en-GB" altLang="en-US" sz="1800" u="sng" smtClean="0">
                <a:solidFill>
                  <a:srgbClr val="C00000"/>
                </a:solidFill>
              </a:rPr>
              <a:t>refined</a:t>
            </a:r>
            <a:r>
              <a:rPr lang="en-GB" altLang="en-US" sz="1800" smtClean="0">
                <a:solidFill>
                  <a:srgbClr val="C00000"/>
                </a:solidFill>
              </a:rPr>
              <a:t> </a:t>
            </a:r>
            <a:r>
              <a:rPr lang="en-GB" altLang="en-US" sz="1800" smtClean="0"/>
              <a:t>and </a:t>
            </a:r>
            <a:r>
              <a:rPr lang="en-GB" altLang="en-US" sz="1800" u="sng" smtClean="0">
                <a:solidFill>
                  <a:srgbClr val="C00000"/>
                </a:solidFill>
              </a:rPr>
              <a:t>elaborated</a:t>
            </a:r>
            <a:r>
              <a:rPr lang="en-GB" altLang="en-US" sz="1800" smtClean="0"/>
              <a:t> as part of the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More </a:t>
            </a:r>
            <a:r>
              <a:rPr lang="en-GB" altLang="en-US" sz="1800" smtClean="0">
                <a:solidFill>
                  <a:srgbClr val="C00000"/>
                </a:solidFill>
              </a:rPr>
              <a:t>i</a:t>
            </a:r>
            <a:r>
              <a:rPr lang="en-GB" altLang="en-US" sz="1800" u="sng" smtClean="0">
                <a:solidFill>
                  <a:srgbClr val="C00000"/>
                </a:solidFill>
              </a:rPr>
              <a:t>mplementation-specific</a:t>
            </a:r>
            <a:r>
              <a:rPr lang="en-GB" altLang="en-US" sz="1800" smtClean="0">
                <a:solidFill>
                  <a:srgbClr val="C00000"/>
                </a:solidFill>
              </a:rPr>
              <a:t> </a:t>
            </a:r>
            <a:r>
              <a:rPr lang="en-GB" altLang="en-US" sz="1800" smtClean="0"/>
              <a:t>detail is provided</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Emphasis is placed on </a:t>
            </a:r>
          </a:p>
          <a:p>
            <a:pPr lvl="2"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smtClean="0"/>
              <a:t>Architectural structure and style</a:t>
            </a:r>
          </a:p>
          <a:p>
            <a:pPr lvl="2"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smtClean="0"/>
              <a:t>Interfaces between components and the outside world </a:t>
            </a:r>
          </a:p>
          <a:p>
            <a:pPr lvl="2"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smtClean="0"/>
              <a:t>Components that reside within the architecture</a:t>
            </a:r>
          </a:p>
          <a:p>
            <a:pPr marL="339725" indent="-339725" eaLnBrk="1" hangingPunct="1">
              <a:lnSpc>
                <a:spcPct val="90000"/>
              </a:lnSpc>
              <a:spcBef>
                <a:spcPts val="35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smtClean="0"/>
          </a:p>
          <a:p>
            <a:pPr marL="339725" indent="-339725" eaLnBrk="1" hangingPunct="1">
              <a:lnSpc>
                <a:spcPct val="90000"/>
              </a:lnSpc>
              <a:spcBef>
                <a:spcPts val="35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400" smtClean="0"/>
          </a:p>
        </p:txBody>
      </p:sp>
      <p:sp>
        <p:nvSpPr>
          <p:cNvPr id="67589" name="AutoShape 4"/>
          <p:cNvSpPr>
            <a:spLocks noChangeArrowheads="1"/>
          </p:cNvSpPr>
          <p:nvPr/>
        </p:nvSpPr>
        <p:spPr bwMode="auto">
          <a:xfrm>
            <a:off x="3581400" y="6324600"/>
            <a:ext cx="2057400" cy="3540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800"/>
              <a:t>(More on next slide)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7704BE94-CCE0-4247-9BED-4B09BDDE9D4F}" type="slidenum">
              <a:rPr lang="en-GB" altLang="en-US" sz="1400"/>
              <a:pPr algn="r" eaLnBrk="1" hangingPunct="1">
                <a:lnSpc>
                  <a:spcPct val="95000"/>
                </a:lnSpc>
                <a:spcBef>
                  <a:spcPct val="0"/>
                </a:spcBef>
                <a:buFont typeface="Times New Roman" panose="02020603050405020304" pitchFamily="18" charset="0"/>
                <a:buNone/>
              </a:pPr>
              <a:t>31</a:t>
            </a:fld>
            <a:endParaRPr lang="en-GB" altLang="en-US" sz="1400"/>
          </a:p>
        </p:txBody>
      </p:sp>
      <p:sp>
        <p:nvSpPr>
          <p:cNvPr id="69635" name="Rectangle 2"/>
          <p:cNvSpPr>
            <a:spLocks noGrp="1" noChangeArrowheads="1"/>
          </p:cNvSpPr>
          <p:nvPr>
            <p:ph type="title"/>
          </p:nvPr>
        </p:nvSpPr>
        <p:spPr>
          <a:xfrm>
            <a:off x="685800" y="2286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Introduction (continued)</a:t>
            </a:r>
          </a:p>
        </p:txBody>
      </p:sp>
      <p:sp>
        <p:nvSpPr>
          <p:cNvPr id="69636" name="Rectangle 3"/>
          <p:cNvSpPr>
            <a:spLocks noGrp="1" noChangeArrowheads="1"/>
          </p:cNvSpPr>
          <p:nvPr>
            <p:ph type="body" idx="1"/>
          </p:nvPr>
        </p:nvSpPr>
        <p:spPr>
          <a:xfrm>
            <a:off x="685800" y="1447800"/>
            <a:ext cx="7772400" cy="411480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Design model elements are </a:t>
            </a:r>
            <a:r>
              <a:rPr lang="en-GB" altLang="en-US" sz="2000" u="sng" smtClean="0"/>
              <a:t>not always</a:t>
            </a:r>
            <a:r>
              <a:rPr lang="en-GB" altLang="en-US" sz="2000" smtClean="0"/>
              <a:t> developed in a </a:t>
            </a:r>
            <a:r>
              <a:rPr lang="en-GB" altLang="en-US" sz="2000" u="sng" smtClean="0"/>
              <a:t>sequential</a:t>
            </a:r>
            <a:r>
              <a:rPr lang="en-GB" altLang="en-US" sz="2000" smtClean="0"/>
              <a:t> fashion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Preliminary architectural design sets the stage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It is followed by interface design and component-level design, which often occur </a:t>
            </a:r>
            <a:r>
              <a:rPr lang="en-GB" altLang="en-US" sz="1800" u="sng" smtClean="0"/>
              <a:t>in parallel</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The design model has the following layered elements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Data/class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Architectural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Interface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Component-level design</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A fifth element that follows all of</a:t>
            </a:r>
            <a:br>
              <a:rPr lang="en-GB" altLang="en-US" sz="2000" smtClean="0"/>
            </a:br>
            <a:r>
              <a:rPr lang="en-GB" altLang="en-US" sz="2000" smtClean="0"/>
              <a:t>the others is </a:t>
            </a:r>
            <a:r>
              <a:rPr lang="en-GB" altLang="en-US" sz="2000" u="sng" smtClean="0"/>
              <a:t>deployment-level design</a:t>
            </a:r>
          </a:p>
        </p:txBody>
      </p:sp>
      <p:grpSp>
        <p:nvGrpSpPr>
          <p:cNvPr id="69637" name="Group 4"/>
          <p:cNvGrpSpPr>
            <a:grpSpLocks/>
          </p:cNvGrpSpPr>
          <p:nvPr/>
        </p:nvGrpSpPr>
        <p:grpSpPr bwMode="auto">
          <a:xfrm>
            <a:off x="5103813" y="3352800"/>
            <a:ext cx="3733800" cy="2971800"/>
            <a:chOff x="3215" y="2352"/>
            <a:chExt cx="2352" cy="1252"/>
          </a:xfrm>
        </p:grpSpPr>
        <p:sp>
          <p:nvSpPr>
            <p:cNvPr id="69638" name="AutoShape 5"/>
            <p:cNvSpPr>
              <a:spLocks noChangeArrowheads="1"/>
            </p:cNvSpPr>
            <p:nvPr/>
          </p:nvSpPr>
          <p:spPr bwMode="auto">
            <a:xfrm>
              <a:off x="3955" y="3322"/>
              <a:ext cx="858"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200" b="1"/>
                <a:t>Data/Class Design</a:t>
              </a:r>
            </a:p>
            <a:p>
              <a:pPr algn="ctr" eaLnBrk="1" hangingPunct="1">
                <a:spcBef>
                  <a:spcPct val="0"/>
                </a:spcBef>
                <a:buFont typeface="Times New Roman" panose="02020603050405020304" pitchFamily="18" charset="0"/>
                <a:buNone/>
              </a:pPr>
              <a:endParaRPr lang="en-GB" altLang="en-US" sz="1200" b="1"/>
            </a:p>
          </p:txBody>
        </p:sp>
        <p:sp>
          <p:nvSpPr>
            <p:cNvPr id="69639" name="AutoShape 6"/>
            <p:cNvSpPr>
              <a:spLocks noChangeArrowheads="1"/>
            </p:cNvSpPr>
            <p:nvPr/>
          </p:nvSpPr>
          <p:spPr bwMode="auto">
            <a:xfrm>
              <a:off x="3947" y="3079"/>
              <a:ext cx="968"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200" b="1"/>
                <a:t>Architectural Design</a:t>
              </a:r>
            </a:p>
            <a:p>
              <a:pPr algn="ctr" eaLnBrk="1" hangingPunct="1">
                <a:spcBef>
                  <a:spcPct val="0"/>
                </a:spcBef>
                <a:buFont typeface="Times New Roman" panose="02020603050405020304" pitchFamily="18" charset="0"/>
                <a:buNone/>
              </a:pPr>
              <a:endParaRPr lang="en-GB" altLang="en-US" sz="1200" b="1"/>
            </a:p>
          </p:txBody>
        </p:sp>
        <p:sp>
          <p:nvSpPr>
            <p:cNvPr id="69640" name="AutoShape 7"/>
            <p:cNvSpPr>
              <a:spLocks noChangeArrowheads="1"/>
            </p:cNvSpPr>
            <p:nvPr/>
          </p:nvSpPr>
          <p:spPr bwMode="auto">
            <a:xfrm>
              <a:off x="4024" y="2785"/>
              <a:ext cx="788"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200" b="1"/>
                <a:t>Interface Design</a:t>
              </a:r>
            </a:p>
            <a:p>
              <a:pPr algn="ctr" eaLnBrk="1" hangingPunct="1">
                <a:spcBef>
                  <a:spcPct val="0"/>
                </a:spcBef>
                <a:buFont typeface="Times New Roman" panose="02020603050405020304" pitchFamily="18" charset="0"/>
                <a:buNone/>
              </a:pPr>
              <a:endParaRPr lang="en-GB" altLang="en-US" sz="1200" b="1"/>
            </a:p>
          </p:txBody>
        </p:sp>
        <p:sp>
          <p:nvSpPr>
            <p:cNvPr id="69641" name="AutoShape 8"/>
            <p:cNvSpPr>
              <a:spLocks noChangeArrowheads="1"/>
            </p:cNvSpPr>
            <p:nvPr/>
          </p:nvSpPr>
          <p:spPr bwMode="auto">
            <a:xfrm>
              <a:off x="3833" y="2414"/>
              <a:ext cx="1112" cy="283"/>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200" b="1"/>
                <a:t>Component-level Design</a:t>
              </a:r>
            </a:p>
            <a:p>
              <a:pPr algn="ctr" eaLnBrk="1" hangingPunct="1">
                <a:spcBef>
                  <a:spcPct val="0"/>
                </a:spcBef>
                <a:buFont typeface="Times New Roman" panose="02020603050405020304" pitchFamily="18" charset="0"/>
                <a:buNone/>
              </a:pPr>
              <a:endParaRPr lang="en-GB" altLang="en-US" sz="1200" b="1"/>
            </a:p>
          </p:txBody>
        </p:sp>
        <p:sp>
          <p:nvSpPr>
            <p:cNvPr id="69642" name="Line 9"/>
            <p:cNvSpPr>
              <a:spLocks noChangeShapeType="1"/>
            </p:cNvSpPr>
            <p:nvPr/>
          </p:nvSpPr>
          <p:spPr bwMode="auto">
            <a:xfrm flipH="1">
              <a:off x="3214" y="2352"/>
              <a:ext cx="628" cy="121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9643" name="Line 10"/>
            <p:cNvSpPr>
              <a:spLocks noChangeShapeType="1"/>
            </p:cNvSpPr>
            <p:nvPr/>
          </p:nvSpPr>
          <p:spPr bwMode="auto">
            <a:xfrm>
              <a:off x="4944" y="2352"/>
              <a:ext cx="624" cy="121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9644" name="Line 11"/>
            <p:cNvSpPr>
              <a:spLocks noChangeShapeType="1"/>
            </p:cNvSpPr>
            <p:nvPr/>
          </p:nvSpPr>
          <p:spPr bwMode="auto">
            <a:xfrm>
              <a:off x="3216" y="3564"/>
              <a:ext cx="235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9645" name="Line 12"/>
            <p:cNvSpPr>
              <a:spLocks noChangeShapeType="1"/>
            </p:cNvSpPr>
            <p:nvPr/>
          </p:nvSpPr>
          <p:spPr bwMode="auto">
            <a:xfrm>
              <a:off x="3840" y="2352"/>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9646" name="Line 13"/>
            <p:cNvSpPr>
              <a:spLocks noChangeShapeType="1"/>
            </p:cNvSpPr>
            <p:nvPr/>
          </p:nvSpPr>
          <p:spPr bwMode="auto">
            <a:xfrm>
              <a:off x="3336" y="3307"/>
              <a:ext cx="211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9647" name="Line 14"/>
            <p:cNvSpPr>
              <a:spLocks noChangeShapeType="1"/>
            </p:cNvSpPr>
            <p:nvPr/>
          </p:nvSpPr>
          <p:spPr bwMode="auto">
            <a:xfrm>
              <a:off x="3480" y="3032"/>
              <a:ext cx="180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9648" name="Line 15"/>
            <p:cNvSpPr>
              <a:spLocks noChangeShapeType="1"/>
            </p:cNvSpPr>
            <p:nvPr/>
          </p:nvSpPr>
          <p:spPr bwMode="auto">
            <a:xfrm>
              <a:off x="3673" y="2682"/>
              <a:ext cx="143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572C487D-B422-4910-A2BB-14E1ED24E443}" type="slidenum">
              <a:rPr lang="en-GB" altLang="en-US" sz="1400"/>
              <a:pPr algn="r" eaLnBrk="1" hangingPunct="1">
                <a:lnSpc>
                  <a:spcPct val="95000"/>
                </a:lnSpc>
                <a:spcBef>
                  <a:spcPct val="0"/>
                </a:spcBef>
                <a:buFont typeface="Times New Roman" panose="02020603050405020304" pitchFamily="18" charset="0"/>
                <a:buNone/>
              </a:pPr>
              <a:t>32</a:t>
            </a:fld>
            <a:endParaRPr lang="en-GB" altLang="en-US" sz="1400"/>
          </a:p>
        </p:txBody>
      </p:sp>
      <p:sp>
        <p:nvSpPr>
          <p:cNvPr id="71683" name="Rectangle 2"/>
          <p:cNvSpPr>
            <a:spLocks noGrp="1" noChangeArrowheads="1"/>
          </p:cNvSpPr>
          <p:nvPr>
            <p:ph type="title"/>
          </p:nvPr>
        </p:nvSpPr>
        <p:spPr>
          <a:xfrm>
            <a:off x="6858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Design Elements</a:t>
            </a:r>
          </a:p>
        </p:txBody>
      </p:sp>
      <p:sp>
        <p:nvSpPr>
          <p:cNvPr id="71684" name="Rectangle 3"/>
          <p:cNvSpPr>
            <a:spLocks noGrp="1" noChangeArrowheads="1"/>
          </p:cNvSpPr>
          <p:nvPr>
            <p:ph type="body" idx="1"/>
          </p:nvPr>
        </p:nvSpPr>
        <p:spPr>
          <a:xfrm>
            <a:off x="457200" y="1447800"/>
            <a:ext cx="8229600" cy="4525963"/>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Data/class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Creates a model of data and objects that is represented at a high level of abstraction</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Architectural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Depicts the overall layout of the software</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Interface design</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Tells how information flows into and out of the system and how it is communicated among the components defined as part of the architecture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Includes the </a:t>
            </a:r>
            <a:r>
              <a:rPr lang="en-GB" altLang="en-US" sz="1800" u="sng" smtClean="0"/>
              <a:t>user interface</a:t>
            </a:r>
            <a:r>
              <a:rPr lang="en-GB" altLang="en-US" sz="1800" smtClean="0"/>
              <a:t>, </a:t>
            </a:r>
            <a:r>
              <a:rPr lang="en-GB" altLang="en-US" sz="1800" u="sng" smtClean="0"/>
              <a:t>external interfaces</a:t>
            </a:r>
            <a:r>
              <a:rPr lang="en-GB" altLang="en-US" sz="1800" smtClean="0"/>
              <a:t>, and </a:t>
            </a:r>
            <a:r>
              <a:rPr lang="en-GB" altLang="en-US" sz="1800" u="sng" smtClean="0"/>
              <a:t>internal interfaces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Component-level design elements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Describes the </a:t>
            </a:r>
            <a:r>
              <a:rPr lang="en-GB" altLang="en-US" sz="1800" u="sng" smtClean="0"/>
              <a:t>internal detail</a:t>
            </a:r>
            <a:r>
              <a:rPr lang="en-GB" altLang="en-US" sz="1800" smtClean="0"/>
              <a:t> of each software </a:t>
            </a:r>
            <a:r>
              <a:rPr lang="en-GB" altLang="en-US" sz="1800" u="sng" smtClean="0"/>
              <a:t>component</a:t>
            </a:r>
            <a:r>
              <a:rPr lang="en-GB" altLang="en-US" sz="1800" smtClean="0"/>
              <a:t> by way of data structure definitions, algorithms, and interface specifications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Deployment-level design elements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Indicates how software functionality  and subsystems will be allocated within the </a:t>
            </a:r>
            <a:r>
              <a:rPr lang="en-GB" altLang="en-US" sz="1800" u="sng" smtClean="0"/>
              <a:t>physical computing environment</a:t>
            </a:r>
            <a:r>
              <a:rPr lang="en-GB" altLang="en-US" sz="1800" smtClean="0"/>
              <a:t> that will support the software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4294967295"/>
          </p:nvPr>
        </p:nvSpPr>
        <p:spPr bwMode="auto">
          <a:xfrm>
            <a:off x="8239125" y="5935663"/>
            <a:ext cx="631825"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fld id="{E2741540-BE9F-472C-8E8B-884B5A6FB960}" type="slidenum">
              <a:rPr lang="en-US" altLang="en-US"/>
              <a:pPr>
                <a:buClr>
                  <a:srgbClr val="000000"/>
                </a:buClr>
                <a:buSzPct val="100000"/>
                <a:buFont typeface="Times New Roman" panose="02020603050405020304" pitchFamily="18" charset="0"/>
                <a:buNone/>
              </a:pPr>
              <a:t>33</a:t>
            </a:fld>
            <a:endParaRPr lang="en-US" altLang="en-US"/>
          </a:p>
        </p:txBody>
      </p:sp>
      <p:sp>
        <p:nvSpPr>
          <p:cNvPr id="73731" name="Rectangle 2"/>
          <p:cNvSpPr>
            <a:spLocks noGrp="1" noRot="1" noChangeArrowheads="1"/>
          </p:cNvSpPr>
          <p:nvPr>
            <p:ph type="title"/>
          </p:nvPr>
        </p:nvSpPr>
        <p:spPr>
          <a:xfrm>
            <a:off x="1223963" y="381000"/>
            <a:ext cx="6715125" cy="1016000"/>
          </a:xfrm>
        </p:spPr>
        <p:txBody>
          <a:bodyPr/>
          <a:lstStyle/>
          <a:p>
            <a:r>
              <a:rPr lang="en-US" altLang="en-US" smtClean="0"/>
              <a:t>Design Model Elements</a:t>
            </a:r>
          </a:p>
        </p:txBody>
      </p:sp>
      <p:sp>
        <p:nvSpPr>
          <p:cNvPr id="73732" name="Rectangle 3"/>
          <p:cNvSpPr>
            <a:spLocks noGrp="1" noRot="1" noChangeArrowheads="1"/>
          </p:cNvSpPr>
          <p:nvPr>
            <p:ph type="body" idx="1"/>
          </p:nvPr>
        </p:nvSpPr>
        <p:spPr>
          <a:xfrm>
            <a:off x="1066800" y="1295400"/>
            <a:ext cx="7162800" cy="3657600"/>
          </a:xfrm>
        </p:spPr>
        <p:txBody>
          <a:bodyPr/>
          <a:lstStyle/>
          <a:p>
            <a:pPr>
              <a:lnSpc>
                <a:spcPct val="90000"/>
              </a:lnSpc>
            </a:pPr>
            <a:r>
              <a:rPr lang="en-US" altLang="en-US" sz="1600" smtClean="0">
                <a:solidFill>
                  <a:schemeClr val="tx1"/>
                </a:solidFill>
              </a:rPr>
              <a:t>Data elements</a:t>
            </a:r>
          </a:p>
          <a:p>
            <a:pPr lvl="1">
              <a:lnSpc>
                <a:spcPct val="90000"/>
              </a:lnSpc>
            </a:pPr>
            <a:r>
              <a:rPr lang="en-US" altLang="en-US" sz="1400" smtClean="0">
                <a:solidFill>
                  <a:schemeClr val="tx1"/>
                </a:solidFill>
              </a:rPr>
              <a:t>Data model --&gt; data structures</a:t>
            </a:r>
          </a:p>
          <a:p>
            <a:pPr lvl="1">
              <a:lnSpc>
                <a:spcPct val="90000"/>
              </a:lnSpc>
            </a:pPr>
            <a:r>
              <a:rPr lang="en-US" altLang="en-US" sz="1400" smtClean="0">
                <a:solidFill>
                  <a:schemeClr val="tx1"/>
                </a:solidFill>
              </a:rPr>
              <a:t>Data model --&gt; database architecture</a:t>
            </a:r>
          </a:p>
          <a:p>
            <a:pPr>
              <a:lnSpc>
                <a:spcPct val="90000"/>
              </a:lnSpc>
            </a:pPr>
            <a:r>
              <a:rPr lang="en-US" altLang="en-US" sz="1600" smtClean="0">
                <a:solidFill>
                  <a:schemeClr val="tx1"/>
                </a:solidFill>
              </a:rPr>
              <a:t>Architectural elements</a:t>
            </a:r>
          </a:p>
          <a:p>
            <a:pPr lvl="1">
              <a:lnSpc>
                <a:spcPct val="90000"/>
              </a:lnSpc>
            </a:pPr>
            <a:r>
              <a:rPr lang="en-US" altLang="en-US" sz="1400" smtClean="0">
                <a:solidFill>
                  <a:schemeClr val="tx1"/>
                </a:solidFill>
              </a:rPr>
              <a:t>Application domain</a:t>
            </a:r>
          </a:p>
          <a:p>
            <a:pPr lvl="1">
              <a:lnSpc>
                <a:spcPct val="90000"/>
              </a:lnSpc>
            </a:pPr>
            <a:r>
              <a:rPr lang="en-US" altLang="en-US" sz="1400" smtClean="0">
                <a:solidFill>
                  <a:schemeClr val="tx1"/>
                </a:solidFill>
              </a:rPr>
              <a:t>Analysis classes, their relationships, collaborations and behaviors are transformed into design realizations</a:t>
            </a:r>
          </a:p>
          <a:p>
            <a:pPr lvl="1">
              <a:lnSpc>
                <a:spcPct val="90000"/>
              </a:lnSpc>
            </a:pPr>
            <a:r>
              <a:rPr lang="en-US" altLang="en-US" sz="1400" smtClean="0">
                <a:solidFill>
                  <a:schemeClr val="tx1"/>
                </a:solidFill>
              </a:rPr>
              <a:t>Patterns and “styles” (Chapter 10)</a:t>
            </a:r>
          </a:p>
          <a:p>
            <a:pPr>
              <a:lnSpc>
                <a:spcPct val="90000"/>
              </a:lnSpc>
            </a:pPr>
            <a:r>
              <a:rPr lang="en-US" altLang="en-US" sz="1600" smtClean="0">
                <a:solidFill>
                  <a:schemeClr val="tx1"/>
                </a:solidFill>
              </a:rPr>
              <a:t>Interface elements</a:t>
            </a:r>
          </a:p>
          <a:p>
            <a:pPr lvl="1">
              <a:lnSpc>
                <a:spcPct val="90000"/>
              </a:lnSpc>
            </a:pPr>
            <a:r>
              <a:rPr lang="en-US" altLang="en-US" sz="1400" smtClean="0">
                <a:solidFill>
                  <a:schemeClr val="tx1"/>
                </a:solidFill>
              </a:rPr>
              <a:t>the user interface (UI) </a:t>
            </a:r>
          </a:p>
          <a:p>
            <a:pPr lvl="1">
              <a:lnSpc>
                <a:spcPct val="90000"/>
              </a:lnSpc>
            </a:pPr>
            <a:r>
              <a:rPr lang="en-US" altLang="en-US" sz="1400" smtClean="0">
                <a:solidFill>
                  <a:schemeClr val="tx1"/>
                </a:solidFill>
              </a:rPr>
              <a:t> external interfaces to other systems, devices, networks or other producers or consumers of information</a:t>
            </a:r>
          </a:p>
          <a:p>
            <a:pPr lvl="1">
              <a:lnSpc>
                <a:spcPct val="90000"/>
              </a:lnSpc>
            </a:pPr>
            <a:r>
              <a:rPr lang="en-US" altLang="en-US" sz="1400" smtClean="0">
                <a:solidFill>
                  <a:schemeClr val="tx1"/>
                </a:solidFill>
              </a:rPr>
              <a:t> internal interfaces between various design components</a:t>
            </a:r>
            <a:r>
              <a:rPr lang="en-US" altLang="en-US" sz="1400" b="1" smtClean="0">
                <a:solidFill>
                  <a:schemeClr val="tx1"/>
                </a:solidFill>
              </a:rPr>
              <a:t>. </a:t>
            </a:r>
            <a:endParaRPr lang="en-US" altLang="en-US" sz="1400" smtClean="0">
              <a:solidFill>
                <a:schemeClr val="tx1"/>
              </a:solidFill>
            </a:endParaRPr>
          </a:p>
          <a:p>
            <a:pPr>
              <a:lnSpc>
                <a:spcPct val="90000"/>
              </a:lnSpc>
            </a:pPr>
            <a:r>
              <a:rPr lang="en-US" altLang="en-US" sz="1600" smtClean="0">
                <a:solidFill>
                  <a:schemeClr val="tx1"/>
                </a:solidFill>
              </a:rPr>
              <a:t>Component elements</a:t>
            </a:r>
          </a:p>
          <a:p>
            <a:pPr>
              <a:lnSpc>
                <a:spcPct val="90000"/>
              </a:lnSpc>
            </a:pPr>
            <a:r>
              <a:rPr lang="en-US" altLang="en-US" sz="1600" smtClean="0">
                <a:solidFill>
                  <a:schemeClr val="tx1"/>
                </a:solidFill>
              </a:rPr>
              <a:t>Deployment elements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4294967295"/>
          </p:nvPr>
        </p:nvSpPr>
        <p:spPr bwMode="auto">
          <a:xfrm>
            <a:off x="476250" y="5935663"/>
            <a:ext cx="7702550"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p>
        </p:txBody>
      </p:sp>
      <p:sp>
        <p:nvSpPr>
          <p:cNvPr id="74755" name="Slide Number Placeholder 4"/>
          <p:cNvSpPr>
            <a:spLocks noGrp="1"/>
          </p:cNvSpPr>
          <p:nvPr>
            <p:ph type="sldNum" sz="quarter" idx="4294967295"/>
          </p:nvPr>
        </p:nvSpPr>
        <p:spPr bwMode="auto">
          <a:xfrm>
            <a:off x="8239125" y="5935663"/>
            <a:ext cx="631825"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fld id="{DEE9216D-EF09-49B5-98A5-7B99CA2AE6AF}" type="slidenum">
              <a:rPr lang="en-US" altLang="en-US"/>
              <a:pPr>
                <a:buClr>
                  <a:srgbClr val="000000"/>
                </a:buClr>
                <a:buSzPct val="100000"/>
                <a:buFont typeface="Times New Roman" panose="02020603050405020304" pitchFamily="18" charset="0"/>
                <a:buNone/>
              </a:pPr>
              <a:t>34</a:t>
            </a:fld>
            <a:endParaRPr lang="en-US" altLang="en-US"/>
          </a:p>
        </p:txBody>
      </p:sp>
      <p:sp>
        <p:nvSpPr>
          <p:cNvPr id="74756" name="Rectangle 2"/>
          <p:cNvSpPr>
            <a:spLocks noChangeArrowheads="1"/>
          </p:cNvSpPr>
          <p:nvPr/>
        </p:nvSpPr>
        <p:spPr bwMode="auto">
          <a:xfrm>
            <a:off x="2147888" y="1141413"/>
            <a:ext cx="4487862" cy="4908550"/>
          </a:xfrm>
          <a:prstGeom prst="rect">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4757" name="Rectangle 3"/>
          <p:cNvSpPr>
            <a:spLocks noGrp="1" noRot="1" noChangeArrowheads="1"/>
          </p:cNvSpPr>
          <p:nvPr>
            <p:ph type="title"/>
          </p:nvPr>
        </p:nvSpPr>
        <p:spPr>
          <a:xfrm>
            <a:off x="1852613" y="381000"/>
            <a:ext cx="5386387" cy="1016000"/>
          </a:xfrm>
        </p:spPr>
        <p:txBody>
          <a:bodyPr/>
          <a:lstStyle/>
          <a:p>
            <a:r>
              <a:rPr lang="en-US" altLang="en-US" smtClean="0"/>
              <a:t>Interface Elements</a:t>
            </a:r>
          </a:p>
        </p:txBody>
      </p:sp>
      <p:pic>
        <p:nvPicPr>
          <p:cNvPr id="747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050" y="1266825"/>
            <a:ext cx="34544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4294967295"/>
          </p:nvPr>
        </p:nvSpPr>
        <p:spPr bwMode="auto">
          <a:xfrm>
            <a:off x="476250" y="5935663"/>
            <a:ext cx="7702550"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p>
        </p:txBody>
      </p:sp>
      <p:sp>
        <p:nvSpPr>
          <p:cNvPr id="75779" name="Slide Number Placeholder 4"/>
          <p:cNvSpPr>
            <a:spLocks noGrp="1"/>
          </p:cNvSpPr>
          <p:nvPr>
            <p:ph type="sldNum" sz="quarter" idx="4294967295"/>
          </p:nvPr>
        </p:nvSpPr>
        <p:spPr bwMode="auto">
          <a:xfrm>
            <a:off x="8239125" y="5935663"/>
            <a:ext cx="631825"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fld id="{327B03FD-9818-48B5-96D2-C4A425C69F33}" type="slidenum">
              <a:rPr lang="en-US" altLang="en-US"/>
              <a:pPr>
                <a:buClr>
                  <a:srgbClr val="000000"/>
                </a:buClr>
                <a:buSzPct val="100000"/>
                <a:buFont typeface="Times New Roman" panose="02020603050405020304" pitchFamily="18" charset="0"/>
                <a:buNone/>
              </a:pPr>
              <a:t>35</a:t>
            </a:fld>
            <a:endParaRPr lang="en-US" altLang="en-US"/>
          </a:p>
        </p:txBody>
      </p:sp>
      <p:sp>
        <p:nvSpPr>
          <p:cNvPr id="75780" name="Rectangle 2"/>
          <p:cNvSpPr>
            <a:spLocks noChangeArrowheads="1"/>
          </p:cNvSpPr>
          <p:nvPr/>
        </p:nvSpPr>
        <p:spPr bwMode="auto">
          <a:xfrm>
            <a:off x="1074738" y="1925638"/>
            <a:ext cx="6834187" cy="3106737"/>
          </a:xfrm>
          <a:prstGeom prst="rect">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5781" name="Rectangle 3"/>
          <p:cNvSpPr>
            <a:spLocks noGrp="1" noRot="1" noChangeArrowheads="1"/>
          </p:cNvSpPr>
          <p:nvPr>
            <p:ph type="title"/>
          </p:nvPr>
        </p:nvSpPr>
        <p:spPr>
          <a:xfrm>
            <a:off x="1466850" y="625475"/>
            <a:ext cx="6226175" cy="1016000"/>
          </a:xfrm>
        </p:spPr>
        <p:txBody>
          <a:bodyPr/>
          <a:lstStyle/>
          <a:p>
            <a:r>
              <a:rPr lang="en-US" altLang="en-US" smtClean="0"/>
              <a:t>Component Elements</a:t>
            </a:r>
          </a:p>
        </p:txBody>
      </p:sp>
      <p:pic>
        <p:nvPicPr>
          <p:cNvPr id="757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687638"/>
            <a:ext cx="52832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p:cNvSpPr>
            <a:spLocks noGrp="1"/>
          </p:cNvSpPr>
          <p:nvPr>
            <p:ph type="ftr" sz="quarter" idx="4294967295"/>
          </p:nvPr>
        </p:nvSpPr>
        <p:spPr bwMode="auto">
          <a:xfrm>
            <a:off x="476250" y="5935663"/>
            <a:ext cx="7702550"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p>
        </p:txBody>
      </p:sp>
      <p:sp>
        <p:nvSpPr>
          <p:cNvPr id="76803" name="Slide Number Placeholder 4"/>
          <p:cNvSpPr>
            <a:spLocks noGrp="1"/>
          </p:cNvSpPr>
          <p:nvPr>
            <p:ph type="sldNum" sz="quarter" idx="4294967295"/>
          </p:nvPr>
        </p:nvSpPr>
        <p:spPr bwMode="auto">
          <a:xfrm>
            <a:off x="8239125" y="5935663"/>
            <a:ext cx="631825" cy="422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fld id="{A21509AD-E22B-4E44-B9BA-E05768BACD53}" type="slidenum">
              <a:rPr lang="en-US" altLang="en-US"/>
              <a:pPr>
                <a:buClr>
                  <a:srgbClr val="000000"/>
                </a:buClr>
                <a:buSzPct val="100000"/>
                <a:buFont typeface="Times New Roman" panose="02020603050405020304" pitchFamily="18" charset="0"/>
                <a:buNone/>
              </a:pPr>
              <a:t>36</a:t>
            </a:fld>
            <a:endParaRPr lang="en-US" altLang="en-US"/>
          </a:p>
        </p:txBody>
      </p:sp>
      <p:sp>
        <p:nvSpPr>
          <p:cNvPr id="76804" name="Rectangle 2"/>
          <p:cNvSpPr>
            <a:spLocks noChangeArrowheads="1"/>
          </p:cNvSpPr>
          <p:nvPr/>
        </p:nvSpPr>
        <p:spPr bwMode="auto">
          <a:xfrm>
            <a:off x="2092325" y="1173163"/>
            <a:ext cx="5211763" cy="5113337"/>
          </a:xfrm>
          <a:prstGeom prst="rect">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6805" name="Rectangle 3"/>
          <p:cNvSpPr>
            <a:spLocks noGrp="1" noRot="1" noChangeArrowheads="1"/>
          </p:cNvSpPr>
          <p:nvPr>
            <p:ph type="title"/>
          </p:nvPr>
        </p:nvSpPr>
        <p:spPr>
          <a:xfrm>
            <a:off x="1427163" y="381000"/>
            <a:ext cx="6305550" cy="1016000"/>
          </a:xfrm>
        </p:spPr>
        <p:txBody>
          <a:bodyPr/>
          <a:lstStyle/>
          <a:p>
            <a:r>
              <a:rPr lang="en-US" altLang="en-US" smtClean="0"/>
              <a:t>Deployment Elements</a:t>
            </a:r>
          </a:p>
        </p:txBody>
      </p:sp>
      <p:pic>
        <p:nvPicPr>
          <p:cNvPr id="768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8" y="1270000"/>
            <a:ext cx="4089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EAA07884-ED74-4A87-93C3-DCB372669367}" type="slidenum">
              <a:rPr lang="en-GB" altLang="en-US" sz="1400"/>
              <a:pPr algn="r" eaLnBrk="1" hangingPunct="1">
                <a:lnSpc>
                  <a:spcPct val="95000"/>
                </a:lnSpc>
                <a:spcBef>
                  <a:spcPct val="0"/>
                </a:spcBef>
                <a:buFont typeface="Times New Roman" panose="02020603050405020304" pitchFamily="18" charset="0"/>
                <a:buNone/>
              </a:pPr>
              <a:t>37</a:t>
            </a:fld>
            <a:endParaRPr lang="en-GB" altLang="en-US" sz="1400"/>
          </a:p>
        </p:txBody>
      </p:sp>
      <p:sp>
        <p:nvSpPr>
          <p:cNvPr id="77827" name="Rectangle 2"/>
          <p:cNvSpPr>
            <a:spLocks noGrp="1" noChangeArrowheads="1"/>
          </p:cNvSpPr>
          <p:nvPr>
            <p:ph type="title"/>
          </p:nvPr>
        </p:nvSpPr>
        <p:spPr>
          <a:xfrm>
            <a:off x="7620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Pattern-based Software Design</a:t>
            </a:r>
          </a:p>
        </p:txBody>
      </p:sp>
      <p:sp>
        <p:nvSpPr>
          <p:cNvPr id="77828" name="Rectangle 3"/>
          <p:cNvSpPr>
            <a:spLocks noGrp="1" noChangeArrowheads="1"/>
          </p:cNvSpPr>
          <p:nvPr>
            <p:ph type="body" idx="1"/>
          </p:nvPr>
        </p:nvSpPr>
        <p:spPr>
          <a:xfrm>
            <a:off x="457200" y="1447800"/>
            <a:ext cx="8382000" cy="4548188"/>
          </a:xfrm>
        </p:spPr>
        <p:txBody>
          <a:bodyPr/>
          <a:lstStyle/>
          <a:p>
            <a:pPr marL="339725" indent="-33972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Mature engineering disciplines make use of thousands of </a:t>
            </a:r>
            <a:r>
              <a:rPr lang="en-GB" altLang="en-US" sz="1800" u="sng" smtClean="0"/>
              <a:t>design patterns</a:t>
            </a:r>
            <a:r>
              <a:rPr lang="en-GB" altLang="en-US" sz="1800" smtClean="0"/>
              <a:t> for such things as buildings, highways, electrical circuits, factories, weapon systems, vehicles, and computers</a:t>
            </a:r>
          </a:p>
          <a:p>
            <a:pPr marL="339725" indent="-33972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Design patterns also serve a purpose in software engineering</a:t>
            </a:r>
          </a:p>
          <a:p>
            <a:pPr marL="339725" indent="-33972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Architectural patterns</a:t>
            </a:r>
          </a:p>
          <a:p>
            <a:pPr marL="739775" lvl="1" indent="-282575"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smtClean="0"/>
              <a:t>Define the </a:t>
            </a:r>
            <a:r>
              <a:rPr lang="en-GB" altLang="en-US" sz="1600" u="sng" smtClean="0"/>
              <a:t>overall structure</a:t>
            </a:r>
            <a:r>
              <a:rPr lang="en-GB" altLang="en-US" sz="1600" smtClean="0"/>
              <a:t> of software</a:t>
            </a:r>
          </a:p>
          <a:p>
            <a:pPr marL="739775" lvl="1" indent="-282575"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smtClean="0"/>
              <a:t>Indicate the </a:t>
            </a:r>
            <a:r>
              <a:rPr lang="en-GB" altLang="en-US" sz="1600" u="sng" smtClean="0"/>
              <a:t>relationships</a:t>
            </a:r>
            <a:r>
              <a:rPr lang="en-GB" altLang="en-US" sz="1600" smtClean="0"/>
              <a:t> among subsystems and software components</a:t>
            </a:r>
          </a:p>
          <a:p>
            <a:pPr marL="739775" lvl="1" indent="-282575"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smtClean="0"/>
              <a:t>Define the rules for specifying relationships among software elements</a:t>
            </a:r>
          </a:p>
          <a:p>
            <a:pPr marL="339725" indent="-33972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Design patterns</a:t>
            </a:r>
          </a:p>
          <a:p>
            <a:pPr marL="739775" lvl="1" indent="-282575"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smtClean="0"/>
              <a:t>Address a </a:t>
            </a:r>
            <a:r>
              <a:rPr lang="en-GB" altLang="en-US" sz="1600" u="sng" smtClean="0"/>
              <a:t>specific element of the design</a:t>
            </a:r>
            <a:r>
              <a:rPr lang="en-GB" altLang="en-US" sz="1600" smtClean="0"/>
              <a:t> such as an </a:t>
            </a:r>
            <a:r>
              <a:rPr lang="en-GB" altLang="en-US" sz="1600" u="sng" smtClean="0"/>
              <a:t>aggregation</a:t>
            </a:r>
            <a:r>
              <a:rPr lang="en-GB" altLang="en-US" sz="1600" smtClean="0"/>
              <a:t> of components or solve some </a:t>
            </a:r>
            <a:r>
              <a:rPr lang="en-GB" altLang="en-US" sz="1600" u="sng" smtClean="0"/>
              <a:t>design problem</a:t>
            </a:r>
            <a:r>
              <a:rPr lang="en-GB" altLang="en-US" sz="1600" smtClean="0"/>
              <a:t>, </a:t>
            </a:r>
            <a:r>
              <a:rPr lang="en-GB" altLang="en-US" sz="1600" u="sng" smtClean="0"/>
              <a:t>relationships among components, or the mechanisms for effecting</a:t>
            </a:r>
            <a:r>
              <a:rPr lang="en-GB" altLang="en-US" sz="1600" smtClean="0"/>
              <a:t> inter-component communication</a:t>
            </a:r>
          </a:p>
          <a:p>
            <a:pPr marL="739775" lvl="1" indent="-282575"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smtClean="0"/>
              <a:t>Consist of </a:t>
            </a:r>
            <a:r>
              <a:rPr lang="en-GB" altLang="en-US" sz="1600" u="sng" smtClean="0"/>
              <a:t>creational</a:t>
            </a:r>
            <a:r>
              <a:rPr lang="en-GB" altLang="en-US" sz="1600" smtClean="0"/>
              <a:t>, </a:t>
            </a:r>
            <a:r>
              <a:rPr lang="en-GB" altLang="en-US" sz="1600" u="sng" smtClean="0"/>
              <a:t>structural</a:t>
            </a:r>
            <a:r>
              <a:rPr lang="en-GB" altLang="en-US" sz="1600" smtClean="0"/>
              <a:t>, and </a:t>
            </a:r>
            <a:r>
              <a:rPr lang="en-GB" altLang="en-US" sz="1600" u="sng" smtClean="0"/>
              <a:t>behavioral</a:t>
            </a:r>
            <a:r>
              <a:rPr lang="en-GB" altLang="en-US" sz="1600" smtClean="0"/>
              <a:t> patterns</a:t>
            </a:r>
          </a:p>
          <a:p>
            <a:pPr marL="339725" indent="-33972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Coding patterns</a:t>
            </a:r>
          </a:p>
          <a:p>
            <a:pPr marL="739775" lvl="1" indent="-282575" eaLnBrk="1" hangingPunct="1">
              <a:lnSpc>
                <a:spcPct val="9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smtClean="0"/>
              <a:t>Describe </a:t>
            </a:r>
            <a:r>
              <a:rPr lang="en-GB" altLang="en-US" sz="1600" u="sng" smtClean="0"/>
              <a:t>language-specific</a:t>
            </a:r>
            <a:r>
              <a:rPr lang="en-GB" altLang="en-US" sz="1600" smtClean="0"/>
              <a:t> patterns that implement an </a:t>
            </a:r>
            <a:r>
              <a:rPr lang="en-GB" altLang="en-US" sz="1600" u="sng" smtClean="0"/>
              <a:t>algorithmic or data structure element</a:t>
            </a:r>
            <a:r>
              <a:rPr lang="en-GB" altLang="en-US" sz="1600" smtClean="0"/>
              <a:t> of a component, a specific </a:t>
            </a:r>
            <a:r>
              <a:rPr lang="en-GB" altLang="en-US" sz="1600" u="sng" smtClean="0"/>
              <a:t>interface protocol</a:t>
            </a:r>
            <a:r>
              <a:rPr lang="en-GB" altLang="en-US" sz="1600" smtClean="0"/>
              <a:t>, or a </a:t>
            </a:r>
            <a:r>
              <a:rPr lang="en-GB" altLang="en-US" sz="1600" u="sng" smtClean="0"/>
              <a:t>mechanism for communication</a:t>
            </a:r>
            <a:r>
              <a:rPr lang="en-GB" altLang="en-US" sz="1600" smtClean="0"/>
              <a:t> among components  </a:t>
            </a:r>
          </a:p>
        </p:txBody>
      </p:sp>
      <p:sp>
        <p:nvSpPr>
          <p:cNvPr id="77829" name="AutoShape 4"/>
          <p:cNvSpPr>
            <a:spLocks noChangeArrowheads="1"/>
          </p:cNvSpPr>
          <p:nvPr/>
        </p:nvSpPr>
        <p:spPr bwMode="auto">
          <a:xfrm>
            <a:off x="8612188" y="6324600"/>
            <a:ext cx="373062" cy="346075"/>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2000"/>
              </a:lnSpc>
              <a:spcBef>
                <a:spcPct val="0"/>
              </a:spcBef>
              <a:buFont typeface="Times New Roman" panose="02020603050405020304" pitchFamily="18" charset="0"/>
              <a:buNone/>
            </a:pPr>
            <a:r>
              <a:rPr lang="en-GB" altLang="en-US" sz="1800" u="sng">
                <a:latin typeface="Wingdings" panose="05000000000000000000" pitchFamily="2" charset="2"/>
              </a:rPr>
              <a: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CBA5D518-ED8E-4B20-99FD-208DE7296A95}" type="slidenum">
              <a:rPr lang="en-GB" altLang="en-US" sz="1400"/>
              <a:pPr algn="r" eaLnBrk="1" hangingPunct="1">
                <a:lnSpc>
                  <a:spcPct val="95000"/>
                </a:lnSpc>
                <a:spcBef>
                  <a:spcPct val="0"/>
                </a:spcBef>
                <a:buFont typeface="Times New Roman" panose="02020603050405020304" pitchFamily="18" charset="0"/>
                <a:buNone/>
              </a:pPr>
              <a:t>4</a:t>
            </a:fld>
            <a:endParaRPr lang="en-GB" altLang="en-US" sz="1400"/>
          </a:p>
        </p:txBody>
      </p:sp>
      <p:sp>
        <p:nvSpPr>
          <p:cNvPr id="20483" name="Rectangle 2"/>
          <p:cNvSpPr>
            <a:spLocks noGrp="1" noChangeArrowheads="1"/>
          </p:cNvSpPr>
          <p:nvPr>
            <p:ph type="title"/>
          </p:nvPr>
        </p:nvSpPr>
        <p:spPr>
          <a:xfrm>
            <a:off x="685800" y="762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Five Notable Design Quotes</a:t>
            </a:r>
          </a:p>
        </p:txBody>
      </p:sp>
      <p:sp>
        <p:nvSpPr>
          <p:cNvPr id="20484" name="Rectangle 3"/>
          <p:cNvSpPr>
            <a:spLocks noGrp="1" noChangeArrowheads="1"/>
          </p:cNvSpPr>
          <p:nvPr>
            <p:ph type="body" idx="1"/>
          </p:nvPr>
        </p:nvSpPr>
        <p:spPr>
          <a:xfrm>
            <a:off x="304800" y="1371600"/>
            <a:ext cx="8534400" cy="507365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"Questions about whether design is necessary or affordable are quite beside the point; design is inevitable.  The alternative to good design is bad design, [rather than] no design at all."    </a:t>
            </a:r>
            <a:r>
              <a:rPr lang="en-GB" altLang="en-US" sz="2000" b="1" smtClean="0"/>
              <a:t>Douglas Martin</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"You can use an eraser on the drafting table or a sledge hammer on the construction site."    </a:t>
            </a:r>
            <a:r>
              <a:rPr lang="en-GB" altLang="en-US" sz="2000" b="1" smtClean="0"/>
              <a:t>Frank Lloyd Wright</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"The public is more familiar with bad design than good design.  If is, in effect, conditioned to prefer bad design, because that is what it lives with; the new [design] becomes threatening, the old reassuring."    </a:t>
            </a:r>
            <a:r>
              <a:rPr lang="en-GB" altLang="en-US" sz="2000" b="1" smtClean="0"/>
              <a:t>Paul Rand</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"A common mistake that people make when trying to design something completely foolproof was to underestimate the ingenuity of complete fools."    </a:t>
            </a:r>
            <a:r>
              <a:rPr lang="en-GB" altLang="en-US" sz="2000" b="1" smtClean="0"/>
              <a:t>Douglas Adams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"Every now and then go away, have a little relaxation, for when you come back to your work your judgment will be surer.  Go some distance away because then the work appears smaller and more of it can be taken in at a glance and a lack of harmony and proportion is more readily seen."    </a:t>
            </a:r>
            <a:r>
              <a:rPr lang="en-GB" altLang="en-US" sz="2000" b="1" smtClean="0"/>
              <a:t>Leonardo DaVinci</a:t>
            </a:r>
          </a:p>
          <a:p>
            <a:pPr marL="339725" indent="-339725" eaLnBrk="1" hangingPunct="1">
              <a:lnSpc>
                <a:spcPct val="90000"/>
              </a:lnSpc>
              <a:spcBef>
                <a:spcPts val="5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b="1"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A50CFB9B-03DA-4DAB-9E19-7A4CAC5FB460}" type="slidenum">
              <a:rPr lang="en-GB" altLang="en-US" sz="1400"/>
              <a:pPr algn="r" eaLnBrk="1" hangingPunct="1">
                <a:lnSpc>
                  <a:spcPct val="95000"/>
                </a:lnSpc>
                <a:spcBef>
                  <a:spcPct val="0"/>
                </a:spcBef>
                <a:buFont typeface="Times New Roman" panose="02020603050405020304" pitchFamily="18" charset="0"/>
                <a:buNone/>
              </a:pPr>
              <a:t>5</a:t>
            </a:fld>
            <a:endParaRPr lang="en-GB" altLang="en-US" sz="1400"/>
          </a:p>
        </p:txBody>
      </p:sp>
      <p:sp>
        <p:nvSpPr>
          <p:cNvPr id="22531" name="Rectangle 2"/>
          <p:cNvSpPr>
            <a:spLocks noGrp="1" noChangeArrowheads="1"/>
          </p:cNvSpPr>
          <p:nvPr>
            <p:ph type="title"/>
          </p:nvPr>
        </p:nvSpPr>
        <p:spPr>
          <a:xfrm>
            <a:off x="6858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Purpose of Design</a:t>
            </a:r>
          </a:p>
        </p:txBody>
      </p:sp>
      <p:sp>
        <p:nvSpPr>
          <p:cNvPr id="22532" name="Rectangle 3"/>
          <p:cNvSpPr>
            <a:spLocks noGrp="1" noChangeArrowheads="1"/>
          </p:cNvSpPr>
          <p:nvPr>
            <p:ph type="body" idx="1"/>
          </p:nvPr>
        </p:nvSpPr>
        <p:spPr>
          <a:xfrm>
            <a:off x="304800" y="1371600"/>
            <a:ext cx="8534400" cy="411480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Design is where customer requirements, business needs, and technical considerations </a:t>
            </a:r>
            <a:r>
              <a:rPr lang="en-GB" altLang="en-US" sz="2000" u="sng" smtClean="0"/>
              <a:t>all come together</a:t>
            </a:r>
            <a:r>
              <a:rPr lang="en-GB" altLang="en-US" sz="2000" smtClean="0"/>
              <a:t> in the formulation of a product or system</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The design model provides detail about the software data structures, architecture, interfaces, and components</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The design model can be assessed for quality and be improved before code is generated and tests are conducted</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Does the design contain errors, inconsistencies, or omissions?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Are there better design alternatives?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Can the design be implemented within the constraints, schedule, and cost that have been established?</a:t>
            </a:r>
          </a:p>
          <a:p>
            <a:pPr marL="339725" indent="-339725" eaLnBrk="1" hangingPunct="1">
              <a:lnSpc>
                <a:spcPct val="90000"/>
              </a:lnSpc>
              <a:spcBef>
                <a:spcPts val="45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800" smtClean="0"/>
          </a:p>
          <a:p>
            <a:pPr marL="339725" indent="-339725" eaLnBrk="1" hangingPunct="1">
              <a:lnSpc>
                <a:spcPct val="90000"/>
              </a:lnSpc>
              <a:spcBef>
                <a:spcPts val="5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smtClean="0"/>
          </a:p>
          <a:p>
            <a:pPr marL="339725" indent="-339725" eaLnBrk="1" hangingPunct="1">
              <a:lnSpc>
                <a:spcPct val="90000"/>
              </a:lnSpc>
              <a:spcBef>
                <a:spcPts val="5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smtClean="0"/>
          </a:p>
        </p:txBody>
      </p:sp>
      <p:sp>
        <p:nvSpPr>
          <p:cNvPr id="22533" name="AutoShape 4"/>
          <p:cNvSpPr>
            <a:spLocks noChangeArrowheads="1"/>
          </p:cNvSpPr>
          <p:nvPr/>
        </p:nvSpPr>
        <p:spPr bwMode="auto">
          <a:xfrm>
            <a:off x="3429000" y="6248400"/>
            <a:ext cx="2057400" cy="3540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800"/>
              <a:t>(More on next slide)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F6760536-A42F-458D-AB1F-FDAFF7B102CC}" type="slidenum">
              <a:rPr lang="en-GB" altLang="en-US" sz="1400"/>
              <a:pPr algn="r" eaLnBrk="1" hangingPunct="1">
                <a:lnSpc>
                  <a:spcPct val="95000"/>
                </a:lnSpc>
                <a:spcBef>
                  <a:spcPct val="0"/>
                </a:spcBef>
                <a:buFont typeface="Times New Roman" panose="02020603050405020304" pitchFamily="18" charset="0"/>
                <a:buNone/>
              </a:pPr>
              <a:t>6</a:t>
            </a:fld>
            <a:endParaRPr lang="en-GB" altLang="en-US" sz="1400"/>
          </a:p>
        </p:txBody>
      </p:sp>
      <p:sp>
        <p:nvSpPr>
          <p:cNvPr id="24579" name="Rectangle 2"/>
          <p:cNvSpPr>
            <a:spLocks noGrp="1" noChangeArrowheads="1"/>
          </p:cNvSpPr>
          <p:nvPr>
            <p:ph type="title"/>
          </p:nvPr>
        </p:nvSpPr>
        <p:spPr>
          <a:xfrm>
            <a:off x="685800" y="152400"/>
            <a:ext cx="7772400" cy="1143000"/>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Purpose of Design (continued)</a:t>
            </a:r>
          </a:p>
        </p:txBody>
      </p:sp>
      <p:sp>
        <p:nvSpPr>
          <p:cNvPr id="24580" name="Rectangle 3"/>
          <p:cNvSpPr>
            <a:spLocks noGrp="1" noChangeArrowheads="1"/>
          </p:cNvSpPr>
          <p:nvPr>
            <p:ph type="body" idx="1"/>
          </p:nvPr>
        </p:nvSpPr>
        <p:spPr>
          <a:xfrm>
            <a:off x="304800" y="1371600"/>
            <a:ext cx="8534400" cy="5013325"/>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A designer must practice </a:t>
            </a:r>
            <a:r>
              <a:rPr lang="en-GB" altLang="en-US" sz="2000" u="sng" smtClean="0"/>
              <a:t>diversification</a:t>
            </a:r>
            <a:r>
              <a:rPr lang="en-GB" altLang="en-US" sz="2000" smtClean="0"/>
              <a:t> and </a:t>
            </a:r>
            <a:r>
              <a:rPr lang="en-GB" altLang="en-US" sz="2000" u="sng" smtClean="0"/>
              <a:t>convergence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The designer </a:t>
            </a:r>
            <a:r>
              <a:rPr lang="en-GB" altLang="en-US" sz="1800" u="sng" smtClean="0"/>
              <a:t>selects</a:t>
            </a:r>
            <a:r>
              <a:rPr lang="en-GB" altLang="en-US" sz="1800" smtClean="0"/>
              <a:t> from design components, component solutions, and knowledge available through catalogs, textbooks, and experience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The designer then </a:t>
            </a:r>
            <a:r>
              <a:rPr lang="en-GB" altLang="en-US" sz="1800" u="sng" smtClean="0"/>
              <a:t>chooses</a:t>
            </a:r>
            <a:r>
              <a:rPr lang="en-GB" altLang="en-US" sz="1800" smtClean="0"/>
              <a:t> the elements from this collection that meet the requirements defined by requirements engineering and analysis modeling</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Convergence occurs as </a:t>
            </a:r>
            <a:r>
              <a:rPr lang="en-GB" altLang="en-US" sz="1800" u="sng" smtClean="0"/>
              <a:t>alternatives</a:t>
            </a:r>
            <a:r>
              <a:rPr lang="en-GB" altLang="en-US" sz="1800" smtClean="0"/>
              <a:t> are </a:t>
            </a:r>
            <a:r>
              <a:rPr lang="en-GB" altLang="en-US" sz="1800" u="sng" smtClean="0"/>
              <a:t>considered</a:t>
            </a:r>
            <a:r>
              <a:rPr lang="en-GB" altLang="en-US" sz="1800" smtClean="0"/>
              <a:t> and </a:t>
            </a:r>
            <a:r>
              <a:rPr lang="en-GB" altLang="en-US" sz="1800" u="sng" smtClean="0"/>
              <a:t>rejected</a:t>
            </a:r>
            <a:r>
              <a:rPr lang="en-GB" altLang="en-US" sz="1800" smtClean="0"/>
              <a:t> until one particular configuration of components is chosen</a:t>
            </a:r>
          </a:p>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Software design is an </a:t>
            </a:r>
            <a:r>
              <a:rPr lang="en-GB" altLang="en-US" sz="2000" u="sng" smtClean="0"/>
              <a:t>iterative process</a:t>
            </a:r>
            <a:r>
              <a:rPr lang="en-GB" altLang="en-US" sz="2000" smtClean="0"/>
              <a:t> through which requirements are translated into a blueprint for constructing the software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Design begins at a </a:t>
            </a:r>
            <a:r>
              <a:rPr lang="en-GB" altLang="en-US" sz="1800" u="sng" smtClean="0"/>
              <a:t>high level</a:t>
            </a:r>
            <a:r>
              <a:rPr lang="en-GB" altLang="en-US" sz="1800" smtClean="0"/>
              <a:t> of abstraction that can be directly traced back to the </a:t>
            </a:r>
            <a:r>
              <a:rPr lang="en-GB" altLang="en-US" sz="1800" u="sng" smtClean="0"/>
              <a:t>data, functional, and behavioral</a:t>
            </a:r>
            <a:r>
              <a:rPr lang="en-GB" altLang="en-US" sz="1800" smtClean="0"/>
              <a:t> requirements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As design iteration occurs, subsequent refinement leads to design representations at much </a:t>
            </a:r>
            <a:r>
              <a:rPr lang="en-GB" altLang="en-US" sz="1800" u="sng" smtClean="0"/>
              <a:t>lower levels</a:t>
            </a:r>
            <a:r>
              <a:rPr lang="en-GB" altLang="en-US" sz="1800" smtClean="0"/>
              <a:t> of abstraction</a:t>
            </a:r>
          </a:p>
          <a:p>
            <a:pPr marL="339725" indent="-339725" eaLnBrk="1" hangingPunct="1">
              <a:lnSpc>
                <a:spcPct val="90000"/>
              </a:lnSpc>
              <a:spcBef>
                <a:spcPts val="45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800" smtClean="0"/>
          </a:p>
          <a:p>
            <a:pPr marL="339725" indent="-339725" eaLnBrk="1" hangingPunct="1">
              <a:lnSpc>
                <a:spcPct val="90000"/>
              </a:lnSpc>
              <a:spcBef>
                <a:spcPts val="45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800" smtClean="0"/>
          </a:p>
          <a:p>
            <a:pPr marL="339725" indent="-339725" eaLnBrk="1" hangingPunct="1">
              <a:lnSpc>
                <a:spcPct val="90000"/>
              </a:lnSpc>
              <a:spcBef>
                <a:spcPts val="5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smtClean="0"/>
          </a:p>
          <a:p>
            <a:pPr marL="339725" indent="-339725" eaLnBrk="1" hangingPunct="1">
              <a:lnSpc>
                <a:spcPct val="90000"/>
              </a:lnSpc>
              <a:spcBef>
                <a:spcPts val="50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00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03208849-5396-41F4-B058-CF770B863684}" type="slidenum">
              <a:rPr lang="en-GB" altLang="en-US" sz="1400"/>
              <a:pPr algn="r" eaLnBrk="1" hangingPunct="1">
                <a:lnSpc>
                  <a:spcPct val="95000"/>
                </a:lnSpc>
                <a:spcBef>
                  <a:spcPct val="0"/>
                </a:spcBef>
                <a:buFont typeface="Times New Roman" panose="02020603050405020304" pitchFamily="18" charset="0"/>
                <a:buNone/>
              </a:pPr>
              <a:t>7</a:t>
            </a:fld>
            <a:endParaRPr lang="en-GB" altLang="en-US" sz="1400"/>
          </a:p>
        </p:txBody>
      </p:sp>
      <p:sp>
        <p:nvSpPr>
          <p:cNvPr id="26627" name="Rectangle 2"/>
          <p:cNvSpPr>
            <a:spLocks noGrp="1" noChangeArrowheads="1"/>
          </p:cNvSpPr>
          <p:nvPr>
            <p:ph type="title"/>
          </p:nvPr>
        </p:nvSpPr>
        <p:spPr>
          <a:xfrm>
            <a:off x="762000" y="41275"/>
            <a:ext cx="7696200" cy="1366838"/>
          </a:xfrm>
        </p:spPr>
        <p:txBody>
          <a:bodyPr/>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mtClean="0"/>
              <a:t>From Analysis Model to </a:t>
            </a:r>
            <a:br>
              <a:rPr lang="en-GB" altLang="en-US" smtClean="0"/>
            </a:br>
            <a:r>
              <a:rPr lang="en-GB" altLang="en-US" smtClean="0"/>
              <a:t>Design Model</a:t>
            </a:r>
          </a:p>
        </p:txBody>
      </p:sp>
      <p:sp>
        <p:nvSpPr>
          <p:cNvPr id="26628" name="Rectangle 3"/>
          <p:cNvSpPr>
            <a:spLocks noGrp="1" noChangeArrowheads="1"/>
          </p:cNvSpPr>
          <p:nvPr>
            <p:ph type="body" idx="1"/>
          </p:nvPr>
        </p:nvSpPr>
        <p:spPr>
          <a:xfrm>
            <a:off x="685800" y="1981200"/>
            <a:ext cx="7772400" cy="4114800"/>
          </a:xfrm>
        </p:spPr>
        <p:txBody>
          <a:bodyPr/>
          <a:lstStyle/>
          <a:p>
            <a:pPr marL="339725" indent="-339725" eaLnBrk="1" hangingPunct="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smtClean="0"/>
              <a:t>Each element of the analysis model provides information that is necessary to create the </a:t>
            </a:r>
            <a:r>
              <a:rPr lang="en-GB" altLang="en-US" sz="2000" u="sng" smtClean="0"/>
              <a:t>four</a:t>
            </a:r>
            <a:r>
              <a:rPr lang="en-GB" altLang="en-US" sz="2000" smtClean="0"/>
              <a:t> design models</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The </a:t>
            </a:r>
            <a:r>
              <a:rPr lang="en-GB" altLang="en-US" sz="1800" u="sng" smtClean="0"/>
              <a:t>data/class design</a:t>
            </a:r>
            <a:r>
              <a:rPr lang="en-GB" altLang="en-US" sz="1800" smtClean="0"/>
              <a:t> transforms analysis classes into </a:t>
            </a:r>
            <a:r>
              <a:rPr lang="en-GB" altLang="en-US" sz="1800" u="sng" smtClean="0"/>
              <a:t>design classes</a:t>
            </a:r>
            <a:r>
              <a:rPr lang="en-GB" altLang="en-US" sz="1800" smtClean="0"/>
              <a:t> along with the </a:t>
            </a:r>
            <a:r>
              <a:rPr lang="en-GB" altLang="en-US" sz="1800" u="sng" smtClean="0"/>
              <a:t>data structures</a:t>
            </a:r>
            <a:r>
              <a:rPr lang="en-GB" altLang="en-US" sz="1800" smtClean="0"/>
              <a:t> required to implement the software</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The </a:t>
            </a:r>
            <a:r>
              <a:rPr lang="en-GB" altLang="en-US" sz="1800" u="sng" smtClean="0"/>
              <a:t>architectural design</a:t>
            </a:r>
            <a:r>
              <a:rPr lang="en-GB" altLang="en-US" sz="1800" smtClean="0"/>
              <a:t> defines the </a:t>
            </a:r>
            <a:r>
              <a:rPr lang="en-GB" altLang="en-US" sz="1800" u="sng" smtClean="0"/>
              <a:t>relationship</a:t>
            </a:r>
            <a:r>
              <a:rPr lang="en-GB" altLang="en-US" sz="1800" smtClean="0"/>
              <a:t> between major structural elements of the software; </a:t>
            </a:r>
            <a:r>
              <a:rPr lang="en-GB" altLang="en-US" sz="1800" u="sng" smtClean="0"/>
              <a:t>architectural styles</a:t>
            </a:r>
            <a:r>
              <a:rPr lang="en-GB" altLang="en-US" sz="1800" smtClean="0"/>
              <a:t> and </a:t>
            </a:r>
            <a:r>
              <a:rPr lang="en-GB" altLang="en-US" sz="1800" u="sng" smtClean="0"/>
              <a:t>design patterns</a:t>
            </a:r>
            <a:r>
              <a:rPr lang="en-GB" altLang="en-US" sz="1800" smtClean="0"/>
              <a:t> help achieve the requirements defined for the system</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The </a:t>
            </a:r>
            <a:r>
              <a:rPr lang="en-GB" altLang="en-US" sz="1800" u="sng" smtClean="0"/>
              <a:t>interface design</a:t>
            </a:r>
            <a:r>
              <a:rPr lang="en-GB" altLang="en-US" sz="1800" smtClean="0"/>
              <a:t> describes how the software </a:t>
            </a:r>
            <a:r>
              <a:rPr lang="en-GB" altLang="en-US" sz="1800" u="sng" smtClean="0"/>
              <a:t>communicates</a:t>
            </a:r>
            <a:r>
              <a:rPr lang="en-GB" altLang="en-US" sz="1800" smtClean="0"/>
              <a:t> with systems that </a:t>
            </a:r>
            <a:r>
              <a:rPr lang="en-GB" altLang="en-US" sz="1800" u="sng" smtClean="0"/>
              <a:t>interoperate</a:t>
            </a:r>
            <a:r>
              <a:rPr lang="en-GB" altLang="en-US" sz="1800" smtClean="0"/>
              <a:t> with it and with humans that use it</a:t>
            </a:r>
          </a:p>
          <a:p>
            <a:pPr marL="739775" lvl="1" indent="-282575" eaLnBrk="1" hangingPunct="1">
              <a:lnSpc>
                <a:spcPct val="9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smtClean="0"/>
              <a:t>The </a:t>
            </a:r>
            <a:r>
              <a:rPr lang="en-GB" altLang="en-US" sz="1800" u="sng" smtClean="0"/>
              <a:t>component-level design</a:t>
            </a:r>
            <a:r>
              <a:rPr lang="en-GB" altLang="en-US" sz="1800" smtClean="0"/>
              <a:t> transforms structural elements of the software architecture into a </a:t>
            </a:r>
            <a:r>
              <a:rPr lang="en-GB" altLang="en-US" sz="1800" u="sng" smtClean="0"/>
              <a:t>procedural description</a:t>
            </a:r>
            <a:r>
              <a:rPr lang="en-GB" altLang="en-US" sz="1800" smtClean="0"/>
              <a:t> of software components</a:t>
            </a:r>
          </a:p>
          <a:p>
            <a:pPr marL="339725" indent="-339725" eaLnBrk="1" hangingPunct="1">
              <a:lnSpc>
                <a:spcPct val="90000"/>
              </a:lnSpc>
              <a:spcBef>
                <a:spcPts val="450"/>
              </a:spcBef>
              <a:buClrTx/>
              <a:buSz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800" smtClean="0"/>
          </a:p>
        </p:txBody>
      </p:sp>
      <p:sp>
        <p:nvSpPr>
          <p:cNvPr id="26629" name="AutoShape 4"/>
          <p:cNvSpPr>
            <a:spLocks noChangeArrowheads="1"/>
          </p:cNvSpPr>
          <p:nvPr/>
        </p:nvSpPr>
        <p:spPr bwMode="auto">
          <a:xfrm>
            <a:off x="3429000" y="6248400"/>
            <a:ext cx="2057400" cy="354013"/>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eaLnBrk="1" hangingPunct="1">
              <a:lnSpc>
                <a:spcPct val="95000"/>
              </a:lnSpc>
              <a:spcBef>
                <a:spcPct val="0"/>
              </a:spcBef>
              <a:buFont typeface="Times New Roman" panose="02020603050405020304" pitchFamily="18" charset="0"/>
              <a:buNone/>
            </a:pPr>
            <a:r>
              <a:rPr lang="en-GB" altLang="en-US" sz="1800"/>
              <a:t>(More on next slide)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4294967295"/>
          </p:nvPr>
        </p:nvSpPr>
        <p:spPr bwMode="auto">
          <a:xfrm>
            <a:off x="8239125" y="6248400"/>
            <a:ext cx="63182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00"/>
              </a:buClr>
              <a:buSzPct val="100000"/>
              <a:buFont typeface="Times New Roman" panose="02020603050405020304" pitchFamily="18" charset="0"/>
              <a:buNone/>
            </a:pPr>
            <a:fld id="{97B6AE3F-715C-484D-B5B6-D70A173865C0}" type="slidenum">
              <a:rPr lang="en-US" altLang="en-US"/>
              <a:pPr>
                <a:buClr>
                  <a:srgbClr val="000000"/>
                </a:buClr>
                <a:buSzPct val="100000"/>
                <a:buFont typeface="Times New Roman" panose="02020603050405020304" pitchFamily="18" charset="0"/>
                <a:buNone/>
              </a:pPr>
              <a:t>8</a:t>
            </a:fld>
            <a:endParaRPr lang="en-US" altLang="en-US"/>
          </a:p>
        </p:txBody>
      </p:sp>
      <p:sp>
        <p:nvSpPr>
          <p:cNvPr id="28675" name="Rectangle 2"/>
          <p:cNvSpPr>
            <a:spLocks noChangeArrowheads="1"/>
          </p:cNvSpPr>
          <p:nvPr/>
        </p:nvSpPr>
        <p:spPr bwMode="auto">
          <a:xfrm>
            <a:off x="533400" y="973138"/>
            <a:ext cx="8153400" cy="5884862"/>
          </a:xfrm>
          <a:prstGeom prst="rect">
            <a:avLst/>
          </a:prstGeom>
          <a:solidFill>
            <a:srgbClr val="96E3FE"/>
          </a:solidFill>
          <a:ln w="127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6" name="Rectangle 3"/>
          <p:cNvSpPr>
            <a:spLocks noGrp="1" noRot="1" noChangeArrowheads="1"/>
          </p:cNvSpPr>
          <p:nvPr>
            <p:ph type="title"/>
          </p:nvPr>
        </p:nvSpPr>
        <p:spPr>
          <a:xfrm>
            <a:off x="427038" y="255588"/>
            <a:ext cx="8458200" cy="600075"/>
          </a:xfrm>
        </p:spPr>
        <p:txBody>
          <a:bodyPr/>
          <a:lstStyle/>
          <a:p>
            <a:r>
              <a:rPr lang="en-US" altLang="en-US" smtClean="0"/>
              <a:t>Analysis Model -&gt; Design Model</a:t>
            </a:r>
          </a:p>
        </p:txBody>
      </p:sp>
      <p:pic>
        <p:nvPicPr>
          <p:cNvPr id="286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984250"/>
            <a:ext cx="7140575"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6553200" y="6248400"/>
            <a:ext cx="19050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eaLnBrk="1" hangingPunct="1">
              <a:lnSpc>
                <a:spcPct val="95000"/>
              </a:lnSpc>
              <a:spcBef>
                <a:spcPct val="0"/>
              </a:spcBef>
              <a:buFont typeface="Times New Roman" panose="02020603050405020304" pitchFamily="18" charset="0"/>
              <a:buNone/>
            </a:pPr>
            <a:fld id="{3FDEA6EC-013A-4A9F-9EE4-EF76E9EC4F32}" type="slidenum">
              <a:rPr lang="en-GB" altLang="en-US" sz="1400"/>
              <a:pPr algn="r" eaLnBrk="1" hangingPunct="1">
                <a:lnSpc>
                  <a:spcPct val="95000"/>
                </a:lnSpc>
                <a:spcBef>
                  <a:spcPct val="0"/>
                </a:spcBef>
                <a:buFont typeface="Times New Roman" panose="02020603050405020304" pitchFamily="18" charset="0"/>
                <a:buNone/>
              </a:pPr>
              <a:t>9</a:t>
            </a:fld>
            <a:endParaRPr lang="en-GB" altLang="en-US" sz="1400"/>
          </a:p>
        </p:txBody>
      </p:sp>
      <p:grpSp>
        <p:nvGrpSpPr>
          <p:cNvPr id="29699" name="Group 2"/>
          <p:cNvGrpSpPr>
            <a:grpSpLocks/>
          </p:cNvGrpSpPr>
          <p:nvPr/>
        </p:nvGrpSpPr>
        <p:grpSpPr bwMode="auto">
          <a:xfrm>
            <a:off x="762000" y="41275"/>
            <a:ext cx="7694613" cy="1365250"/>
            <a:chOff x="480" y="26"/>
            <a:chExt cx="4847" cy="860"/>
          </a:xfrm>
        </p:grpSpPr>
        <p:sp>
          <p:nvSpPr>
            <p:cNvPr id="29712" name="AutoShape 3"/>
            <p:cNvSpPr>
              <a:spLocks noChangeArrowheads="1"/>
            </p:cNvSpPr>
            <p:nvPr/>
          </p:nvSpPr>
          <p:spPr bwMode="auto">
            <a:xfrm>
              <a:off x="480" y="96"/>
              <a:ext cx="4848"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9713" name="Text Box 4"/>
            <p:cNvSpPr txBox="1">
              <a:spLocks noChangeArrowheads="1"/>
            </p:cNvSpPr>
            <p:nvPr/>
          </p:nvSpPr>
          <p:spPr bwMode="auto">
            <a:xfrm>
              <a:off x="480" y="26"/>
              <a:ext cx="4848"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4400"/>
                <a:t>From Analysis Model to </a:t>
              </a:r>
              <a:br>
                <a:rPr lang="en-GB" altLang="en-US" sz="4400"/>
              </a:br>
              <a:r>
                <a:rPr lang="en-GB" altLang="en-US" sz="4400"/>
                <a:t>Design Model (continued)</a:t>
              </a:r>
            </a:p>
          </p:txBody>
        </p:sp>
      </p:grpSp>
      <p:grpSp>
        <p:nvGrpSpPr>
          <p:cNvPr id="29700" name="Group 5"/>
          <p:cNvGrpSpPr>
            <a:grpSpLocks/>
          </p:cNvGrpSpPr>
          <p:nvPr/>
        </p:nvGrpSpPr>
        <p:grpSpPr bwMode="auto">
          <a:xfrm>
            <a:off x="836613" y="1600200"/>
            <a:ext cx="7467600" cy="5029200"/>
            <a:chOff x="527" y="1008"/>
            <a:chExt cx="4704" cy="3168"/>
          </a:xfrm>
        </p:grpSpPr>
        <p:sp>
          <p:nvSpPr>
            <p:cNvPr id="29701" name="AutoShape 6"/>
            <p:cNvSpPr>
              <a:spLocks noChangeArrowheads="1"/>
            </p:cNvSpPr>
            <p:nvPr/>
          </p:nvSpPr>
          <p:spPr bwMode="auto">
            <a:xfrm>
              <a:off x="1651" y="3552"/>
              <a:ext cx="2398" cy="569"/>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800" b="1"/>
                <a:t>Data/Class Design</a:t>
              </a:r>
            </a:p>
            <a:p>
              <a:pPr algn="ctr" eaLnBrk="1" hangingPunct="1">
                <a:spcBef>
                  <a:spcPct val="0"/>
                </a:spcBef>
                <a:buFont typeface="Times New Roman" panose="02020603050405020304" pitchFamily="18" charset="0"/>
                <a:buNone/>
              </a:pPr>
              <a:endParaRPr lang="en-GB" altLang="en-US" sz="1800"/>
            </a:p>
            <a:p>
              <a:pPr algn="ctr" eaLnBrk="1" hangingPunct="1">
                <a:spcBef>
                  <a:spcPct val="0"/>
                </a:spcBef>
                <a:buFont typeface="Times New Roman" panose="02020603050405020304" pitchFamily="18" charset="0"/>
                <a:buNone/>
              </a:pPr>
              <a:r>
                <a:rPr lang="en-GB" altLang="en-US" sz="1800"/>
                <a:t>(Class-based model, Behavioral model)</a:t>
              </a:r>
            </a:p>
          </p:txBody>
        </p:sp>
        <p:sp>
          <p:nvSpPr>
            <p:cNvPr id="29702" name="AutoShape 7"/>
            <p:cNvSpPr>
              <a:spLocks noChangeArrowheads="1"/>
            </p:cNvSpPr>
            <p:nvPr/>
          </p:nvSpPr>
          <p:spPr bwMode="auto">
            <a:xfrm>
              <a:off x="1560" y="2832"/>
              <a:ext cx="2581" cy="569"/>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800" b="1"/>
                <a:t>Architectural Design</a:t>
              </a:r>
            </a:p>
            <a:p>
              <a:pPr algn="ctr" eaLnBrk="1" hangingPunct="1">
                <a:spcBef>
                  <a:spcPct val="0"/>
                </a:spcBef>
                <a:buFont typeface="Times New Roman" panose="02020603050405020304" pitchFamily="18" charset="0"/>
                <a:buNone/>
              </a:pPr>
              <a:endParaRPr lang="en-GB" altLang="en-US" sz="1800"/>
            </a:p>
            <a:p>
              <a:pPr algn="ctr" eaLnBrk="1" hangingPunct="1">
                <a:spcBef>
                  <a:spcPct val="0"/>
                </a:spcBef>
                <a:buFont typeface="Times New Roman" panose="02020603050405020304" pitchFamily="18" charset="0"/>
                <a:buNone/>
              </a:pPr>
              <a:r>
                <a:rPr lang="en-GB" altLang="en-US" sz="1800"/>
                <a:t>(Class-based model, Flow-oriented model)</a:t>
              </a:r>
            </a:p>
          </p:txBody>
        </p:sp>
        <p:sp>
          <p:nvSpPr>
            <p:cNvPr id="29703" name="AutoShape 8"/>
            <p:cNvSpPr>
              <a:spLocks noChangeArrowheads="1"/>
            </p:cNvSpPr>
            <p:nvPr/>
          </p:nvSpPr>
          <p:spPr bwMode="auto">
            <a:xfrm>
              <a:off x="1487" y="1920"/>
              <a:ext cx="2726" cy="742"/>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800" b="1"/>
                <a:t>Interface Design</a:t>
              </a:r>
            </a:p>
            <a:p>
              <a:pPr algn="ctr" eaLnBrk="1" hangingPunct="1">
                <a:spcBef>
                  <a:spcPct val="0"/>
                </a:spcBef>
                <a:buFont typeface="Times New Roman" panose="02020603050405020304" pitchFamily="18" charset="0"/>
                <a:buNone/>
              </a:pPr>
              <a:endParaRPr lang="en-GB" altLang="en-US" sz="1800"/>
            </a:p>
            <a:p>
              <a:pPr algn="ctr" eaLnBrk="1" hangingPunct="1">
                <a:spcBef>
                  <a:spcPct val="0"/>
                </a:spcBef>
                <a:buFont typeface="Times New Roman" panose="02020603050405020304" pitchFamily="18" charset="0"/>
                <a:buNone/>
              </a:pPr>
              <a:r>
                <a:rPr lang="en-GB" altLang="en-US" sz="1800"/>
                <a:t>(Scenario-based model, Flow-oriented model</a:t>
              </a:r>
            </a:p>
            <a:p>
              <a:pPr algn="ctr" eaLnBrk="1" hangingPunct="1">
                <a:spcBef>
                  <a:spcPct val="0"/>
                </a:spcBef>
                <a:buFont typeface="Times New Roman" panose="02020603050405020304" pitchFamily="18" charset="0"/>
                <a:buNone/>
              </a:pPr>
              <a:r>
                <a:rPr lang="en-GB" altLang="en-US" sz="1800"/>
                <a:t>Behavioral model)</a:t>
              </a:r>
            </a:p>
          </p:txBody>
        </p:sp>
        <p:sp>
          <p:nvSpPr>
            <p:cNvPr id="29704" name="AutoShape 9"/>
            <p:cNvSpPr>
              <a:spLocks noChangeArrowheads="1"/>
            </p:cNvSpPr>
            <p:nvPr/>
          </p:nvSpPr>
          <p:spPr bwMode="auto">
            <a:xfrm>
              <a:off x="1583" y="1074"/>
              <a:ext cx="2533" cy="742"/>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ctr" eaLnBrk="1" hangingPunct="1">
                <a:lnSpc>
                  <a:spcPct val="95000"/>
                </a:lnSpc>
                <a:spcBef>
                  <a:spcPct val="0"/>
                </a:spcBef>
                <a:buFont typeface="Times New Roman" panose="02020603050405020304" pitchFamily="18" charset="0"/>
                <a:buNone/>
              </a:pPr>
              <a:r>
                <a:rPr lang="en-GB" altLang="en-US" sz="1800" b="1"/>
                <a:t>Component-level Design</a:t>
              </a:r>
            </a:p>
            <a:p>
              <a:pPr algn="ctr" eaLnBrk="1" hangingPunct="1">
                <a:spcBef>
                  <a:spcPct val="0"/>
                </a:spcBef>
                <a:buFont typeface="Times New Roman" panose="02020603050405020304" pitchFamily="18" charset="0"/>
                <a:buNone/>
              </a:pPr>
              <a:endParaRPr lang="en-GB" altLang="en-US" sz="1800"/>
            </a:p>
            <a:p>
              <a:pPr algn="ctr" eaLnBrk="1" hangingPunct="1">
                <a:spcBef>
                  <a:spcPct val="0"/>
                </a:spcBef>
                <a:buFont typeface="Times New Roman" panose="02020603050405020304" pitchFamily="18" charset="0"/>
                <a:buNone/>
              </a:pPr>
              <a:r>
                <a:rPr lang="en-GB" altLang="en-US" sz="1800"/>
                <a:t>(Class-based model, Flow-oriented model</a:t>
              </a:r>
            </a:p>
            <a:p>
              <a:pPr algn="ctr" eaLnBrk="1" hangingPunct="1">
                <a:spcBef>
                  <a:spcPct val="0"/>
                </a:spcBef>
                <a:buFont typeface="Times New Roman" panose="02020603050405020304" pitchFamily="18" charset="0"/>
                <a:buNone/>
              </a:pPr>
              <a:r>
                <a:rPr lang="en-GB" altLang="en-US" sz="1800"/>
                <a:t>Behavioral model)</a:t>
              </a:r>
            </a:p>
          </p:txBody>
        </p:sp>
        <p:sp>
          <p:nvSpPr>
            <p:cNvPr id="29705" name="Line 10"/>
            <p:cNvSpPr>
              <a:spLocks noChangeShapeType="1"/>
            </p:cNvSpPr>
            <p:nvPr/>
          </p:nvSpPr>
          <p:spPr bwMode="auto">
            <a:xfrm flipH="1">
              <a:off x="526" y="1008"/>
              <a:ext cx="1252" cy="31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9706" name="Line 11"/>
            <p:cNvSpPr>
              <a:spLocks noChangeShapeType="1"/>
            </p:cNvSpPr>
            <p:nvPr/>
          </p:nvSpPr>
          <p:spPr bwMode="auto">
            <a:xfrm>
              <a:off x="3984" y="1008"/>
              <a:ext cx="1248" cy="31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9707" name="Line 12"/>
            <p:cNvSpPr>
              <a:spLocks noChangeShapeType="1"/>
            </p:cNvSpPr>
            <p:nvPr/>
          </p:nvSpPr>
          <p:spPr bwMode="auto">
            <a:xfrm>
              <a:off x="528" y="4176"/>
              <a:ext cx="47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9708" name="Line 13"/>
            <p:cNvSpPr>
              <a:spLocks noChangeShapeType="1"/>
            </p:cNvSpPr>
            <p:nvPr/>
          </p:nvSpPr>
          <p:spPr bwMode="auto">
            <a:xfrm>
              <a:off x="1776" y="1008"/>
              <a:ext cx="220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9709" name="Line 14"/>
            <p:cNvSpPr>
              <a:spLocks noChangeShapeType="1"/>
            </p:cNvSpPr>
            <p:nvPr/>
          </p:nvSpPr>
          <p:spPr bwMode="auto">
            <a:xfrm>
              <a:off x="768" y="3504"/>
              <a:ext cx="422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9710" name="Line 15"/>
            <p:cNvSpPr>
              <a:spLocks noChangeShapeType="1"/>
            </p:cNvSpPr>
            <p:nvPr/>
          </p:nvSpPr>
          <p:spPr bwMode="auto">
            <a:xfrm>
              <a:off x="1056" y="2784"/>
              <a:ext cx="360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9711" name="Line 16"/>
            <p:cNvSpPr>
              <a:spLocks noChangeShapeType="1"/>
            </p:cNvSpPr>
            <p:nvPr/>
          </p:nvSpPr>
          <p:spPr bwMode="auto">
            <a:xfrm>
              <a:off x="1440" y="1872"/>
              <a:ext cx="288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3855&quot;&gt;&lt;object type=&quot;3&quot; unique_id=&quot;23856&quot;&gt;&lt;property id=&quot;20148&quot; value=&quot;5&quot;/&gt;&lt;property id=&quot;20300&quot; value=&quot;Slide 2 - &amp;quot;Chapter 9  Design Engineering     &amp;quot;&quot;/&gt;&lt;property id=&quot;20307&quot; value=&quot;256&quot;/&gt;&lt;/object&gt;&lt;object type=&quot;3&quot; unique_id=&quot;23857&quot;&gt;&lt;property id=&quot;20148&quot; value=&quot;5&quot;/&gt;&lt;property id=&quot;20300&quot; value=&quot;Slide 3 - &amp;quot;Introduction&amp;quot;&quot;/&gt;&lt;property id=&quot;20307&quot; value=&quot;257&quot;/&gt;&lt;/object&gt;&lt;object type=&quot;3&quot; unique_id=&quot;23858&quot;&gt;&lt;property id=&quot;20148&quot; value=&quot;5&quot;/&gt;&lt;property id=&quot;20300&quot; value=&quot;Slide 4 - &amp;quot;Five Notable Design Quotes&amp;quot;&quot;/&gt;&lt;property id=&quot;20307&quot; value=&quot;258&quot;/&gt;&lt;/object&gt;&lt;object type=&quot;3&quot; unique_id=&quot;23859&quot;&gt;&lt;property id=&quot;20148&quot; value=&quot;5&quot;/&gt;&lt;property id=&quot;20300&quot; value=&quot;Slide 5 - &amp;quot;Purpose of Design&amp;quot;&quot;/&gt;&lt;property id=&quot;20307&quot; value=&quot;259&quot;/&gt;&lt;/object&gt;&lt;object type=&quot;3&quot; unique_id=&quot;23860&quot;&gt;&lt;property id=&quot;20148&quot; value=&quot;5&quot;/&gt;&lt;property id=&quot;20300&quot; value=&quot;Slide 6 - &amp;quot;Purpose of Design (continued)&amp;quot;&quot;/&gt;&lt;property id=&quot;20307&quot; value=&quot;260&quot;/&gt;&lt;/object&gt;&lt;object type=&quot;3&quot; unique_id=&quot;23861&quot;&gt;&lt;property id=&quot;20148&quot; value=&quot;5&quot;/&gt;&lt;property id=&quot;20300&quot; value=&quot;Slide 7 - &amp;quot;From Analysis Model to  Design Model&amp;quot;&quot;/&gt;&lt;property id=&quot;20307&quot; value=&quot;261&quot;/&gt;&lt;/object&gt;&lt;object type=&quot;3&quot; unique_id=&quot;23862&quot;&gt;&lt;property id=&quot;20148&quot; value=&quot;5&quot;/&gt;&lt;property id=&quot;20300&quot; value=&quot;Slide 8 - &amp;quot;Analysis Model -&amp;gt; Design Model&amp;quot;&quot;/&gt;&lt;property id=&quot;20307&quot; value=&quot;282&quot;/&gt;&lt;/object&gt;&lt;object type=&quot;3&quot; unique_id=&quot;23863&quot;&gt;&lt;property id=&quot;20148&quot; value=&quot;5&quot;/&gt;&lt;property id=&quot;20300&quot; value=&quot;Slide 9&quot;/&gt;&lt;property id=&quot;20307&quot; value=&quot;262&quot;/&gt;&lt;/object&gt;&lt;object type=&quot;3&quot; unique_id=&quot;23864&quot;&gt;&lt;property id=&quot;20148&quot; value=&quot;5&quot;/&gt;&lt;property id=&quot;20300&quot; value=&quot;Slide 10 - &amp;quot;Task Set for Software Design&amp;quot;&quot;/&gt;&lt;property id=&quot;20307&quot; value=&quot;263&quot;/&gt;&lt;/object&gt;&lt;object type=&quot;3&quot; unique_id=&quot;23865&quot;&gt;&lt;property id=&quot;20148&quot; value=&quot;5&quot;/&gt;&lt;property id=&quot;20300&quot; value=&quot;Slide 11 - &amp;quot;Task Set for Software Design (continued)&amp;quot;&quot;/&gt;&lt;property id=&quot;20307&quot; value=&quot;264&quot;/&gt;&lt;/object&gt;&lt;object type=&quot;3&quot; unique_id=&quot;23866&quot;&gt;&lt;property id=&quot;20148&quot; value=&quot;5&quot;/&gt;&lt;property id=&quot;20300&quot; value=&quot;Slide 12 - &amp;quot;Design Quality&amp;quot;&quot;/&gt;&lt;property id=&quot;20307&quot; value=&quot;265&quot;/&gt;&lt;/object&gt;&lt;object type=&quot;3&quot; unique_id=&quot;23867&quot;&gt;&lt;property id=&quot;20148&quot; value=&quot;5&quot;/&gt;&lt;property id=&quot;20300&quot; value=&quot;Slide 13 - &amp;quot;Quality's Role&amp;quot;&quot;/&gt;&lt;property id=&quot;20307&quot; value=&quot;266&quot;/&gt;&lt;/object&gt;&lt;object type=&quot;3&quot; unique_id=&quot;23868&quot;&gt;&lt;property id=&quot;20148&quot; value=&quot;5&quot;/&gt;&lt;property id=&quot;20300&quot; value=&quot;Slide 14 - &amp;quot;Goals of a Good Design&amp;quot;&quot;/&gt;&lt;property id=&quot;20307&quot; value=&quot;267&quot;/&gt;&lt;/object&gt;&lt;object type=&quot;3&quot; unique_id=&quot;23869&quot;&gt;&lt;property id=&quot;20148&quot; value=&quot;5&quot;/&gt;&lt;property id=&quot;20300&quot; value=&quot;Slide 15 - &amp;quot;Design Quality Guidelines&amp;quot;&quot;/&gt;&lt;property id=&quot;20307&quot; value=&quot;268&quot;/&gt;&lt;/object&gt;&lt;object type=&quot;3&quot; unique_id=&quot;23870&quot;&gt;&lt;property id=&quot;20148&quot; value=&quot;5&quot;/&gt;&lt;property id=&quot;20300&quot; value=&quot;Slide 16 - &amp;quot;Quality Guidelines (continued)&amp;quot;&quot;/&gt;&lt;property id=&quot;20307&quot; value=&quot;269&quot;/&gt;&lt;/object&gt;&lt;object type=&quot;3&quot; unique_id=&quot;23871&quot;&gt;&lt;property id=&quot;20148&quot; value=&quot;5&quot;/&gt;&lt;property id=&quot;20300&quot; value=&quot;Slide 17 - &amp;quot;Design Concepts&amp;quot;&quot;/&gt;&lt;property id=&quot;20307&quot; value=&quot;270&quot;/&gt;&lt;/object&gt;&lt;object type=&quot;3&quot; unique_id=&quot;23872&quot;&gt;&lt;property id=&quot;20148&quot; value=&quot;5&quot;/&gt;&lt;property id=&quot;20300&quot; value=&quot;Slide 18 - &amp;quot;Fundamental Concepts&amp;quot;&quot;/&gt;&lt;property id=&quot;20307&quot; value=&quot;283&quot;/&gt;&lt;/object&gt;&lt;object type=&quot;3&quot; unique_id=&quot;23873&quot;&gt;&lt;property id=&quot;20148&quot; value=&quot;5&quot;/&gt;&lt;property id=&quot;20300&quot; value=&quot;Slide 19 - &amp;quot;Data Abstraction&amp;quot;&quot;/&gt;&lt;property id=&quot;20307&quot; value=&quot;284&quot;/&gt;&lt;/object&gt;&lt;object type=&quot;3&quot; unique_id=&quot;23874&quot;&gt;&lt;property id=&quot;20148&quot; value=&quot;5&quot;/&gt;&lt;property id=&quot;20300&quot; value=&quot;Slide 20 - &amp;quot;Procedural Abstraction&amp;quot;&quot;/&gt;&lt;property id=&quot;20307&quot; value=&quot;285&quot;/&gt;&lt;/object&gt;&lt;object type=&quot;3&quot; unique_id=&quot;23875&quot;&gt;&lt;property id=&quot;20148&quot; value=&quot;5&quot;/&gt;&lt;property id=&quot;20300&quot; value=&quot;Slide 21 - &amp;quot;Design Concepts&amp;quot;&quot;/&gt;&lt;property id=&quot;20307&quot; value=&quot;271&quot;/&gt;&lt;/object&gt;&lt;object type=&quot;3&quot; unique_id=&quot;23876&quot;&gt;&lt;property id=&quot;20148&quot; value=&quot;5&quot;/&gt;&lt;property id=&quot;20300&quot; value=&quot;Slide 22 - &amp;quot;Design Concepts (continued)&amp;quot;&quot;/&gt;&lt;property id=&quot;20307&quot; value=&quot;272&quot;/&gt;&lt;/object&gt;&lt;object type=&quot;3&quot; unique_id=&quot;23877&quot;&gt;&lt;property id=&quot;20148&quot; value=&quot;5&quot;/&gt;&lt;property id=&quot;20300&quot; value=&quot;Slide 23 - &amp;quot;Design Concepts (continued)&amp;quot;&quot;/&gt;&lt;property id=&quot;20307&quot; value=&quot;273&quot;/&gt;&lt;/object&gt;&lt;object type=&quot;3&quot; unique_id=&quot;23878&quot;&gt;&lt;property id=&quot;20148&quot; value=&quot;5&quot;/&gt;&lt;property id=&quot;20300&quot; value=&quot;Slide 24 - &amp;quot;Modularity: Trade-offs&amp;quot;&quot;/&gt;&lt;property id=&quot;20307&quot; value=&quot;286&quot;/&gt;&lt;/object&gt;&lt;object type=&quot;3&quot; unique_id=&quot;23879&quot;&gt;&lt;property id=&quot;20148&quot; value=&quot;5&quot;/&gt;&lt;property id=&quot;20300&quot; value=&quot;Slide 25 - &amp;quot;Types of Design Classes&amp;quot;&quot;/&gt;&lt;property id=&quot;20307&quot; value=&quot;274&quot;/&gt;&lt;/object&gt;&lt;object type=&quot;3&quot; unique_id=&quot;23880&quot;&gt;&lt;property id=&quot;20148&quot; value=&quot;5&quot;/&gt;&lt;property id=&quot;20300&quot; value=&quot;Slide 26 - &amp;quot;Characteristics of a Well-Formed Design Class&amp;quot;&quot;/&gt;&lt;property id=&quot;20307&quot; value=&quot;275&quot;/&gt;&lt;/object&gt;&lt;object type=&quot;3&quot; unique_id=&quot;23881&quot;&gt;&lt;property id=&quot;20148&quot; value=&quot;5&quot;/&gt;&lt;property id=&quot;20300&quot; value=&quot;Slide 27 - &amp;quot;The Design Model&amp;quot;&quot;/&gt;&lt;property id=&quot;20307&quot; value=&quot;276&quot;/&gt;&lt;/object&gt;&lt;object type=&quot;3&quot; unique_id=&quot;23882&quot;&gt;&lt;property id=&quot;20148&quot; value=&quot;5&quot;/&gt;&lt;property id=&quot;20300&quot; value=&quot;Slide 28 - &amp;quot;The Design Model&amp;quot;&quot;/&gt;&lt;property id=&quot;20307&quot; value=&quot;287&quot;/&gt;&lt;/object&gt;&lt;object type=&quot;3&quot; unique_id=&quot;23883&quot;&gt;&lt;property id=&quot;20148&quot; value=&quot;5&quot;/&gt;&lt;property id=&quot;20300&quot; value=&quot;Slide 29 - &amp;quot;Dimensions of the Design Model&amp;quot;&quot;/&gt;&lt;property id=&quot;20307&quot; value=&quot;277&quot;/&gt;&lt;/object&gt;&lt;object type=&quot;3&quot; unique_id=&quot;23884&quot;&gt;&lt;property id=&quot;20148&quot; value=&quot;5&quot;/&gt;&lt;property id=&quot;20300&quot; value=&quot;Slide 30 - &amp;quot;Introduction&amp;quot;&quot;/&gt;&lt;property id=&quot;20307&quot; value=&quot;278&quot;/&gt;&lt;/object&gt;&lt;object type=&quot;3&quot; unique_id=&quot;23885&quot;&gt;&lt;property id=&quot;20148&quot; value=&quot;5&quot;/&gt;&lt;property id=&quot;20300&quot; value=&quot;Slide 31 - &amp;quot;Introduction (continued)&amp;quot;&quot;/&gt;&lt;property id=&quot;20307&quot; value=&quot;279&quot;/&gt;&lt;/object&gt;&lt;object type=&quot;3&quot; unique_id=&quot;23886&quot;&gt;&lt;property id=&quot;20148&quot; value=&quot;5&quot;/&gt;&lt;property id=&quot;20300&quot; value=&quot;Slide 32 - &amp;quot;Design Elements&amp;quot;&quot;/&gt;&lt;property id=&quot;20307&quot; value=&quot;280&quot;/&gt;&lt;/object&gt;&lt;object type=&quot;3&quot; unique_id=&quot;23887&quot;&gt;&lt;property id=&quot;20148&quot; value=&quot;5&quot;/&gt;&lt;property id=&quot;20300&quot; value=&quot;Slide 33 - &amp;quot;Design Model Elements&amp;quot;&quot;/&gt;&lt;property id=&quot;20307&quot; value=&quot;288&quot;/&gt;&lt;/object&gt;&lt;object type=&quot;3&quot; unique_id=&quot;23888&quot;&gt;&lt;property id=&quot;20148&quot; value=&quot;5&quot;/&gt;&lt;property id=&quot;20300&quot; value=&quot;Slide 34 - &amp;quot;Interface Elements&amp;quot;&quot;/&gt;&lt;property id=&quot;20307&quot; value=&quot;289&quot;/&gt;&lt;/object&gt;&lt;object type=&quot;3&quot; unique_id=&quot;23889&quot;&gt;&lt;property id=&quot;20148&quot; value=&quot;5&quot;/&gt;&lt;property id=&quot;20300&quot; value=&quot;Slide 35 - &amp;quot;Component Elements&amp;quot;&quot;/&gt;&lt;property id=&quot;20307&quot; value=&quot;290&quot;/&gt;&lt;/object&gt;&lt;object type=&quot;3&quot; unique_id=&quot;23890&quot;&gt;&lt;property id=&quot;20148&quot; value=&quot;5&quot;/&gt;&lt;property id=&quot;20300&quot; value=&quot;Slide 36 - &amp;quot;Deployment Elements&amp;quot;&quot;/&gt;&lt;property id=&quot;20307&quot; value=&quot;291&quot;/&gt;&lt;/object&gt;&lt;object type=&quot;3&quot; unique_id=&quot;23891&quot;&gt;&lt;property id=&quot;20148&quot; value=&quot;5&quot;/&gt;&lt;property id=&quot;20300&quot; value=&quot;Slide 37 - &amp;quot;Pattern-based Software Design&amp;quot;&quot;/&gt;&lt;property id=&quot;20307&quot; value=&quot;281&quot;/&gt;&lt;/object&gt;&lt;object type=&quot;3&quot; unique_id=&quot;24006&quot;&gt;&lt;property id=&quot;20148&quot; value=&quot;5&quot;/&gt;&lt;property id=&quot;20300&quot; value=&quot;Slide 1 - &amp;quot;Design Engineering  &amp;quot;&quot;/&gt;&lt;property id=&quot;20307&quot; value=&quot;292&quot;/&gt;&lt;/object&gt;&lt;/object&gt;&lt;object type=&quot;8&quot; unique_id=&quot;23929&quot;&gt;&lt;/object&gt;&lt;/object&gt;&lt;/database&gt;"/>
  <p:tag name="SECTOMILLISECCONVERTED" val="1"/>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Lucida Sans Unicode"/>
        <a:cs typeface="Lucida Sans Unicode"/>
      </a:majorFont>
      <a:minorFont>
        <a:latin typeface="Times New Roman"/>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ream">
  <a:themeElements>
    <a:clrScheme name="Stream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Stream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eam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2751</Words>
  <Application>Microsoft Office PowerPoint</Application>
  <PresentationFormat>On-screen Show (4:3)</PresentationFormat>
  <Paragraphs>332</Paragraphs>
  <Slides>37</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Times New Roman</vt:lpstr>
      <vt:lpstr>Lucida Sans Unicode</vt:lpstr>
      <vt:lpstr>Arial</vt:lpstr>
      <vt:lpstr>Palatino</vt:lpstr>
      <vt:lpstr>Wingdings</vt:lpstr>
      <vt:lpstr>Avant Garde</vt:lpstr>
      <vt:lpstr>Helvetica</vt:lpstr>
      <vt:lpstr>36 Helvetica ThinItalic</vt:lpstr>
      <vt:lpstr>Office Theme</vt:lpstr>
      <vt:lpstr>Stream</vt:lpstr>
      <vt:lpstr>Design Engineering  </vt:lpstr>
      <vt:lpstr>Chapter 9  Design Engineering     </vt:lpstr>
      <vt:lpstr>Introduction</vt:lpstr>
      <vt:lpstr>Five Notable Design Quotes</vt:lpstr>
      <vt:lpstr>Purpose of Design</vt:lpstr>
      <vt:lpstr>Purpose of Design (continued)</vt:lpstr>
      <vt:lpstr>From Analysis Model to  Design Model</vt:lpstr>
      <vt:lpstr>Analysis Model -&gt; Design Model</vt:lpstr>
      <vt:lpstr>PowerPoint Presentation</vt:lpstr>
      <vt:lpstr>Task Set for Software Design</vt:lpstr>
      <vt:lpstr>Task Set for Software Design (continued)</vt:lpstr>
      <vt:lpstr>Design Quality</vt:lpstr>
      <vt:lpstr>Quality's Role</vt:lpstr>
      <vt:lpstr>Goals of a Good Design</vt:lpstr>
      <vt:lpstr>Design Quality Guidelines</vt:lpstr>
      <vt:lpstr>Quality Guidelines (continued)</vt:lpstr>
      <vt:lpstr>Design Concepts</vt:lpstr>
      <vt:lpstr>Fundamental Concepts</vt:lpstr>
      <vt:lpstr>Data Abstraction</vt:lpstr>
      <vt:lpstr>Procedural Abstraction</vt:lpstr>
      <vt:lpstr>Design Concepts</vt:lpstr>
      <vt:lpstr>Design Concepts (continued)</vt:lpstr>
      <vt:lpstr>Design Concepts (continued)</vt:lpstr>
      <vt:lpstr>Modularity: Trade-offs</vt:lpstr>
      <vt:lpstr>Types of Design Classes</vt:lpstr>
      <vt:lpstr>Characteristics of a Well-Formed Design Class</vt:lpstr>
      <vt:lpstr>The Design Model</vt:lpstr>
      <vt:lpstr>The Design Model</vt:lpstr>
      <vt:lpstr>Dimensions of the Design Model</vt:lpstr>
      <vt:lpstr>Introduction</vt:lpstr>
      <vt:lpstr>Introduction (continued)</vt:lpstr>
      <vt:lpstr>Design Elements</vt:lpstr>
      <vt:lpstr>Design Model Elements</vt:lpstr>
      <vt:lpstr>Interface Elements</vt:lpstr>
      <vt:lpstr>Component Elements</vt:lpstr>
      <vt:lpstr>Deployment Elements</vt:lpstr>
      <vt:lpstr>Pattern-based Software Design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Tevis</dc:creator>
  <cp:lastModifiedBy>nokia 630</cp:lastModifiedBy>
  <cp:revision>10</cp:revision>
  <cp:lastPrinted>1601-01-01T00:00:00Z</cp:lastPrinted>
  <dcterms:created xsi:type="dcterms:W3CDTF">1601-01-01T00:00:00Z</dcterms:created>
  <dcterms:modified xsi:type="dcterms:W3CDTF">2020-09-24T10:45:34Z</dcterms:modified>
</cp:coreProperties>
</file>