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57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16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1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4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7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7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651A-E2C4-49FD-BC37-5E726E030A66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C7E07D-9C7D-4EB6-BDDB-3959D5F3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0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folHlink"/>
                </a:solidFill>
              </a:rPr>
              <a:t>Process Models</a:t>
            </a: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352800" y="2438400"/>
            <a:ext cx="6781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>
                <a:solidFill>
                  <a:schemeClr val="tx2"/>
                </a:solidFill>
                <a:latin typeface="Helvetica" panose="020B0604020202020204" pitchFamily="34" charset="0"/>
              </a:rPr>
              <a:t>Slide Set to accompany</a:t>
            </a:r>
            <a:r>
              <a:rPr lang="en-US" altLang="en-US" sz="3200" i="1">
                <a:solidFill>
                  <a:schemeClr val="tx2"/>
                </a:solidFill>
                <a:latin typeface="Helvetica" panose="020B0604020202020204" pitchFamily="34" charset="0"/>
              </a:rPr>
              <a:t/>
            </a:r>
            <a:br>
              <a:rPr lang="en-US" altLang="en-US" sz="3200" i="1">
                <a:solidFill>
                  <a:schemeClr val="tx2"/>
                </a:solidFill>
                <a:latin typeface="Helvetica" panose="020B0604020202020204" pitchFamily="34" charset="0"/>
              </a:rPr>
            </a:br>
            <a:r>
              <a:rPr lang="en-US" altLang="en-US" sz="2000" i="1">
                <a:solidFill>
                  <a:schemeClr val="tx2"/>
                </a:solidFill>
                <a:latin typeface="Helvetica" panose="020B0604020202020204" pitchFamily="34" charset="0"/>
              </a:rPr>
              <a:t>Software Engineering: A Practitioner’s Approach, 7/e</a:t>
            </a:r>
            <a:r>
              <a:rPr lang="en-US" altLang="en-US" i="1">
                <a:solidFill>
                  <a:schemeClr val="tx2"/>
                </a:solidFill>
                <a:latin typeface="Helvetica" panose="020B0604020202020204" pitchFamily="34" charset="0"/>
              </a:rPr>
              <a:t> </a:t>
            </a:r>
          </a:p>
          <a:p>
            <a:r>
              <a:rPr lang="en-US" altLang="en-US" sz="1600" b="1"/>
              <a:t>by Roger S. Pressman</a:t>
            </a:r>
            <a:endParaRPr lang="en-US" altLang="en-US" sz="1200" b="1"/>
          </a:p>
          <a:p>
            <a:endParaRPr lang="en-US" altLang="en-US" sz="1200" b="1"/>
          </a:p>
          <a:p>
            <a:r>
              <a:rPr lang="en-US" altLang="en-US" sz="1200" b="1"/>
              <a:t>Slides copyright © 1996, 2001, 2005, 2009</a:t>
            </a:r>
            <a:r>
              <a:rPr lang="en-US" altLang="en-US" sz="1800"/>
              <a:t> </a:t>
            </a:r>
            <a:r>
              <a:rPr lang="en-US" altLang="en-US" sz="1200" b="1"/>
              <a:t>by Roger S. Pressman</a:t>
            </a:r>
            <a:endParaRPr lang="en-US" altLang="en-US" sz="1800"/>
          </a:p>
          <a:p>
            <a:endParaRPr lang="en-US" altLang="en-US" sz="1800" b="1" i="1">
              <a:solidFill>
                <a:schemeClr val="tx2"/>
              </a:solidFill>
            </a:endParaRPr>
          </a:p>
          <a:p>
            <a:r>
              <a:rPr lang="en-US" altLang="en-US" sz="1800" b="1" i="1">
                <a:solidFill>
                  <a:schemeClr val="tx2"/>
                </a:solidFill>
              </a:rPr>
              <a:t>For non-profit educational use only</a:t>
            </a:r>
            <a:endParaRPr lang="en-US" altLang="en-US" sz="1800" b="1"/>
          </a:p>
          <a:p>
            <a:endParaRPr lang="en-US" altLang="en-US" sz="1400"/>
          </a:p>
          <a:p>
            <a:r>
              <a:rPr lang="en-US" altLang="en-US" sz="1200"/>
              <a:t>May be reproduced ONLY for student use at the university level when used in conjunction with </a:t>
            </a:r>
            <a:r>
              <a:rPr lang="en-US" altLang="en-US" sz="1200" i="1"/>
              <a:t>Software Engineering: A Practitioner's Approach, 7/e. </a:t>
            </a:r>
            <a:r>
              <a:rPr lang="en-US" altLang="en-US" sz="1200"/>
              <a:t>Any other reproduction or use is prohibited without the express written permission of the author.</a:t>
            </a:r>
          </a:p>
          <a:p>
            <a:endParaRPr lang="en-US" altLang="en-US" sz="1200"/>
          </a:p>
          <a:p>
            <a:r>
              <a:rPr lang="en-US" altLang="en-US" sz="1200"/>
              <a:t>All copyright information MUST appear if these slides are posted on a website for student use.</a:t>
            </a:r>
          </a:p>
          <a:p>
            <a:endParaRPr lang="en-US" altLang="en-US" sz="1200"/>
          </a:p>
          <a:p>
            <a:endParaRPr lang="en-US" altLang="en-US" sz="1200"/>
          </a:p>
          <a:p>
            <a:r>
              <a:rPr lang="en-US" altLang="en-US" sz="3200" b="1"/>
              <a:t>SLIDE SET 3</a:t>
            </a:r>
          </a:p>
        </p:txBody>
      </p:sp>
    </p:spTree>
    <p:extLst>
      <p:ext uri="{BB962C8B-B14F-4D97-AF65-F5344CB8AC3E}">
        <p14:creationId xmlns:p14="http://schemas.microsoft.com/office/powerpoint/2010/main" val="34376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Identifying a Task Set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Palatino" pitchFamily="-128" charset="0"/>
              </a:rPr>
              <a:t>A task set defines the actual work to be done to accomplish the objectives of a software engineering action.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  <a:latin typeface="Palatino" pitchFamily="-128" charset="0"/>
              </a:rPr>
              <a:t>A list of the task to be accomplished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  <a:latin typeface="Palatino" pitchFamily="-128" charset="0"/>
              </a:rPr>
              <a:t>A list of the work products to be produced</a:t>
            </a:r>
          </a:p>
          <a:p>
            <a:pPr lvl="1" eaLnBrk="1" hangingPunct="1"/>
            <a:r>
              <a:rPr lang="en-US" altLang="en-US" smtClean="0">
                <a:solidFill>
                  <a:schemeClr val="folHlink"/>
                </a:solidFill>
                <a:latin typeface="Palatino" pitchFamily="-128" charset="0"/>
              </a:rPr>
              <a:t>A list of the quality assurance filters to be applied</a:t>
            </a:r>
          </a:p>
        </p:txBody>
      </p:sp>
    </p:spTree>
    <p:extLst>
      <p:ext uri="{BB962C8B-B14F-4D97-AF65-F5344CB8AC3E}">
        <p14:creationId xmlns:p14="http://schemas.microsoft.com/office/powerpoint/2010/main" val="1385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743200" y="533401"/>
            <a:ext cx="6705600" cy="1090613"/>
          </a:xfrm>
        </p:spPr>
        <p:txBody>
          <a:bodyPr>
            <a:normAutofit fontScale="90000"/>
          </a:bodyPr>
          <a:lstStyle/>
          <a:p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Software life cycle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839913"/>
            <a:ext cx="7239000" cy="4191000"/>
          </a:xfrm>
        </p:spPr>
        <p:txBody>
          <a:bodyPr>
            <a:normAutofit fontScale="92500"/>
          </a:bodyPr>
          <a:lstStyle/>
          <a:p>
            <a:pPr marL="85725" indent="-85725" algn="just">
              <a:spcBef>
                <a:spcPts val="625"/>
              </a:spcBef>
              <a:buNone/>
              <a:defRPr/>
            </a:pPr>
            <a:r>
              <a:rPr lang="en-GB" sz="4800" dirty="0">
                <a:solidFill>
                  <a:srgbClr val="0000CC"/>
                </a:solidFill>
                <a:latin typeface="Lucida Console" panose="020B0609040504020204" pitchFamily="49" charset="0"/>
              </a:rPr>
              <a:t>	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identifiable stages that a software product undergoes during its life time: 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Feasibility study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Requirements analysis and specification, 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Design, 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Coding, 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Testing</a:t>
            </a:r>
          </a:p>
          <a:p>
            <a:pPr lvl="2">
              <a:spcBef>
                <a:spcPts val="463"/>
              </a:spcBef>
              <a:defRPr/>
            </a:pPr>
            <a:r>
              <a:rPr lang="en-GB" sz="2400" dirty="0"/>
              <a:t>maintenance.</a:t>
            </a:r>
          </a:p>
          <a:p>
            <a:pPr>
              <a:defRPr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54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Software Life Cycle</a:t>
            </a:r>
            <a:endParaRPr lang="en-IN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587625" y="1839913"/>
            <a:ext cx="7772400" cy="4191000"/>
          </a:xfrm>
        </p:spPr>
        <p:txBody>
          <a:bodyPr/>
          <a:lstStyle/>
          <a:p>
            <a:pPr lvl="1" algn="just">
              <a:spcBef>
                <a:spcPts val="538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GB" altLang="en-US"/>
              <a:t>identifies all the activities required for product development, </a:t>
            </a:r>
          </a:p>
          <a:p>
            <a:pPr lvl="1" algn="just">
              <a:spcBef>
                <a:spcPts val="538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GB" altLang="en-US"/>
              <a:t>establishes a precedence ordering among the different activities,</a:t>
            </a:r>
          </a:p>
          <a:p>
            <a:pPr lvl="1" algn="just">
              <a:spcBef>
                <a:spcPts val="538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GB" altLang="en-US"/>
              <a:t>Divides life cycle into phases.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147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362200" y="381000"/>
            <a:ext cx="7848600" cy="1371600"/>
          </a:xfrm>
        </p:spPr>
        <p:txBody>
          <a:bodyPr/>
          <a:lstStyle/>
          <a:p>
            <a:pPr eaLnBrk="1" hangingPunct="1"/>
            <a:r>
              <a:rPr lang="en-GB" altLang="en-US" smtClean="0"/>
              <a:t>  Life Cycle Model is Adhered to,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38"/>
              </a:spcBef>
            </a:pPr>
            <a:r>
              <a:rPr lang="en-GB" altLang="en-US"/>
              <a:t>the project manager can at any time fairly accurately tell, </a:t>
            </a:r>
          </a:p>
          <a:p>
            <a:pPr lvl="2">
              <a:spcBef>
                <a:spcPts val="463"/>
              </a:spcBef>
            </a:pPr>
            <a:r>
              <a:rPr lang="en-GB" altLang="en-US"/>
              <a:t>at which stage  (e.g., design, code, test, etc. ) of the project is. </a:t>
            </a:r>
          </a:p>
          <a:p>
            <a:pPr lvl="1">
              <a:spcBef>
                <a:spcPts val="538"/>
              </a:spcBef>
            </a:pPr>
            <a:r>
              <a:rPr lang="en-GB" altLang="en-US"/>
              <a:t>Otherwise, it becomes very difficult to track the progress of the project  </a:t>
            </a:r>
          </a:p>
          <a:p>
            <a:pPr lvl="2">
              <a:spcBef>
                <a:spcPts val="463"/>
              </a:spcBef>
            </a:pPr>
            <a:r>
              <a:rPr lang="en-GB" altLang="en-US"/>
              <a:t>the project manager would have to depend on the guesses of the team members</a:t>
            </a:r>
            <a:r>
              <a:rPr lang="en-GB" altLang="en-US" sz="2800"/>
              <a:t>.</a:t>
            </a:r>
          </a:p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003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54413" y="625475"/>
            <a:ext cx="5167312" cy="666750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smtClean="0"/>
              <a:t>A Layered Technology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84475" y="6248401"/>
            <a:ext cx="7702550" cy="422275"/>
          </a:xfrm>
        </p:spPr>
        <p:txBody>
          <a:bodyPr/>
          <a:lstStyle/>
          <a:p>
            <a:pPr>
              <a:defRPr/>
            </a:pPr>
            <a:r>
              <a:rPr lang="en-US" altLang="en-US" sz="1000"/>
              <a:t>These courseware materials are to be used in conjunction with </a:t>
            </a:r>
            <a:r>
              <a:rPr lang="en-US" altLang="en-US" sz="1000" i="1"/>
              <a:t>Software Engineering: A Practitioner’s Approach,</a:t>
            </a:r>
            <a:r>
              <a:rPr lang="en-US" altLang="en-US" sz="1000"/>
              <a:t> 6/e and are provided with permission by R.S. Pressman &amp; Associates, Inc., copyright © 1996, 2001, 2005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452938" y="1817689"/>
            <a:ext cx="31289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Palatino" pitchFamily="-128" charset="0"/>
              </a:rPr>
              <a:t>Software Engineering</a:t>
            </a:r>
          </a:p>
        </p:txBody>
      </p:sp>
      <p:grpSp>
        <p:nvGrpSpPr>
          <p:cNvPr id="4100" name="Group 13"/>
          <p:cNvGrpSpPr>
            <a:grpSpLocks/>
          </p:cNvGrpSpPr>
          <p:nvPr/>
        </p:nvGrpSpPr>
        <p:grpSpPr bwMode="auto">
          <a:xfrm>
            <a:off x="2327275" y="1817688"/>
            <a:ext cx="7620000" cy="2741612"/>
            <a:chOff x="774700" y="1817689"/>
            <a:chExt cx="7620000" cy="274161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928938" y="1817689"/>
              <a:ext cx="182562" cy="3397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altLang="en-US" b="1" kern="0" dirty="0">
                <a:solidFill>
                  <a:srgbClr val="FFFFFF"/>
                </a:solidFill>
                <a:latin typeface="Palatino" pitchFamily="-128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774700" y="3416300"/>
              <a:ext cx="7620000" cy="114300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GB" b="1" kern="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231900" y="3035301"/>
              <a:ext cx="6629400" cy="1066800"/>
            </a:xfrm>
            <a:prstGeom prst="ellipse">
              <a:avLst/>
            </a:prstGeom>
            <a:solidFill>
              <a:srgbClr val="BC3700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GB" b="1" kern="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65300" y="2654301"/>
              <a:ext cx="5486400" cy="9144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GB" b="1" kern="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2146300" y="2425701"/>
              <a:ext cx="4724400" cy="609600"/>
            </a:xfrm>
            <a:prstGeom prst="ellipse">
              <a:avLst/>
            </a:prstGeom>
            <a:solidFill>
              <a:srgbClr val="790015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en-GB" b="1" kern="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427413" y="4164013"/>
              <a:ext cx="2235200" cy="3937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en-US" sz="2000" b="1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</a:rPr>
                <a:t>a “quality” focus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529013" y="3630613"/>
              <a:ext cx="1992312" cy="3968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en-US" sz="2000" b="1" kern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</a:rPr>
                <a:t>process model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884613" y="3097214"/>
              <a:ext cx="1239837" cy="3937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en-US" sz="2000" b="1" kern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</a:rPr>
                <a:t>methods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189413" y="2563814"/>
              <a:ext cx="795337" cy="3968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altLang="en-US" sz="2000" b="1" kern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</a:rPr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122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A Generic Process Model</a:t>
            </a:r>
          </a:p>
        </p:txBody>
      </p:sp>
      <p:pic>
        <p:nvPicPr>
          <p:cNvPr id="5123" name="Picture 4" descr="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981200"/>
            <a:ext cx="24304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9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51289" y="2400300"/>
            <a:ext cx="4943475" cy="25733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052889" y="2466976"/>
            <a:ext cx="4683125" cy="2085975"/>
          </a:xfrm>
          <a:prstGeom prst="rect">
            <a:avLst/>
          </a:prstGeom>
          <a:solidFill>
            <a:srgbClr val="01EA8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614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649664" y="625475"/>
            <a:ext cx="5146675" cy="666750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 smtClean="0"/>
              <a:t>A Process Framework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248401"/>
            <a:ext cx="7702550" cy="422275"/>
          </a:xfrm>
        </p:spPr>
        <p:txBody>
          <a:bodyPr/>
          <a:lstStyle/>
          <a:p>
            <a:pPr>
              <a:defRPr/>
            </a:pPr>
            <a:r>
              <a:rPr lang="en-US" altLang="en-US" sz="1000"/>
              <a:t>These courseware materials are to be used in conjunction with </a:t>
            </a:r>
            <a:r>
              <a:rPr lang="en-US" altLang="en-US" sz="1000" i="1"/>
              <a:t>Software Engineering: A Practitioner’s Approach,</a:t>
            </a:r>
            <a:r>
              <a:rPr lang="en-US" altLang="en-US" sz="1000"/>
              <a:t> 6/e and are provided with permission by R.S. Pressman &amp; Associates, Inc., copyright © 1996, 2001, 2005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817157" name="Rectangle 5"/>
          <p:cNvSpPr>
            <a:spLocks noChangeArrowheads="1"/>
          </p:cNvSpPr>
          <p:nvPr/>
        </p:nvSpPr>
        <p:spPr bwMode="auto">
          <a:xfrm>
            <a:off x="3632200" y="1968501"/>
            <a:ext cx="3722172" cy="23196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Process framework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pitchFamily="-128" charset="0"/>
            </a:endParaRPr>
          </a:p>
          <a:p>
            <a:pPr lvl="1">
              <a:lnSpc>
                <a:spcPct val="115000"/>
              </a:lnSpc>
              <a:defRPr/>
            </a:pPr>
            <a:r>
              <a:rPr lang="en-US" altLang="en-US" dirty="0">
                <a:latin typeface="Palatino" pitchFamily="-128" charset="0"/>
              </a:rPr>
              <a:t>Framework activities</a:t>
            </a:r>
          </a:p>
          <a:p>
            <a:pPr lvl="2">
              <a:lnSpc>
                <a:spcPct val="115000"/>
              </a:lnSpc>
              <a:defRPr/>
            </a:pPr>
            <a:r>
              <a:rPr lang="en-US" altLang="en-US" dirty="0">
                <a:latin typeface="Palatino" pitchFamily="-128" charset="0"/>
              </a:rPr>
              <a:t>work tasks</a:t>
            </a:r>
          </a:p>
          <a:p>
            <a:pPr lvl="2">
              <a:lnSpc>
                <a:spcPct val="115000"/>
              </a:lnSpc>
              <a:defRPr/>
            </a:pPr>
            <a:r>
              <a:rPr lang="en-US" altLang="en-US" dirty="0">
                <a:latin typeface="Palatino" pitchFamily="-128" charset="0"/>
              </a:rPr>
              <a:t>work products</a:t>
            </a:r>
          </a:p>
          <a:p>
            <a:pPr lvl="2">
              <a:lnSpc>
                <a:spcPct val="115000"/>
              </a:lnSpc>
              <a:defRPr/>
            </a:pPr>
            <a:r>
              <a:rPr lang="en-US" altLang="en-US" dirty="0">
                <a:latin typeface="Palatino" pitchFamily="-128" charset="0"/>
              </a:rPr>
              <a:t>milestones &amp; deliverables</a:t>
            </a:r>
          </a:p>
          <a:p>
            <a:pPr lvl="2">
              <a:lnSpc>
                <a:spcPct val="115000"/>
              </a:lnSpc>
              <a:defRPr/>
            </a:pPr>
            <a:r>
              <a:rPr lang="en-US" altLang="en-US" dirty="0">
                <a:latin typeface="Palatino" pitchFamily="-128" charset="0"/>
              </a:rPr>
              <a:t>QA checkpoints</a:t>
            </a:r>
          </a:p>
          <a:p>
            <a:pPr lvl="1">
              <a:lnSpc>
                <a:spcPct val="11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</a:rPr>
              <a:t>Umbrella Activities</a:t>
            </a:r>
          </a:p>
        </p:txBody>
      </p:sp>
    </p:spTree>
    <p:extLst>
      <p:ext uri="{BB962C8B-B14F-4D97-AF65-F5344CB8AC3E}">
        <p14:creationId xmlns:p14="http://schemas.microsoft.com/office/powerpoint/2010/main" val="1081587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89351" y="1760538"/>
            <a:ext cx="4829175" cy="3922712"/>
          </a:xfrm>
          <a:prstGeom prst="rect">
            <a:avLst/>
          </a:prstGeom>
          <a:solidFill>
            <a:srgbClr val="01EA8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108326" y="625475"/>
            <a:ext cx="5991225" cy="1016000"/>
          </a:xfrm>
        </p:spPr>
        <p:txBody>
          <a:bodyPr/>
          <a:lstStyle/>
          <a:p>
            <a:r>
              <a:rPr lang="en-US" altLang="en-US" smtClean="0"/>
              <a:t>Framework Activities</a:t>
            </a:r>
          </a:p>
        </p:txBody>
      </p:sp>
      <p:sp>
        <p:nvSpPr>
          <p:cNvPr id="717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4362450" y="1760538"/>
            <a:ext cx="4440238" cy="365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Communication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Planning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Modeling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Analysis of requirements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Design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Construction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Code generation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Testing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Deployment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1963" y="6353176"/>
            <a:ext cx="7702550" cy="422275"/>
          </a:xfrm>
        </p:spPr>
        <p:txBody>
          <a:bodyPr/>
          <a:lstStyle/>
          <a:p>
            <a:pPr>
              <a:defRPr/>
            </a:pPr>
            <a:r>
              <a:rPr lang="en-US" altLang="en-US" sz="1000"/>
              <a:t>These courseware materials are to be used in conjunction with </a:t>
            </a:r>
            <a:r>
              <a:rPr lang="en-US" altLang="en-US" sz="1000" i="1"/>
              <a:t>Software Engineering: A Practitioner’s Approach,</a:t>
            </a:r>
            <a:r>
              <a:rPr lang="en-US" altLang="en-US" sz="1000"/>
              <a:t> 6/e and are provided with permission by R.S. Pressman &amp; Associates, Inc., copyright © 1996, 2001, 2005</a:t>
            </a:r>
            <a:endParaRPr lang="en-US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06739" y="1971675"/>
            <a:ext cx="6484937" cy="3822700"/>
          </a:xfrm>
          <a:prstGeom prst="rect">
            <a:avLst/>
          </a:prstGeom>
          <a:solidFill>
            <a:srgbClr val="01EA8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 sz="2000">
              <a:latin typeface="Arial" charset="0"/>
            </a:endParaRP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13125" y="625475"/>
            <a:ext cx="5380038" cy="1016000"/>
          </a:xfrm>
        </p:spPr>
        <p:txBody>
          <a:bodyPr/>
          <a:lstStyle/>
          <a:p>
            <a:r>
              <a:rPr lang="en-US" altLang="en-US" smtClean="0"/>
              <a:t>Umbrella Activities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>
          <a:xfrm>
            <a:off x="3206750" y="2095501"/>
            <a:ext cx="6508750" cy="3622675"/>
          </a:xfrm>
        </p:spPr>
        <p:txBody>
          <a:bodyPr vert="horz" lIns="90487" tIns="44450" rIns="90487" bIns="44450" rtlCol="0">
            <a:normAutofit/>
          </a:bodyPr>
          <a:lstStyle/>
          <a:p>
            <a:pPr marL="285750" indent="-285750"/>
            <a:r>
              <a:rPr lang="en-US" altLang="en-US" smtClean="0"/>
              <a:t>Software project management</a:t>
            </a:r>
          </a:p>
          <a:p>
            <a:pPr marL="285750" indent="-285750"/>
            <a:r>
              <a:rPr lang="en-US" altLang="en-US" smtClean="0"/>
              <a:t>Formal technical reviews</a:t>
            </a:r>
          </a:p>
          <a:p>
            <a:pPr marL="285750" indent="-285750"/>
            <a:r>
              <a:rPr lang="en-US" altLang="en-US" smtClean="0"/>
              <a:t>Software quality assurance</a:t>
            </a:r>
          </a:p>
          <a:p>
            <a:pPr marL="285750" indent="-285750"/>
            <a:r>
              <a:rPr lang="en-US" altLang="en-US" smtClean="0"/>
              <a:t>Software configuration management</a:t>
            </a:r>
          </a:p>
          <a:p>
            <a:pPr marL="285750" indent="-285750"/>
            <a:r>
              <a:rPr lang="en-US" altLang="en-US" smtClean="0"/>
              <a:t>Work product preparation and production</a:t>
            </a:r>
          </a:p>
          <a:p>
            <a:pPr marL="285750" indent="-285750"/>
            <a:r>
              <a:rPr lang="en-US" altLang="en-US" smtClean="0"/>
              <a:t>Reusability management</a:t>
            </a:r>
          </a:p>
          <a:p>
            <a:pPr marL="285750" indent="-285750"/>
            <a:r>
              <a:rPr lang="en-US" altLang="en-US" smtClean="0"/>
              <a:t>Measurement</a:t>
            </a:r>
          </a:p>
          <a:p>
            <a:pPr marL="285750" indent="-285750"/>
            <a:r>
              <a:rPr lang="en-US" altLang="en-US" smtClean="0"/>
              <a:t>Risk management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9738" y="6324601"/>
            <a:ext cx="7702550" cy="422275"/>
          </a:xfrm>
        </p:spPr>
        <p:txBody>
          <a:bodyPr/>
          <a:lstStyle/>
          <a:p>
            <a:pPr>
              <a:defRPr/>
            </a:pPr>
            <a:r>
              <a:rPr lang="en-US" altLang="en-US" sz="1000"/>
              <a:t>These courseware materials are to be used in conjunction with </a:t>
            </a:r>
            <a:r>
              <a:rPr lang="en-US" altLang="en-US" sz="1000" i="1"/>
              <a:t>Software Engineering: A Practitioner’s Approach,</a:t>
            </a:r>
            <a:r>
              <a:rPr lang="en-US" altLang="en-US" sz="1000"/>
              <a:t> 6/e and are provided with permission by R.S. Pressman &amp; Associates, Inc., copyright © 1996, 2001, 2005</a:t>
            </a:r>
            <a:endParaRPr lang="en-US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Process?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altLang="en-US" sz="2000"/>
              <a:t>(Webster) A system of operations in producing something; a series of actions, changes, or functions that achieve an end or a result</a:t>
            </a:r>
          </a:p>
          <a:p>
            <a:r>
              <a:rPr lang="en-US" altLang="en-US" sz="2000"/>
              <a:t>(IEEE) A sequence of steps performed for a given purpose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D438-B8A4-4057-A40A-AA7EFE0540DC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11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What is a </a:t>
            </a:r>
            <a:r>
              <a:rPr lang="en-US" altLang="en-US" u="sng"/>
              <a:t>Software</a:t>
            </a:r>
            <a:r>
              <a:rPr lang="en-US" altLang="en-US"/>
              <a:t> Process?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(SEI)  A set of activities, methods, practices, and transformations that people use to develop and maintain software and the associated products (e.g., project plans, design documents, code, test cases, and user manuals)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As an organization matures, the software process becomes better defined and more consistently implemented throughout the organization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Software process maturity is the extent to which a specific process is explicitly defined, managed, measured, controlled, and effective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9D4E-F873-43A2-A7C3-C071A969D03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5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674" y="243410"/>
            <a:ext cx="67056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Process Flow</a:t>
            </a:r>
          </a:p>
        </p:txBody>
      </p:sp>
      <p:pic>
        <p:nvPicPr>
          <p:cNvPr id="9219" name="Picture 5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7" y="876823"/>
            <a:ext cx="10121030" cy="58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6212&quot;&gt;&lt;/object&gt;&lt;object type=&quot;2&quot; unique_id=&quot;16213&quot;&gt;&lt;object type=&quot;3&quot; unique_id=&quot;16214&quot;&gt;&lt;property id=&quot;20148&quot; value=&quot;5&quot;/&gt;&lt;property id=&quot;20300&quot; value=&quot;Slide 1 - &amp;quot;Chapter 2&amp;quot;&quot;/&gt;&lt;property id=&quot;20307&quot; value=&quot;257&quot;/&gt;&lt;/object&gt;&lt;object type=&quot;3&quot; unique_id=&quot;16215&quot;&gt;&lt;property id=&quot;20148&quot; value=&quot;5&quot;/&gt;&lt;property id=&quot;20300&quot; value=&quot;Slide 2 - &amp;quot;A Layered Technology&amp;quot;&quot;/&gt;&lt;property id=&quot;20307&quot; value=&quot;258&quot;/&gt;&lt;/object&gt;&lt;object type=&quot;3&quot; unique_id=&quot;16216&quot;&gt;&lt;property id=&quot;20148&quot; value=&quot;5&quot;/&gt;&lt;property id=&quot;20300&quot; value=&quot;Slide 3 - &amp;quot; A Generic Process Model&amp;quot;&quot;/&gt;&lt;property id=&quot;20307&quot; value=&quot;259&quot;/&gt;&lt;/object&gt;&lt;object type=&quot;3&quot; unique_id=&quot;16217&quot;&gt;&lt;property id=&quot;20148&quot; value=&quot;5&quot;/&gt;&lt;property id=&quot;20300&quot; value=&quot;Slide 4 - &amp;quot;A Process Framework&amp;quot;&quot;/&gt;&lt;property id=&quot;20307&quot; value=&quot;260&quot;/&gt;&lt;/object&gt;&lt;object type=&quot;3&quot; unique_id=&quot;16218&quot;&gt;&lt;property id=&quot;20148&quot; value=&quot;5&quot;/&gt;&lt;property id=&quot;20300&quot; value=&quot;Slide 5 - &amp;quot;Framework Activities&amp;quot;&quot;/&gt;&lt;property id=&quot;20307&quot; value=&quot;261&quot;/&gt;&lt;/object&gt;&lt;object type=&quot;3&quot; unique_id=&quot;16219&quot;&gt;&lt;property id=&quot;20148&quot; value=&quot;5&quot;/&gt;&lt;property id=&quot;20300&quot; value=&quot;Slide 6 - &amp;quot;Umbrella Activities&amp;quot;&quot;/&gt;&lt;property id=&quot;20307&quot; value=&quot;262&quot;/&gt;&lt;/object&gt;&lt;object type=&quot;3&quot; unique_id=&quot;16220&quot;&gt;&lt;property id=&quot;20148&quot; value=&quot;5&quot;/&gt;&lt;property id=&quot;20300&quot; value=&quot;Slide 7 - &amp;quot;What is a Process?&amp;quot;&quot;/&gt;&lt;property id=&quot;20307&quot; value=&quot;268&quot;/&gt;&lt;/object&gt;&lt;object type=&quot;3&quot; unique_id=&quot;16221&quot;&gt;&lt;property id=&quot;20148&quot; value=&quot;5&quot;/&gt;&lt;property id=&quot;20300&quot; value=&quot;Slide 8 - &amp;quot;What is a Software Process?&amp;quot;&quot;/&gt;&lt;property id=&quot;20307&quot; value=&quot;269&quot;/&gt;&lt;/object&gt;&lt;object type=&quot;3&quot; unique_id=&quot;16222&quot;&gt;&lt;property id=&quot;20148&quot; value=&quot;5&quot;/&gt;&lt;property id=&quot;20300&quot; value=&quot;Slide 9 - &amp;quot;Process Flow&amp;quot;&quot;/&gt;&lt;property id=&quot;20307&quot; value=&quot;263&quot;/&gt;&lt;/object&gt;&lt;object type=&quot;3&quot; unique_id=&quot;16223&quot;&gt;&lt;property id=&quot;20148&quot; value=&quot;5&quot;/&gt;&lt;property id=&quot;20300&quot; value=&quot;Slide 10 - &amp;quot;Identifying a Task Set&amp;quot;&quot;/&gt;&lt;property id=&quot;20307&quot; value=&quot;264&quot;/&gt;&lt;/object&gt;&lt;object type=&quot;3&quot; unique_id=&quot;16224&quot;&gt;&lt;property id=&quot;20148&quot; value=&quot;5&quot;/&gt;&lt;property id=&quot;20300&quot; value=&quot;Slide 11 - &amp;quot; Software life cycle&amp;quot;&quot;/&gt;&lt;property id=&quot;20307&quot; value=&quot;265&quot;/&gt;&lt;/object&gt;&lt;object type=&quot;3&quot; unique_id=&quot;16225&quot;&gt;&lt;property id=&quot;20148&quot; value=&quot;5&quot;/&gt;&lt;property id=&quot;20300&quot; value=&quot;Slide 12 - &amp;quot;Software Life Cycle&amp;quot;&quot;/&gt;&lt;property id=&quot;20307&quot; value=&quot;266&quot;/&gt;&lt;/object&gt;&lt;object type=&quot;3&quot; unique_id=&quot;16226&quot;&gt;&lt;property id=&quot;20148&quot; value=&quot;5&quot;/&gt;&lt;property id=&quot;20300&quot; value=&quot;Slide 13 - &amp;quot;  Life Cycle Model is Adhered to, 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523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Century Gothic</vt:lpstr>
      <vt:lpstr>Helvetica</vt:lpstr>
      <vt:lpstr>Lucida Console</vt:lpstr>
      <vt:lpstr>Palatino</vt:lpstr>
      <vt:lpstr>Times New Roman</vt:lpstr>
      <vt:lpstr>Wingdings</vt:lpstr>
      <vt:lpstr>Wingdings 3</vt:lpstr>
      <vt:lpstr>Wisp</vt:lpstr>
      <vt:lpstr>Chapter 2</vt:lpstr>
      <vt:lpstr>A Layered Technology</vt:lpstr>
      <vt:lpstr> A Generic Process Model</vt:lpstr>
      <vt:lpstr>A Process Framework</vt:lpstr>
      <vt:lpstr>Framework Activities</vt:lpstr>
      <vt:lpstr>Umbrella Activities</vt:lpstr>
      <vt:lpstr>What is a Process?</vt:lpstr>
      <vt:lpstr>What is a Software Process?</vt:lpstr>
      <vt:lpstr>Process Flow</vt:lpstr>
      <vt:lpstr>Identifying a Task Set</vt:lpstr>
      <vt:lpstr> Software life cycle</vt:lpstr>
      <vt:lpstr>Software Life Cycle</vt:lpstr>
      <vt:lpstr>  Life Cycle Model is Adhered to,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nokia 630</dc:creator>
  <cp:lastModifiedBy>nokia 630</cp:lastModifiedBy>
  <cp:revision>1</cp:revision>
  <dcterms:created xsi:type="dcterms:W3CDTF">2020-07-29T09:13:12Z</dcterms:created>
  <dcterms:modified xsi:type="dcterms:W3CDTF">2020-07-29T09:17:12Z</dcterms:modified>
</cp:coreProperties>
</file>