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21"/>
  </p:notesMasterIdLst>
  <p:sldIdLst>
    <p:sldId id="256" r:id="rId2"/>
    <p:sldId id="259" r:id="rId3"/>
    <p:sldId id="263" r:id="rId4"/>
    <p:sldId id="257" r:id="rId5"/>
    <p:sldId id="266" r:id="rId6"/>
    <p:sldId id="268" r:id="rId7"/>
    <p:sldId id="258" r:id="rId8"/>
    <p:sldId id="269" r:id="rId9"/>
    <p:sldId id="261" r:id="rId10"/>
    <p:sldId id="270" r:id="rId11"/>
    <p:sldId id="262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5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65A"/>
    <a:srgbClr val="122B40"/>
    <a:srgbClr val="132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C2F292-5748-4CEC-BACB-B66A0050A257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A8A56D2-E7FF-4607-A8FF-D55F97F3540F}">
      <dgm:prSet/>
      <dgm:spPr/>
      <dgm:t>
        <a:bodyPr/>
        <a:lstStyle/>
        <a:p>
          <a:pPr algn="ctr" rtl="0"/>
          <a:r>
            <a:rPr lang="en-GB" b="0" dirty="0" smtClean="0"/>
            <a:t>Implementation</a:t>
          </a:r>
          <a:endParaRPr lang="en-IN" b="0" dirty="0"/>
        </a:p>
      </dgm:t>
    </dgm:pt>
    <dgm:pt modelId="{A72506E3-E0F2-4750-8E01-39D6A2B72165}" type="parTrans" cxnId="{D852920A-AE99-4BFD-90FD-6835B77C93E9}">
      <dgm:prSet/>
      <dgm:spPr/>
      <dgm:t>
        <a:bodyPr/>
        <a:lstStyle/>
        <a:p>
          <a:endParaRPr lang="en-IN"/>
        </a:p>
      </dgm:t>
    </dgm:pt>
    <dgm:pt modelId="{F28B295C-208E-4FE3-A138-5397B8B58B76}" type="sibTrans" cxnId="{D852920A-AE99-4BFD-90FD-6835B77C93E9}">
      <dgm:prSet/>
      <dgm:spPr/>
      <dgm:t>
        <a:bodyPr/>
        <a:lstStyle/>
        <a:p>
          <a:endParaRPr lang="en-IN"/>
        </a:p>
      </dgm:t>
    </dgm:pt>
    <dgm:pt modelId="{1CA1B3EF-03EF-46A3-ABA2-C6B73FD79DE4}" type="pres">
      <dgm:prSet presAssocID="{D7C2F292-5748-4CEC-BACB-B66A0050A2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C6BF8A-DAF3-4994-9AA5-16733E48A559}" type="pres">
      <dgm:prSet presAssocID="{EA8A56D2-E7FF-4607-A8FF-D55F97F3540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52920A-AE99-4BFD-90FD-6835B77C93E9}" srcId="{D7C2F292-5748-4CEC-BACB-B66A0050A257}" destId="{EA8A56D2-E7FF-4607-A8FF-D55F97F3540F}" srcOrd="0" destOrd="0" parTransId="{A72506E3-E0F2-4750-8E01-39D6A2B72165}" sibTransId="{F28B295C-208E-4FE3-A138-5397B8B58B76}"/>
    <dgm:cxn modelId="{0A6A439E-064D-4915-AD98-7817A06850B8}" type="presOf" srcId="{D7C2F292-5748-4CEC-BACB-B66A0050A257}" destId="{1CA1B3EF-03EF-46A3-ABA2-C6B73FD79DE4}" srcOrd="0" destOrd="0" presId="urn:microsoft.com/office/officeart/2005/8/layout/vList2"/>
    <dgm:cxn modelId="{6081977D-4C4E-40DD-829F-1FDB6B1FE4F2}" type="presOf" srcId="{EA8A56D2-E7FF-4607-A8FF-D55F97F3540F}" destId="{A6C6BF8A-DAF3-4994-9AA5-16733E48A559}" srcOrd="0" destOrd="0" presId="urn:microsoft.com/office/officeart/2005/8/layout/vList2"/>
    <dgm:cxn modelId="{EA2E30A6-AF07-46D7-834C-778AA9645BFE}" type="presParOf" srcId="{1CA1B3EF-03EF-46A3-ABA2-C6B73FD79DE4}" destId="{A6C6BF8A-DAF3-4994-9AA5-16733E48A5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11B1F3-7B50-4EBA-AD14-CBC5242CD9F7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266CBAB1-399C-4CEC-ABF7-9373359FBD88}">
      <dgm:prSet/>
      <dgm:spPr/>
      <dgm:t>
        <a:bodyPr/>
        <a:lstStyle/>
        <a:p>
          <a:pPr algn="ctr" rtl="0"/>
          <a:r>
            <a:rPr lang="en-GB" b="0" dirty="0" smtClean="0"/>
            <a:t>Evaluation</a:t>
          </a:r>
          <a:endParaRPr lang="en-IN" b="0" dirty="0"/>
        </a:p>
      </dgm:t>
    </dgm:pt>
    <dgm:pt modelId="{EEA85B2E-FCC3-4B7F-9952-FD52A354D3C2}" type="parTrans" cxnId="{8F1B966D-9849-430C-B8D5-02C4F39F5800}">
      <dgm:prSet/>
      <dgm:spPr/>
      <dgm:t>
        <a:bodyPr/>
        <a:lstStyle/>
        <a:p>
          <a:endParaRPr lang="en-IN"/>
        </a:p>
      </dgm:t>
    </dgm:pt>
    <dgm:pt modelId="{896A72AA-2FCA-456C-84AF-0780532CFABD}" type="sibTrans" cxnId="{8F1B966D-9849-430C-B8D5-02C4F39F5800}">
      <dgm:prSet/>
      <dgm:spPr/>
      <dgm:t>
        <a:bodyPr/>
        <a:lstStyle/>
        <a:p>
          <a:endParaRPr lang="en-IN"/>
        </a:p>
      </dgm:t>
    </dgm:pt>
    <dgm:pt modelId="{36B82810-01B6-4152-9A45-7CA519EE698B}" type="pres">
      <dgm:prSet presAssocID="{C711B1F3-7B50-4EBA-AD14-CBC5242CD9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EFEB4D-6A05-420F-BDDF-8BB6BA5683B0}" type="pres">
      <dgm:prSet presAssocID="{266CBAB1-399C-4CEC-ABF7-9373359FBD8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1B966D-9849-430C-B8D5-02C4F39F5800}" srcId="{C711B1F3-7B50-4EBA-AD14-CBC5242CD9F7}" destId="{266CBAB1-399C-4CEC-ABF7-9373359FBD88}" srcOrd="0" destOrd="0" parTransId="{EEA85B2E-FCC3-4B7F-9952-FD52A354D3C2}" sibTransId="{896A72AA-2FCA-456C-84AF-0780532CFABD}"/>
    <dgm:cxn modelId="{D4454895-34E5-40B3-9CA9-BA4D79F06735}" type="presOf" srcId="{C711B1F3-7B50-4EBA-AD14-CBC5242CD9F7}" destId="{36B82810-01B6-4152-9A45-7CA519EE698B}" srcOrd="0" destOrd="0" presId="urn:microsoft.com/office/officeart/2005/8/layout/vList2"/>
    <dgm:cxn modelId="{DEB802EE-9B7F-481F-BC49-7E33076B1776}" type="presOf" srcId="{266CBAB1-399C-4CEC-ABF7-9373359FBD88}" destId="{FBEFEB4D-6A05-420F-BDDF-8BB6BA5683B0}" srcOrd="0" destOrd="0" presId="urn:microsoft.com/office/officeart/2005/8/layout/vList2"/>
    <dgm:cxn modelId="{B7EC9464-0152-407B-84F3-1FEE3194551B}" type="presParOf" srcId="{36B82810-01B6-4152-9A45-7CA519EE698B}" destId="{FBEFEB4D-6A05-420F-BDDF-8BB6BA5683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6BF8A-DAF3-4994-9AA5-16733E48A559}">
      <dsp:nvSpPr>
        <dsp:cNvPr id="0" name=""/>
        <dsp:cNvSpPr/>
      </dsp:nvSpPr>
      <dsp:spPr>
        <a:xfrm>
          <a:off x="0" y="1981"/>
          <a:ext cx="3681413" cy="585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b="0" kern="1200" dirty="0" smtClean="0"/>
            <a:t>Implementation</a:t>
          </a:r>
          <a:endParaRPr lang="en-IN" sz="2500" b="0" kern="1200" dirty="0"/>
        </a:p>
      </dsp:txBody>
      <dsp:txXfrm>
        <a:off x="28557" y="30538"/>
        <a:ext cx="3624299" cy="527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FEB4D-6A05-420F-BDDF-8BB6BA5683B0}">
      <dsp:nvSpPr>
        <dsp:cNvPr id="0" name=""/>
        <dsp:cNvSpPr/>
      </dsp:nvSpPr>
      <dsp:spPr>
        <a:xfrm>
          <a:off x="0" y="1981"/>
          <a:ext cx="3992563" cy="585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b="0" kern="1200" dirty="0" smtClean="0"/>
            <a:t>Evaluation</a:t>
          </a:r>
          <a:endParaRPr lang="en-IN" sz="2500" b="0" kern="1200" dirty="0"/>
        </a:p>
      </dsp:txBody>
      <dsp:txXfrm>
        <a:off x="28557" y="30538"/>
        <a:ext cx="3935449" cy="52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5046B-DF8A-49E2-9707-C91669FB4A79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4E1BC-B64D-4396-8983-63F189D5E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39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4E1BC-B64D-4396-8983-63F189D5E5B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15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4E1BC-B64D-4396-8983-63F189D5E5B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61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5DF0703-248C-4042-B82E-ED75D1A478FC}" type="datetime1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89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9C2D-F424-42C8-846A-67033D69C39C}" type="datetime1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99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509-AE76-479A-9A2C-9F07076408D4}" type="datetime1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1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57FB-9FF9-4543-A24E-8AA631E5BFD1}" type="datetime1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360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3606-A1FA-4AF4-BDD6-609079F47683}" type="datetime1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85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2B38-4733-43FB-A59B-1D2DABEC01EF}" type="datetime1">
              <a:rPr lang="en-IN" smtClean="0"/>
              <a:t>28-07-2020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61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A6B0-4E9F-4FDF-87B6-42F2253D2B42}" type="datetime1">
              <a:rPr lang="en-IN" smtClean="0"/>
              <a:t>28-07-2020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5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9D9B-5047-42EF-BD82-8CB0CB885D4D}" type="datetime1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738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82CD-D4D2-4BAE-89C0-1292ADF90691}" type="datetime1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46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DBA49A1-F94D-4AAA-9D1A-9C08A03012D9}" type="datetime1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9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D250-A648-4F45-8223-103EC4237549}" type="datetime1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0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60E-E327-43DC-A795-C2C5EC868271}" type="datetime1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2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B3B1-A5FD-4909-BE81-C51D4FB2547E}" type="datetime1">
              <a:rPr lang="en-IN" smtClean="0"/>
              <a:t>28-07-2020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37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E7B6-FB4C-47CA-9474-224FA5F06FC0}" type="datetime1">
              <a:rPr lang="en-IN" smtClean="0"/>
              <a:t>28-07-2020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82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D5C32D20-9CB7-4543-9341-073758DAD3A9}" type="datetime1">
              <a:rPr lang="en-IN" smtClean="0"/>
              <a:t>28-07-2020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61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C68E-7166-46C6-B162-30E9C724523A}" type="datetime1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86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42D5-7FA6-486E-8AF9-DAE08640D549}" type="datetime1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40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4651B-6076-423B-B129-0EA61EFE255B}" type="datetime1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377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u="none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diagramQuickStyle" Target="../diagrams/quickStyle1.xml"/><Relationship Id="rId18" Type="http://schemas.openxmlformats.org/officeDocument/2006/relationships/diagramQuickStyle" Target="../diagrams/quickStyle2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diagramLayout" Target="../diagrams/layout1.xml"/><Relationship Id="rId17" Type="http://schemas.openxmlformats.org/officeDocument/2006/relationships/diagramLayout" Target="../diagrams/layout2.xml"/><Relationship Id="rId2" Type="http://schemas.openxmlformats.org/officeDocument/2006/relationships/tags" Target="../tags/tag47.xml"/><Relationship Id="rId16" Type="http://schemas.openxmlformats.org/officeDocument/2006/relationships/diagramData" Target="../diagrams/data2.xml"/><Relationship Id="rId20" Type="http://schemas.microsoft.com/office/2007/relationships/diagramDrawing" Target="../diagrams/drawing2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diagramData" Target="../diagrams/data1.xml"/><Relationship Id="rId5" Type="http://schemas.openxmlformats.org/officeDocument/2006/relationships/tags" Target="../tags/tag50.xml"/><Relationship Id="rId15" Type="http://schemas.microsoft.com/office/2007/relationships/diagramDrawing" Target="../diagrams/drawing1.xml"/><Relationship Id="rId10" Type="http://schemas.openxmlformats.org/officeDocument/2006/relationships/slideLayout" Target="../slideLayouts/slideLayout2.xml"/><Relationship Id="rId19" Type="http://schemas.openxmlformats.org/officeDocument/2006/relationships/diagramColors" Target="../diagrams/colors2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diagramColors" Target="../diagrams/colors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35855" y="2380368"/>
            <a:ext cx="9479131" cy="166423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Software DEVELOPMENT LIFE CYCLE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 descr="Related image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0525" cy="1320800"/>
          </a:xfrm>
          <a:prstGeom prst="rect">
            <a:avLst/>
          </a:prstGeom>
          <a:noFill/>
          <a:ln>
            <a:noFill/>
          </a:ln>
          <a:effectLst>
            <a:softEdge rad="279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3072812" y="6166661"/>
            <a:ext cx="669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Computer Science and Engineering Department, TIET, Patiala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60790"/>
              </p:ext>
            </p:extLst>
          </p:nvPr>
        </p:nvGraphicFramePr>
        <p:xfrm>
          <a:off x="1774172" y="3836132"/>
          <a:ext cx="9291483" cy="1706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97161">
                  <a:extLst>
                    <a:ext uri="{9D8B030D-6E8A-4147-A177-3AD203B41FA5}">
                      <a16:colId xmlns:a16="http://schemas.microsoft.com/office/drawing/2014/main" xmlns="" val="2595886146"/>
                    </a:ext>
                  </a:extLst>
                </a:gridCol>
                <a:gridCol w="3097161">
                  <a:extLst>
                    <a:ext uri="{9D8B030D-6E8A-4147-A177-3AD203B41FA5}">
                      <a16:colId xmlns:a16="http://schemas.microsoft.com/office/drawing/2014/main" xmlns="" val="3150566805"/>
                    </a:ext>
                  </a:extLst>
                </a:gridCol>
                <a:gridCol w="3097161">
                  <a:extLst>
                    <a:ext uri="{9D8B030D-6E8A-4147-A177-3AD203B41FA5}">
                      <a16:colId xmlns:a16="http://schemas.microsoft.com/office/drawing/2014/main" xmlns="" val="2638883713"/>
                    </a:ext>
                  </a:extLst>
                </a:gridCol>
              </a:tblGrid>
              <a:tr h="36434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 smtClean="0"/>
                        <a:t>Dr.</a:t>
                      </a:r>
                      <a:r>
                        <a:rPr lang="en-GB" sz="2000" dirty="0" smtClean="0"/>
                        <a:t> Inderveer</a:t>
                      </a:r>
                      <a:r>
                        <a:rPr lang="en-GB" sz="2000" baseline="0" dirty="0" smtClean="0"/>
                        <a:t> Chana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Dr. Ashima Singh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Ms. Harkiran Kaur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4312102"/>
                  </a:ext>
                </a:extLst>
              </a:tr>
              <a:tr h="1167901">
                <a:tc>
                  <a:txBody>
                    <a:bodyPr/>
                    <a:lstStyle/>
                    <a:p>
                      <a:pPr algn="ctr"/>
                      <a:r>
                        <a:rPr lang="en-GB" sz="2000" kern="1200" dirty="0" smtClean="0">
                          <a:effectLst/>
                        </a:rPr>
                        <a:t>Professor and Associate Head CSED, Dean of Student Affairs, TIET,</a:t>
                      </a:r>
                      <a:r>
                        <a:rPr lang="en-GB" sz="2000" kern="1200" baseline="0" dirty="0" smtClean="0">
                          <a:effectLst/>
                        </a:rPr>
                        <a:t> Patiala</a:t>
                      </a:r>
                      <a:r>
                        <a:rPr lang="en-GB" sz="2000" kern="1200" dirty="0" smtClean="0">
                          <a:effectLst/>
                        </a:rPr>
                        <a:t>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kern="1200" dirty="0" smtClean="0">
                          <a:effectLst/>
                        </a:rPr>
                        <a:t>Assistant Professor CSED, TIET, Patiala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 smtClean="0">
                          <a:effectLst/>
                        </a:rPr>
                        <a:t>Assistant Professor CSED, TIET, Patiala</a:t>
                      </a:r>
                      <a:endParaRPr lang="en-GB" sz="2000" dirty="0" smtClean="0"/>
                    </a:p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82927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949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461">
        <p:fade/>
      </p:transition>
    </mc:Choice>
    <mc:Fallback xmlns="">
      <p:transition spd="med" advTm="9461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075" objId="7"/>
        <p14:stopEvt time="8843" objId="7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3795" y="-213360"/>
            <a:ext cx="10353761" cy="1326321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SDLC ACTIVITIES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728711" y="836613"/>
            <a:ext cx="2001427" cy="8622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Preliminary Investigation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7650194" y="2836088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Determination of System Requirements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7650194" y="4360957"/>
            <a:ext cx="2452656" cy="1143056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Design of System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875228" y="5472057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 of Software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100263" y="4360957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System Testing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100263" y="2836088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and Evaluation</a:t>
            </a:r>
          </a:p>
        </p:txBody>
      </p:sp>
      <p:sp>
        <p:nvSpPr>
          <p:cNvPr id="15" name="Bent Arrow 14"/>
          <p:cNvSpPr/>
          <p:nvPr/>
        </p:nvSpPr>
        <p:spPr bwMode="auto">
          <a:xfrm rot="10800000">
            <a:off x="7327883" y="5504007"/>
            <a:ext cx="1620433" cy="837451"/>
          </a:xfrm>
          <a:prstGeom prst="bentArrow">
            <a:avLst>
              <a:gd name="adj1" fmla="val 26658"/>
              <a:gd name="adj2" fmla="val 28060"/>
              <a:gd name="adj3" fmla="val 25000"/>
              <a:gd name="adj4" fmla="val 4646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8577027" y="3979144"/>
            <a:ext cx="371290" cy="38181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3471691" y="3963009"/>
            <a:ext cx="417707" cy="38181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Bent Arrow 17"/>
          <p:cNvSpPr/>
          <p:nvPr/>
        </p:nvSpPr>
        <p:spPr bwMode="auto">
          <a:xfrm rot="16200000">
            <a:off x="3762800" y="5212897"/>
            <a:ext cx="821319" cy="1403537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 bwMode="auto">
          <a:xfrm>
            <a:off x="3548501" y="1682826"/>
            <a:ext cx="4061688" cy="1137127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 bwMode="auto">
          <a:xfrm rot="5400000">
            <a:off x="7381923" y="1781935"/>
            <a:ext cx="999492" cy="1108815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8729425" y="1737278"/>
            <a:ext cx="434379" cy="102348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TextBox 21"/>
          <p:cNvSpPr txBox="1"/>
          <p:nvPr/>
        </p:nvSpPr>
        <p:spPr bwMode="auto">
          <a:xfrm>
            <a:off x="4915174" y="3315383"/>
            <a:ext cx="237276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sz="32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SDLC </a:t>
            </a:r>
            <a:endParaRPr lang="en-GB" sz="3200" b="1" i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GB" sz="32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en-GB" sz="32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3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7"/>
    </mc:Choice>
    <mc:Fallback xmlns="">
      <p:transition spd="slow" advTm="46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 mod="1">
    <p:ext uri="{E180D4A7-C9FB-4DFB-919C-405C955672EB}">
      <p14:showEvtLst xmlns:p14="http://schemas.microsoft.com/office/powerpoint/2010/main">
        <p14:playEvt time="180" objId="2"/>
        <p14:stopEvt time="4476" objId="2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60400" y="1981201"/>
            <a:ext cx="11176000" cy="445452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How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 smtClean="0">
                <a:solidFill>
                  <a:schemeClr val="accent4"/>
                </a:solidFill>
              </a:rPr>
              <a:t>the system will meet the requirements identified</a:t>
            </a:r>
            <a:r>
              <a:rPr lang="en-GB" sz="2400" dirty="0" smtClean="0"/>
              <a:t>  during the System analysis.</a:t>
            </a:r>
          </a:p>
          <a:p>
            <a:pPr>
              <a:defRPr/>
            </a:pPr>
            <a:r>
              <a:rPr lang="en-GB" sz="2400" dirty="0" smtClean="0"/>
              <a:t>System specialists refer to this stage as </a:t>
            </a:r>
            <a:r>
              <a:rPr lang="en-GB" sz="2400" b="1" dirty="0" smtClean="0">
                <a:solidFill>
                  <a:srgbClr val="FF0000"/>
                </a:solidFill>
              </a:rPr>
              <a:t>Logical Design.</a:t>
            </a:r>
            <a:endParaRPr lang="en-GB" sz="2400" dirty="0"/>
          </a:p>
          <a:p>
            <a:pPr>
              <a:defRPr/>
            </a:pPr>
            <a:r>
              <a:rPr lang="en-GB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Identify </a:t>
            </a:r>
            <a:r>
              <a:rPr lang="en-GB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reports and other outputs the system will produce</a:t>
            </a:r>
            <a:r>
              <a:rPr lang="en-GB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en-GB" sz="2400" b="1" dirty="0"/>
              <a:t>Describes the data to be input, calculated, and </a:t>
            </a:r>
            <a:r>
              <a:rPr lang="en-GB" sz="2400" b="1" dirty="0" smtClean="0"/>
              <a:t>stored.</a:t>
            </a:r>
            <a:endParaRPr lang="en-GB" sz="2400" b="1" dirty="0"/>
          </a:p>
          <a:p>
            <a:pPr marL="0" indent="0" algn="ctr">
              <a:buNone/>
              <a:defRPr/>
            </a:pPr>
            <a:r>
              <a:rPr lang="en-GB" sz="2400" b="1" dirty="0" smtClean="0">
                <a:solidFill>
                  <a:schemeClr val="accent2"/>
                </a:solidFill>
              </a:rPr>
              <a:t/>
            </a:r>
            <a:br>
              <a:rPr lang="en-GB" sz="2400" b="1" dirty="0" smtClean="0">
                <a:solidFill>
                  <a:schemeClr val="accent2"/>
                </a:solidFill>
              </a:rPr>
            </a:br>
            <a:r>
              <a:rPr lang="en-GB" sz="2400" b="1" dirty="0" smtClean="0">
                <a:solidFill>
                  <a:schemeClr val="accent2"/>
                </a:solidFill>
              </a:rPr>
              <a:t>Provide </a:t>
            </a:r>
            <a:r>
              <a:rPr lang="en-GB" sz="2400" b="1" dirty="0">
                <a:solidFill>
                  <a:schemeClr val="accent2"/>
                </a:solidFill>
              </a:rPr>
              <a:t>programmers with complete and clearly outlined software </a:t>
            </a:r>
            <a:r>
              <a:rPr lang="en-GB" sz="2400" b="1" dirty="0" smtClean="0">
                <a:solidFill>
                  <a:schemeClr val="accent2"/>
                </a:solidFill>
              </a:rPr>
              <a:t>specifications.</a:t>
            </a:r>
            <a:endParaRPr lang="en-GB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endParaRPr lang="en-GB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9486" y="729742"/>
            <a:ext cx="543289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C. </a:t>
            </a:r>
            <a:r>
              <a:rPr lang="en-GB" sz="3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DESIGN OF SYSTEM</a:t>
            </a:r>
            <a:endParaRPr lang="en-GB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56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35"/>
    </mc:Choice>
    <mc:Fallback xmlns="">
      <p:transition spd="slow" advTm="391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  <p:extLst mod="1">
    <p:ext uri="{E180D4A7-C9FB-4DFB-919C-405C955672EB}">
      <p14:showEvtLst xmlns:p14="http://schemas.microsoft.com/office/powerpoint/2010/main">
        <p14:playEvt time="90" objId="2"/>
        <p14:stopEvt time="38605" objId="2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3795" y="-213360"/>
            <a:ext cx="10353761" cy="1326321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SDLC ACTIVITIES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728711" y="836613"/>
            <a:ext cx="2001427" cy="8622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Preliminary Investigation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7650194" y="2836088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Determination of System Requirements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7650194" y="4360957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Design of System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875228" y="5472057"/>
            <a:ext cx="2452656" cy="1143056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Development of Software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100263" y="4360957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System Testing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100263" y="2836088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and Evaluation</a:t>
            </a:r>
          </a:p>
        </p:txBody>
      </p:sp>
      <p:sp>
        <p:nvSpPr>
          <p:cNvPr id="15" name="Bent Arrow 14"/>
          <p:cNvSpPr/>
          <p:nvPr/>
        </p:nvSpPr>
        <p:spPr bwMode="auto">
          <a:xfrm rot="10800000">
            <a:off x="7327883" y="5504007"/>
            <a:ext cx="1620433" cy="837451"/>
          </a:xfrm>
          <a:prstGeom prst="bentArrow">
            <a:avLst>
              <a:gd name="adj1" fmla="val 26658"/>
              <a:gd name="adj2" fmla="val 28060"/>
              <a:gd name="adj3" fmla="val 25000"/>
              <a:gd name="adj4" fmla="val 4646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8577027" y="3979144"/>
            <a:ext cx="371290" cy="38181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3471691" y="3963009"/>
            <a:ext cx="417707" cy="38181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Bent Arrow 17"/>
          <p:cNvSpPr/>
          <p:nvPr/>
        </p:nvSpPr>
        <p:spPr bwMode="auto">
          <a:xfrm rot="16200000">
            <a:off x="3762800" y="5212897"/>
            <a:ext cx="821319" cy="1403537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 bwMode="auto">
          <a:xfrm>
            <a:off x="3548501" y="1682826"/>
            <a:ext cx="4061688" cy="1137127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 bwMode="auto">
          <a:xfrm rot="5400000">
            <a:off x="7381923" y="1781935"/>
            <a:ext cx="999492" cy="1108815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8729425" y="1737278"/>
            <a:ext cx="434379" cy="102348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TextBox 21"/>
          <p:cNvSpPr txBox="1"/>
          <p:nvPr/>
        </p:nvSpPr>
        <p:spPr bwMode="auto">
          <a:xfrm>
            <a:off x="4915174" y="3315383"/>
            <a:ext cx="237276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sz="32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SDLC </a:t>
            </a:r>
            <a:endParaRPr lang="en-GB" sz="3200" b="1" i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GB" sz="32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en-GB" sz="32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3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5"/>
    </mc:Choice>
    <mc:Fallback xmlns="">
      <p:transition spd="slow" advTm="6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 mod="1">
    <p:ext uri="{E180D4A7-C9FB-4DFB-919C-405C955672EB}">
      <p14:showEvtLst xmlns:p14="http://schemas.microsoft.com/office/powerpoint/2010/main">
        <p14:playEvt time="106" objId="2"/>
        <p14:stopEvt time="5977" objId="2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60400" y="1981201"/>
            <a:ext cx="11176000" cy="445452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2400" b="1" dirty="0" smtClean="0"/>
              <a:t>Programming the software </a:t>
            </a:r>
          </a:p>
          <a:p>
            <a:pPr>
              <a:defRPr/>
            </a:pPr>
            <a:endParaRPr lang="en-GB" sz="2400" b="1" dirty="0" smtClean="0"/>
          </a:p>
          <a:p>
            <a:pPr>
              <a:defRPr/>
            </a:pPr>
            <a:r>
              <a:rPr lang="en-GB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 + Documentation</a:t>
            </a:r>
          </a:p>
          <a:p>
            <a:pPr>
              <a:defRPr/>
            </a:pPr>
            <a:endParaRPr lang="en-GB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GB" sz="2400" b="1" dirty="0" smtClean="0">
                <a:solidFill>
                  <a:schemeClr val="accent2"/>
                </a:solidFill>
              </a:rPr>
              <a:t>Preparing </a:t>
            </a:r>
            <a:r>
              <a:rPr lang="en-GB" sz="2400" b="1" dirty="0">
                <a:solidFill>
                  <a:schemeClr val="accent2"/>
                </a:solidFill>
              </a:rPr>
              <a:t>documentation of the programs</a:t>
            </a:r>
          </a:p>
          <a:p>
            <a:pPr lvl="1">
              <a:defRPr/>
            </a:pPr>
            <a:r>
              <a:rPr lang="en-GB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How and why certain procedures are coded in specific ways</a:t>
            </a:r>
          </a:p>
          <a:p>
            <a:pPr>
              <a:defRPr/>
            </a:pPr>
            <a:endParaRPr lang="en-GB" sz="24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0367" y="729742"/>
            <a:ext cx="791114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D. DEVELOPMENT OF SOFTWARE</a:t>
            </a:r>
            <a:endParaRPr lang="en-GB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882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52"/>
    </mc:Choice>
    <mc:Fallback xmlns="">
      <p:transition spd="slow" advTm="206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  <p:extLst mod="1">
    <p:ext uri="{E180D4A7-C9FB-4DFB-919C-405C955672EB}">
      <p14:showEvtLst xmlns:p14="http://schemas.microsoft.com/office/powerpoint/2010/main">
        <p14:playEvt time="55" objId="2"/>
        <p14:stopEvt time="20233" objId="2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3795" y="-213360"/>
            <a:ext cx="10353761" cy="1326321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SDLC ACTIVITIES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728711" y="836613"/>
            <a:ext cx="2001427" cy="8622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Preliminary Investigation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7650194" y="2836088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Determination of System Requirements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7650194" y="4360957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Design of System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875228" y="5472057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 of Software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100263" y="4360957"/>
            <a:ext cx="2452656" cy="1143056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System Testing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100263" y="2836088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and Evaluation</a:t>
            </a:r>
          </a:p>
        </p:txBody>
      </p:sp>
      <p:sp>
        <p:nvSpPr>
          <p:cNvPr id="15" name="Bent Arrow 14"/>
          <p:cNvSpPr/>
          <p:nvPr/>
        </p:nvSpPr>
        <p:spPr bwMode="auto">
          <a:xfrm rot="10800000">
            <a:off x="7327883" y="5504007"/>
            <a:ext cx="1620433" cy="837451"/>
          </a:xfrm>
          <a:prstGeom prst="bentArrow">
            <a:avLst>
              <a:gd name="adj1" fmla="val 26658"/>
              <a:gd name="adj2" fmla="val 28060"/>
              <a:gd name="adj3" fmla="val 25000"/>
              <a:gd name="adj4" fmla="val 4646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8577027" y="3979144"/>
            <a:ext cx="371290" cy="38181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3471691" y="3963009"/>
            <a:ext cx="417707" cy="38181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Bent Arrow 17"/>
          <p:cNvSpPr/>
          <p:nvPr/>
        </p:nvSpPr>
        <p:spPr bwMode="auto">
          <a:xfrm rot="16200000">
            <a:off x="3762800" y="5212897"/>
            <a:ext cx="821319" cy="1403537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 bwMode="auto">
          <a:xfrm>
            <a:off x="3548501" y="1682826"/>
            <a:ext cx="4061688" cy="1137127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 bwMode="auto">
          <a:xfrm rot="5400000">
            <a:off x="7381923" y="1781935"/>
            <a:ext cx="999492" cy="1108815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8729425" y="1737278"/>
            <a:ext cx="434379" cy="102348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TextBox 21"/>
          <p:cNvSpPr txBox="1"/>
          <p:nvPr/>
        </p:nvSpPr>
        <p:spPr bwMode="auto">
          <a:xfrm>
            <a:off x="4915174" y="3315383"/>
            <a:ext cx="237276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sz="32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SDLC </a:t>
            </a:r>
            <a:endParaRPr lang="en-GB" sz="3200" b="1" i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GB" sz="32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en-GB" sz="32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6"/>
    </mc:Choice>
    <mc:Fallback xmlns="">
      <p:transition spd="slow" advTm="8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  <p:extLst mod="1">
    <p:ext uri="{E180D4A7-C9FB-4DFB-919C-405C955672EB}">
      <p14:showEvtLst xmlns:p14="http://schemas.microsoft.com/office/powerpoint/2010/main">
        <p14:playEvt time="184" objId="2"/>
        <p14:stopEvt time="8796" objId="2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55590" y="729742"/>
            <a:ext cx="490070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E. SYSTEM TESTING</a:t>
            </a:r>
            <a:endParaRPr lang="en-GB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60400" y="1981201"/>
            <a:ext cx="11176000" cy="445452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2400" b="1" dirty="0" smtClean="0"/>
              <a:t>System used experimentally to ensure that </a:t>
            </a:r>
            <a:r>
              <a:rPr lang="en-GB" sz="2400" b="1" dirty="0" smtClean="0">
                <a:solidFill>
                  <a:schemeClr val="accent2"/>
                </a:solidFill>
              </a:rPr>
              <a:t>software </a:t>
            </a:r>
            <a:r>
              <a:rPr lang="en-GB" sz="2400" b="1" dirty="0">
                <a:solidFill>
                  <a:schemeClr val="accent2"/>
                </a:solidFill>
              </a:rPr>
              <a:t>does not fail and will run according to its specifications and user </a:t>
            </a:r>
            <a:r>
              <a:rPr lang="en-GB" sz="2400" b="1" dirty="0" smtClean="0">
                <a:solidFill>
                  <a:schemeClr val="accent2"/>
                </a:solidFill>
              </a:rPr>
              <a:t>expectations.</a:t>
            </a:r>
          </a:p>
          <a:p>
            <a:pPr>
              <a:defRPr/>
            </a:pPr>
            <a:endParaRPr lang="en-GB" sz="2400" b="1" dirty="0">
              <a:solidFill>
                <a:schemeClr val="accent4"/>
              </a:solidFill>
            </a:endParaRPr>
          </a:p>
          <a:p>
            <a:pPr>
              <a:defRPr/>
            </a:pPr>
            <a:r>
              <a:rPr lang="en-GB" sz="2400" b="1" dirty="0">
                <a:solidFill>
                  <a:srgbClr val="FF0000"/>
                </a:solidFill>
              </a:rPr>
              <a:t>Test data </a:t>
            </a:r>
            <a:r>
              <a:rPr lang="en-GB" sz="2400" b="1" dirty="0"/>
              <a:t>are taken as input for processing and results are examined</a:t>
            </a:r>
            <a:r>
              <a:rPr lang="en-GB" sz="2400" b="1" dirty="0" smtClean="0"/>
              <a:t>.</a:t>
            </a:r>
          </a:p>
          <a:p>
            <a:pPr>
              <a:defRPr/>
            </a:pPr>
            <a:endParaRPr lang="en-GB" sz="2400" b="1" dirty="0"/>
          </a:p>
          <a:p>
            <a:pPr>
              <a:defRPr/>
            </a:pPr>
            <a:r>
              <a:rPr lang="en-GB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Conducted in parallel with all stages of SDLC.</a:t>
            </a:r>
            <a:endParaRPr lang="en-GB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388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75"/>
    </mc:Choice>
    <mc:Fallback xmlns="">
      <p:transition spd="slow" advTm="438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  <p:extLst mod="1">
    <p:ext uri="{E180D4A7-C9FB-4DFB-919C-405C955672EB}">
      <p14:showEvtLst xmlns:p14="http://schemas.microsoft.com/office/powerpoint/2010/main">
        <p14:playEvt time="64" objId="2"/>
        <p14:stopEvt time="43745" objId="2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3795" y="-213360"/>
            <a:ext cx="10353761" cy="1326321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SDLC ACTIVITIES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728711" y="836613"/>
            <a:ext cx="2001427" cy="8622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Preliminary Investigation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7650194" y="2836088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Determination of System Requirements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7650194" y="4360957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Design of System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875228" y="5472057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 of Software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100263" y="4360957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System Testing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100263" y="2836088"/>
            <a:ext cx="2452656" cy="1143056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Implementation and Evaluation</a:t>
            </a:r>
          </a:p>
        </p:txBody>
      </p:sp>
      <p:sp>
        <p:nvSpPr>
          <p:cNvPr id="15" name="Bent Arrow 14"/>
          <p:cNvSpPr/>
          <p:nvPr/>
        </p:nvSpPr>
        <p:spPr bwMode="auto">
          <a:xfrm rot="10800000">
            <a:off x="7327883" y="5504007"/>
            <a:ext cx="1620433" cy="837451"/>
          </a:xfrm>
          <a:prstGeom prst="bentArrow">
            <a:avLst>
              <a:gd name="adj1" fmla="val 26658"/>
              <a:gd name="adj2" fmla="val 28060"/>
              <a:gd name="adj3" fmla="val 25000"/>
              <a:gd name="adj4" fmla="val 4646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8577027" y="3979144"/>
            <a:ext cx="371290" cy="38181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3471691" y="3963009"/>
            <a:ext cx="417707" cy="38181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Bent Arrow 17"/>
          <p:cNvSpPr/>
          <p:nvPr/>
        </p:nvSpPr>
        <p:spPr bwMode="auto">
          <a:xfrm rot="16200000">
            <a:off x="3762800" y="5212897"/>
            <a:ext cx="821319" cy="1403537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 bwMode="auto">
          <a:xfrm>
            <a:off x="3548501" y="1682826"/>
            <a:ext cx="4061688" cy="1137127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 bwMode="auto">
          <a:xfrm rot="5400000">
            <a:off x="7381923" y="1781935"/>
            <a:ext cx="999492" cy="1108815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8729425" y="1737278"/>
            <a:ext cx="434379" cy="102348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TextBox 21"/>
          <p:cNvSpPr txBox="1"/>
          <p:nvPr/>
        </p:nvSpPr>
        <p:spPr bwMode="auto">
          <a:xfrm>
            <a:off x="4915174" y="3315383"/>
            <a:ext cx="237276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sz="32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SDLC </a:t>
            </a:r>
            <a:endParaRPr lang="en-GB" sz="3200" b="1" i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GB" sz="32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en-GB" sz="32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6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8"/>
    </mc:Choice>
    <mc:Fallback xmlns="">
      <p:transition spd="slow" advTm="55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  <p:extLst mod="1">
    <p:ext uri="{E180D4A7-C9FB-4DFB-919C-405C955672EB}">
      <p14:showEvtLst xmlns:p14="http://schemas.microsoft.com/office/powerpoint/2010/main">
        <p14:playEvt time="185" objId="2"/>
        <p14:stopEvt time="5308" objId="2"/>
      </p14:showEvt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36240" y="729742"/>
            <a:ext cx="933941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F. IMPLEMENTATION AND EVALUATION</a:t>
            </a:r>
            <a:endParaRPr lang="en-GB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10" name="Diagram 9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25596"/>
              </p:ext>
            </p:extLst>
          </p:nvPr>
        </p:nvGraphicFramePr>
        <p:xfrm>
          <a:off x="2085976" y="1828801"/>
          <a:ext cx="3681413" cy="588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11" name="Diagram 10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24717961"/>
              </p:ext>
            </p:extLst>
          </p:nvPr>
        </p:nvGraphicFramePr>
        <p:xfrm>
          <a:off x="6096001" y="1828801"/>
          <a:ext cx="3992563" cy="588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pSp>
        <p:nvGrpSpPr>
          <p:cNvPr id="12" name="Group 2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501445" y="2480295"/>
            <a:ext cx="5313569" cy="3051449"/>
            <a:chOff x="277" y="1596"/>
            <a:chExt cx="2496" cy="3857"/>
          </a:xfrm>
        </p:grpSpPr>
        <p:sp>
          <p:nvSpPr>
            <p:cNvPr id="13" name="Text Box 10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77" y="2127"/>
              <a:ext cx="2496" cy="33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alt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</a:rPr>
                <a:t>Put new equipment into use</a:t>
              </a: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altLang="en-US" sz="22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</a:rPr>
                <a:t>Train users</a:t>
              </a:r>
              <a:endParaRPr lang="en-GB" alt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alt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</a:rPr>
                <a:t>Install new application</a:t>
              </a: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alt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</a:rPr>
                <a:t>Construct any files of data needed to use </a:t>
              </a:r>
              <a:r>
                <a:rPr lang="en-GB" altLang="en-US" sz="22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</a:rPr>
                <a:t>it</a:t>
              </a:r>
              <a:endParaRPr lang="en-GB" alt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670" y="1596"/>
              <a:ext cx="0" cy="531"/>
            </a:xfrm>
            <a:prstGeom prst="line">
              <a:avLst/>
            </a:prstGeom>
            <a:noFill/>
            <a:ln w="57150" cmpd="thinThick">
              <a:solidFill>
                <a:srgbClr val="9933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2200"/>
            </a:p>
          </p:txBody>
        </p:sp>
      </p:grpSp>
      <p:grpSp>
        <p:nvGrpSpPr>
          <p:cNvPr id="15" name="Group 22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096000" y="2479898"/>
            <a:ext cx="5547573" cy="1992920"/>
            <a:chOff x="3124" y="1534"/>
            <a:chExt cx="3919" cy="2419"/>
          </a:xfrm>
        </p:grpSpPr>
        <p:sp>
          <p:nvSpPr>
            <p:cNvPr id="16" name="Text Box 11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124" y="1992"/>
              <a:ext cx="3919" cy="19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alt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</a:rPr>
                <a:t>Operational Evaluation</a:t>
              </a: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alt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</a:rPr>
                <a:t>Organizational Impact</a:t>
              </a: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alt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</a:rPr>
                <a:t>User, Manager </a:t>
              </a:r>
              <a:r>
                <a:rPr lang="en-GB" altLang="en-US" sz="22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</a:rPr>
                <a:t>Assessment</a:t>
              </a:r>
              <a:endParaRPr lang="en-GB" alt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Line 2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4652" y="1534"/>
              <a:ext cx="0" cy="531"/>
            </a:xfrm>
            <a:prstGeom prst="line">
              <a:avLst/>
            </a:prstGeom>
            <a:noFill/>
            <a:ln w="57150" cmpd="thinThick">
              <a:solidFill>
                <a:srgbClr val="9933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22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1214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41"/>
    </mc:Choice>
    <mc:Fallback xmlns="">
      <p:transition spd="slow" advTm="359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129" objId="2"/>
        <p14:stopEvt time="35553" objId="2"/>
      </p14:showEvt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3795" y="-213360"/>
            <a:ext cx="10353761" cy="1326321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SDLC ACTIVITIES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100263" y="836613"/>
            <a:ext cx="8002587" cy="5778500"/>
            <a:chOff x="2100263" y="836613"/>
            <a:chExt cx="8002587" cy="57785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728711" y="836613"/>
              <a:ext cx="2001427" cy="86225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Preliminary Investigation</a:t>
              </a:r>
              <a:endParaRPr lang="en-GB" dirty="0"/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650194" y="2836088"/>
              <a:ext cx="2452656" cy="114305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Determination of System Requirements</a:t>
              </a:r>
              <a:endParaRPr lang="en-GB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650194" y="4360957"/>
              <a:ext cx="2452656" cy="114305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 of System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4875228" y="5472057"/>
              <a:ext cx="2452656" cy="114305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Development of Software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2100263" y="4360957"/>
              <a:ext cx="2452656" cy="114305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System Testing</a:t>
              </a: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2100263" y="2836088"/>
              <a:ext cx="2452656" cy="114305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Implementation and Evaluation</a:t>
              </a:r>
            </a:p>
          </p:txBody>
        </p:sp>
        <p:sp>
          <p:nvSpPr>
            <p:cNvPr id="15" name="Bent Arrow 14"/>
            <p:cNvSpPr/>
            <p:nvPr/>
          </p:nvSpPr>
          <p:spPr bwMode="auto">
            <a:xfrm rot="10800000">
              <a:off x="7327883" y="5504007"/>
              <a:ext cx="1620433" cy="837451"/>
            </a:xfrm>
            <a:prstGeom prst="bentArrow">
              <a:avLst>
                <a:gd name="adj1" fmla="val 26658"/>
                <a:gd name="adj2" fmla="val 28060"/>
                <a:gd name="adj3" fmla="val 25000"/>
                <a:gd name="adj4" fmla="val 46463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Down Arrow 15"/>
            <p:cNvSpPr/>
            <p:nvPr/>
          </p:nvSpPr>
          <p:spPr bwMode="auto">
            <a:xfrm>
              <a:off x="8577027" y="3979144"/>
              <a:ext cx="371290" cy="381813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7" name="Down Arrow 16"/>
            <p:cNvSpPr/>
            <p:nvPr/>
          </p:nvSpPr>
          <p:spPr bwMode="auto">
            <a:xfrm rot="10800000">
              <a:off x="3471691" y="3963009"/>
              <a:ext cx="417707" cy="381813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8" name="Bent Arrow 17"/>
            <p:cNvSpPr/>
            <p:nvPr/>
          </p:nvSpPr>
          <p:spPr bwMode="auto">
            <a:xfrm rot="16200000">
              <a:off x="3762800" y="5212897"/>
              <a:ext cx="821319" cy="1403537"/>
            </a:xfrm>
            <a:prstGeom prst="ben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 bwMode="auto">
            <a:xfrm>
              <a:off x="3548501" y="1682826"/>
              <a:ext cx="4061688" cy="1137127"/>
            </a:xfrm>
            <a:prstGeom prst="ben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" name="Bent Arrow 19"/>
            <p:cNvSpPr/>
            <p:nvPr/>
          </p:nvSpPr>
          <p:spPr bwMode="auto">
            <a:xfrm rot="5400000">
              <a:off x="7381923" y="1781935"/>
              <a:ext cx="999492" cy="1108815"/>
            </a:xfrm>
            <a:prstGeom prst="ben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 bwMode="auto">
            <a:xfrm>
              <a:off x="8729425" y="1737278"/>
              <a:ext cx="434379" cy="1023483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4915174" y="3315383"/>
              <a:ext cx="2372765" cy="10772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GB" sz="3200" b="1" i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SDLC </a:t>
              </a:r>
              <a:endParaRPr lang="en-GB" sz="32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en-GB" sz="3200" b="1" i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Framework</a:t>
              </a:r>
              <a:endParaRPr lang="en-GB" sz="32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5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35"/>
    </mc:Choice>
    <mc:Fallback xmlns="">
      <p:transition spd="slow" advTm="7735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37" objId="2"/>
        <p14:stopEvt time="6910" objId="2"/>
      </p14:showEvt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354613" y="1176867"/>
            <a:ext cx="114293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References:</a:t>
            </a:r>
          </a:p>
          <a:p>
            <a:endParaRPr lang="en-IN" sz="2400" dirty="0"/>
          </a:p>
          <a:p>
            <a:r>
              <a:rPr lang="en-GB" altLang="en-US" sz="2400" dirty="0" err="1" smtClean="0"/>
              <a:t>Senn</a:t>
            </a:r>
            <a:r>
              <a:rPr lang="en-GB" altLang="en-US" sz="2400" dirty="0"/>
              <a:t>, J. A. (2013). Analysis and design of information systems. McGraw-Hill, Inc</a:t>
            </a:r>
            <a:r>
              <a:rPr lang="en-GB" altLang="en-US" sz="2400" dirty="0" smtClean="0"/>
              <a:t>.</a:t>
            </a:r>
          </a:p>
          <a:p>
            <a:endParaRPr lang="en-GB" altLang="en-US" sz="2400" dirty="0"/>
          </a:p>
          <a:p>
            <a:r>
              <a:rPr lang="en-GB" altLang="en-US" sz="2400" dirty="0"/>
              <a:t>Pressman, R. Software Engineering: A Practitioner’s Approach.  McGraw-Hill</a:t>
            </a:r>
          </a:p>
        </p:txBody>
      </p:sp>
    </p:spTree>
    <p:extLst>
      <p:ext uri="{BB962C8B-B14F-4D97-AF65-F5344CB8AC3E}">
        <p14:creationId xmlns:p14="http://schemas.microsoft.com/office/powerpoint/2010/main" val="154625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2"/>
    </mc:Choice>
    <mc:Fallback xmlns="">
      <p:transition spd="slow" advTm="10622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66" objId="6"/>
        <p14:stopEvt time="8658" objId="6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29780" y="267008"/>
            <a:ext cx="11135637" cy="1003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3600" dirty="0"/>
              <a:t> </a:t>
            </a:r>
            <a:r>
              <a:rPr lang="en-GB" altLang="en-US" dirty="0" smtClean="0">
                <a:solidFill>
                  <a:schemeClr val="accent2"/>
                </a:solidFill>
              </a:rPr>
              <a:t>What is </a:t>
            </a:r>
            <a:r>
              <a:rPr lang="en-GB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software DEVELOPMENT LIFE CYCLE </a:t>
            </a:r>
            <a:r>
              <a:rPr lang="en-GB" altLang="en-US" dirty="0" smtClean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00667" y="2473530"/>
            <a:ext cx="10193865" cy="3659188"/>
          </a:xfrm>
        </p:spPr>
        <p:txBody>
          <a:bodyPr>
            <a:noAutofit/>
          </a:bodyPr>
          <a:lstStyle/>
          <a:p>
            <a:pPr indent="-46038">
              <a:buNone/>
            </a:pPr>
            <a:r>
              <a:rPr lang="en-GB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Software Development Life Cycle </a:t>
            </a:r>
            <a:r>
              <a:rPr lang="en-GB" altLang="en-US" sz="2400" b="1" dirty="0" smtClean="0">
                <a:solidFill>
                  <a:srgbClr val="B4771E">
                    <a:lumMod val="40000"/>
                    <a:lumOff val="60000"/>
                  </a:srgbClr>
                </a:solidFill>
              </a:rPr>
              <a:t>is a set </a:t>
            </a:r>
            <a:r>
              <a:rPr lang="en-GB" altLang="en-US" sz="2400" b="1" dirty="0">
                <a:solidFill>
                  <a:srgbClr val="B4771E">
                    <a:lumMod val="40000"/>
                    <a:lumOff val="60000"/>
                  </a:srgbClr>
                </a:solidFill>
              </a:rPr>
              <a:t>of activities that analysts, designers, and users carry out to develop and implement an information </a:t>
            </a:r>
            <a:r>
              <a:rPr lang="en-GB" altLang="en-US" sz="2400" b="1" dirty="0" smtClean="0">
                <a:solidFill>
                  <a:srgbClr val="B4771E">
                    <a:lumMod val="40000"/>
                    <a:lumOff val="60000"/>
                  </a:srgbClr>
                </a:solidFill>
              </a:rPr>
              <a:t>system.</a:t>
            </a:r>
          </a:p>
          <a:p>
            <a:pPr indent="-46038">
              <a:buNone/>
            </a:pPr>
            <a:endParaRPr lang="en-GB" altLang="en-US" sz="24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182563" indent="0">
              <a:buNone/>
            </a:pPr>
            <a:r>
              <a:rPr lang="en-GB" altLang="en-US" sz="2400" dirty="0" smtClean="0">
                <a:latin typeface="Rockwell (Body)"/>
                <a:cs typeface="Arial" panose="020B0604020202020204" pitchFamily="34" charset="0"/>
              </a:rPr>
              <a:t>In </a:t>
            </a:r>
            <a:r>
              <a:rPr lang="en-GB" altLang="en-US" sz="2400" dirty="0">
                <a:latin typeface="Rockwell (Body)"/>
                <a:cs typeface="Arial" panose="020B0604020202020204" pitchFamily="34" charset="0"/>
              </a:rPr>
              <a:t>most business situations, the activities are closely related and even </a:t>
            </a:r>
            <a:r>
              <a:rPr lang="en-GB" altLang="en-US" sz="2400" dirty="0" smtClean="0">
                <a:latin typeface="Rockwell (Body)"/>
                <a:cs typeface="Arial" panose="020B0604020202020204" pitchFamily="34" charset="0"/>
              </a:rPr>
              <a:t>the order </a:t>
            </a:r>
            <a:r>
              <a:rPr lang="en-GB" altLang="en-US" sz="2400" dirty="0">
                <a:latin typeface="Rockwell (Body)"/>
                <a:cs typeface="Arial" panose="020B0604020202020204" pitchFamily="34" charset="0"/>
              </a:rPr>
              <a:t>of steps in these activities may be difficult to determine</a:t>
            </a:r>
            <a:r>
              <a:rPr lang="en-GB" altLang="en-US" sz="2400" dirty="0" smtClean="0">
                <a:latin typeface="Rockwell (Body)"/>
                <a:cs typeface="Arial" panose="020B0604020202020204" pitchFamily="34" charset="0"/>
              </a:rPr>
              <a:t>.</a:t>
            </a:r>
            <a:endParaRPr lang="en-GB" altLang="en-US" sz="2400" dirty="0">
              <a:latin typeface="Rockwell (Body)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1913467" y="1642533"/>
            <a:ext cx="9381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4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 Abbreviated as SDLC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1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36"/>
    </mc:Choice>
    <mc:Fallback xmlns="">
      <p:transition spd="slow" advTm="211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autoUpdateAnimBg="0"/>
    </p:bldLst>
  </p:timing>
  <p:extLst mod="1">
    <p:ext uri="{E180D4A7-C9FB-4DFB-919C-405C955672EB}">
      <p14:showEvtLst xmlns:p14="http://schemas.microsoft.com/office/powerpoint/2010/main">
        <p14:playEvt time="219" objId="9"/>
        <p14:playEvt time="12369" objId="10"/>
        <p14:stopEvt time="12414" objId="9"/>
        <p14:stopEvt time="20931" objId="10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GB" altLang="en-US" sz="3600" dirty="0" smtClean="0">
                <a:solidFill>
                  <a:schemeClr val="accent2"/>
                </a:solidFill>
              </a:rPr>
              <a:t>MAIN TARGETS: SDLC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0761" y="2096064"/>
            <a:ext cx="5928360" cy="36951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altLang="en-US" sz="24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GB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Quality Software</a:t>
            </a:r>
          </a:p>
          <a:p>
            <a:pPr lvl="1"/>
            <a:r>
              <a:rPr lang="en-GB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Meet customer requirements</a:t>
            </a:r>
          </a:p>
          <a:p>
            <a:pPr lvl="1"/>
            <a:r>
              <a:rPr lang="en-GB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Completion within time and budget</a:t>
            </a:r>
            <a:endParaRPr lang="en-IN" dirty="0"/>
          </a:p>
        </p:txBody>
      </p:sp>
      <p:pic>
        <p:nvPicPr>
          <p:cNvPr id="8" name="Picture 6" descr="Target Arrow Bulls Eye - Free vector graphic on Pixab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6" y="1469072"/>
            <a:ext cx="48006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5655394" y="5557519"/>
            <a:ext cx="2743200" cy="430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u="none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Image Source: www.pixabay.com</a:t>
            </a:r>
          </a:p>
        </p:txBody>
      </p:sp>
    </p:spTree>
    <p:extLst>
      <p:ext uri="{BB962C8B-B14F-4D97-AF65-F5344CB8AC3E}">
        <p14:creationId xmlns:p14="http://schemas.microsoft.com/office/powerpoint/2010/main" val="33659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04"/>
    </mc:Choice>
    <mc:Fallback xmlns="">
      <p:transition spd="slow" advTm="297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83" objId="10"/>
        <p14:stopEvt time="28736" objId="10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3795" y="-213360"/>
            <a:ext cx="10353761" cy="1326321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SDLC ACTIVITIES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100263" y="836613"/>
            <a:ext cx="8002587" cy="5778500"/>
            <a:chOff x="2100263" y="836613"/>
            <a:chExt cx="8002587" cy="57785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728711" y="836613"/>
              <a:ext cx="2001427" cy="86225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Preliminary Investigation</a:t>
              </a:r>
              <a:endParaRPr lang="en-GB" dirty="0"/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650194" y="2836088"/>
              <a:ext cx="2452656" cy="114305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Determination of System Requirements</a:t>
              </a:r>
              <a:endParaRPr lang="en-GB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650194" y="4360957"/>
              <a:ext cx="2452656" cy="114305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 of System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4875228" y="5472057"/>
              <a:ext cx="2452656" cy="114305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Development of Software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2100263" y="4360957"/>
              <a:ext cx="2452656" cy="114305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System Testing</a:t>
              </a: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2100263" y="2836088"/>
              <a:ext cx="2452656" cy="114305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Implementation and Evaluation</a:t>
              </a:r>
            </a:p>
          </p:txBody>
        </p:sp>
        <p:sp>
          <p:nvSpPr>
            <p:cNvPr id="15" name="Bent Arrow 14"/>
            <p:cNvSpPr/>
            <p:nvPr/>
          </p:nvSpPr>
          <p:spPr bwMode="auto">
            <a:xfrm rot="10800000">
              <a:off x="7327883" y="5504007"/>
              <a:ext cx="1620433" cy="837451"/>
            </a:xfrm>
            <a:prstGeom prst="bentArrow">
              <a:avLst>
                <a:gd name="adj1" fmla="val 26658"/>
                <a:gd name="adj2" fmla="val 28060"/>
                <a:gd name="adj3" fmla="val 25000"/>
                <a:gd name="adj4" fmla="val 46463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Down Arrow 15"/>
            <p:cNvSpPr/>
            <p:nvPr/>
          </p:nvSpPr>
          <p:spPr bwMode="auto">
            <a:xfrm>
              <a:off x="8577027" y="3979144"/>
              <a:ext cx="371290" cy="381813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7" name="Down Arrow 16"/>
            <p:cNvSpPr/>
            <p:nvPr/>
          </p:nvSpPr>
          <p:spPr bwMode="auto">
            <a:xfrm rot="10800000">
              <a:off x="3471691" y="3963009"/>
              <a:ext cx="417707" cy="381813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8" name="Bent Arrow 17"/>
            <p:cNvSpPr/>
            <p:nvPr/>
          </p:nvSpPr>
          <p:spPr bwMode="auto">
            <a:xfrm rot="16200000">
              <a:off x="3762800" y="5212897"/>
              <a:ext cx="821319" cy="1403537"/>
            </a:xfrm>
            <a:prstGeom prst="ben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 bwMode="auto">
            <a:xfrm>
              <a:off x="3548501" y="1682826"/>
              <a:ext cx="4061688" cy="1137127"/>
            </a:xfrm>
            <a:prstGeom prst="ben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" name="Bent Arrow 19"/>
            <p:cNvSpPr/>
            <p:nvPr/>
          </p:nvSpPr>
          <p:spPr bwMode="auto">
            <a:xfrm rot="5400000">
              <a:off x="7381923" y="1781935"/>
              <a:ext cx="999492" cy="1108815"/>
            </a:xfrm>
            <a:prstGeom prst="ben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 bwMode="auto">
            <a:xfrm>
              <a:off x="8729425" y="1737278"/>
              <a:ext cx="434379" cy="1023483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4915174" y="3315383"/>
              <a:ext cx="2372765" cy="10772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GB" sz="3200" b="1" i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SDLC </a:t>
              </a:r>
              <a:endParaRPr lang="en-GB" sz="32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en-GB" sz="3200" b="1" i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Framework</a:t>
              </a:r>
              <a:endParaRPr lang="en-GB" sz="32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4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05"/>
    </mc:Choice>
    <mc:Fallback xmlns="">
      <p:transition spd="slow" advTm="46605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179" objId="6"/>
        <p14:stopEvt time="46155" objId="6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SDLC ACTIVITES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58800" y="1752600"/>
            <a:ext cx="11159067" cy="45720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Software </a:t>
            </a:r>
            <a:r>
              <a:rPr lang="en-GB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Development Life Cycle consists of the following activities: </a:t>
            </a:r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lphaUcPeriod"/>
              <a:defRPr/>
            </a:pPr>
            <a:r>
              <a:rPr lang="en-GB" b="1" dirty="0" smtClean="0">
                <a:solidFill>
                  <a:schemeClr val="accent2"/>
                </a:solidFill>
              </a:rPr>
              <a:t>Preliminary Investigation</a:t>
            </a:r>
          </a:p>
          <a:p>
            <a:pPr marL="457200" indent="-457200">
              <a:buFont typeface="+mj-lt"/>
              <a:buAutoNum type="alphaUcPeriod"/>
              <a:defRPr/>
            </a:pPr>
            <a:r>
              <a:rPr lang="en-GB" b="1" i="1" dirty="0" smtClean="0">
                <a:solidFill>
                  <a:schemeClr val="accent2"/>
                </a:solidFill>
              </a:rPr>
              <a:t>Determination of System Requirements</a:t>
            </a:r>
          </a:p>
          <a:p>
            <a:pPr marL="457200" indent="-457200">
              <a:buFont typeface="+mj-lt"/>
              <a:buAutoNum type="alphaUcPeriod"/>
              <a:defRPr/>
            </a:pPr>
            <a:r>
              <a:rPr lang="en-GB" b="1" i="1" dirty="0" smtClean="0">
                <a:solidFill>
                  <a:schemeClr val="accent2"/>
                </a:solidFill>
              </a:rPr>
              <a:t>Design of System</a:t>
            </a:r>
          </a:p>
          <a:p>
            <a:pPr marL="457200" indent="-457200">
              <a:buFont typeface="+mj-lt"/>
              <a:buAutoNum type="alphaUcPeriod"/>
              <a:defRPr/>
            </a:pPr>
            <a:r>
              <a:rPr lang="en-GB" b="1" i="1" dirty="0" smtClean="0">
                <a:solidFill>
                  <a:schemeClr val="accent2"/>
                </a:solidFill>
              </a:rPr>
              <a:t>Development of Software</a:t>
            </a:r>
          </a:p>
          <a:p>
            <a:pPr marL="457200" indent="-457200">
              <a:buFont typeface="+mj-lt"/>
              <a:buAutoNum type="alphaUcPeriod"/>
              <a:defRPr/>
            </a:pPr>
            <a:r>
              <a:rPr lang="en-GB" b="1" i="1" dirty="0" smtClean="0">
                <a:solidFill>
                  <a:schemeClr val="accent2"/>
                </a:solidFill>
              </a:rPr>
              <a:t>System Testing</a:t>
            </a:r>
          </a:p>
          <a:p>
            <a:pPr marL="457200" indent="-457200">
              <a:buFont typeface="+mj-lt"/>
              <a:buAutoNum type="alphaUcPeriod"/>
              <a:defRPr/>
            </a:pPr>
            <a:r>
              <a:rPr lang="en-GB" b="1" i="1" dirty="0" smtClean="0">
                <a:solidFill>
                  <a:schemeClr val="accent2"/>
                </a:solidFill>
              </a:rPr>
              <a:t>Implementation and Evaluation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977" y="2400945"/>
            <a:ext cx="4673851" cy="340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9"/>
    </mc:Choice>
    <mc:Fallback xmlns="">
      <p:transition spd="slow" advTm="6509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75" objId="6"/>
        <p14:stopEvt time="6264" objId="6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3795" y="-213360"/>
            <a:ext cx="10353761" cy="1326321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SDLC ACTIVITIES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728711" y="836613"/>
            <a:ext cx="2001427" cy="862254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Preliminary Investigation</a:t>
            </a:r>
            <a:endParaRPr lang="en-GB" sz="2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7650194" y="2836088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Determination of System Requirements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7650194" y="4360957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Design of System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875228" y="5472057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 of Software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100263" y="4360957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System Testing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100263" y="2836088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and Evaluation</a:t>
            </a:r>
          </a:p>
        </p:txBody>
      </p:sp>
      <p:sp>
        <p:nvSpPr>
          <p:cNvPr id="15" name="Bent Arrow 14"/>
          <p:cNvSpPr/>
          <p:nvPr/>
        </p:nvSpPr>
        <p:spPr bwMode="auto">
          <a:xfrm rot="10800000">
            <a:off x="7327883" y="5504007"/>
            <a:ext cx="1620433" cy="837451"/>
          </a:xfrm>
          <a:prstGeom prst="bentArrow">
            <a:avLst>
              <a:gd name="adj1" fmla="val 26658"/>
              <a:gd name="adj2" fmla="val 28060"/>
              <a:gd name="adj3" fmla="val 25000"/>
              <a:gd name="adj4" fmla="val 4646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8577027" y="3979144"/>
            <a:ext cx="371290" cy="38181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3471691" y="3963009"/>
            <a:ext cx="417707" cy="38181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Bent Arrow 17"/>
          <p:cNvSpPr/>
          <p:nvPr/>
        </p:nvSpPr>
        <p:spPr bwMode="auto">
          <a:xfrm rot="16200000">
            <a:off x="3762800" y="5212897"/>
            <a:ext cx="821319" cy="1403537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 bwMode="auto">
          <a:xfrm>
            <a:off x="3548501" y="1682826"/>
            <a:ext cx="4061688" cy="1137127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 bwMode="auto">
          <a:xfrm rot="5400000">
            <a:off x="7381923" y="1781935"/>
            <a:ext cx="999492" cy="1108815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8729425" y="1737278"/>
            <a:ext cx="434379" cy="102348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TextBox 21"/>
          <p:cNvSpPr txBox="1"/>
          <p:nvPr/>
        </p:nvSpPr>
        <p:spPr bwMode="auto">
          <a:xfrm>
            <a:off x="4915174" y="3315383"/>
            <a:ext cx="237276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sz="32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SDLC </a:t>
            </a:r>
            <a:endParaRPr lang="en-GB" sz="3200" b="1" i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GB" sz="32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en-GB" sz="32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2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3"/>
    </mc:Choice>
    <mc:Fallback xmlns="">
      <p:transition spd="slow" advTm="52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 mod="1">
    <p:ext uri="{E180D4A7-C9FB-4DFB-919C-405C955672EB}">
      <p14:showEvtLst xmlns:p14="http://schemas.microsoft.com/office/powerpoint/2010/main">
        <p14:playEvt time="741" objId="6"/>
        <p14:stopEvt time="5203" objId="6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27873" y="1750853"/>
            <a:ext cx="59923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Three main parts of the activity:</a:t>
            </a:r>
            <a:endParaRPr lang="en-GB" altLang="en-US" sz="2400" dirty="0">
              <a:latin typeface="Calibri" panose="020F050202020403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12709" y="2671511"/>
            <a:ext cx="10769175" cy="3576889"/>
            <a:chOff x="812709" y="2671511"/>
            <a:chExt cx="10769175" cy="3576889"/>
          </a:xfrm>
        </p:grpSpPr>
        <p:grpSp>
          <p:nvGrpSpPr>
            <p:cNvPr id="16" name="Group 15"/>
            <p:cNvGrpSpPr/>
            <p:nvPr/>
          </p:nvGrpSpPr>
          <p:grpSpPr>
            <a:xfrm>
              <a:off x="812709" y="2671511"/>
              <a:ext cx="10769175" cy="3576889"/>
              <a:chOff x="812709" y="2671511"/>
              <a:chExt cx="10769175" cy="357688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12709" y="2671511"/>
                <a:ext cx="10769175" cy="1782888"/>
                <a:chOff x="519370" y="3553817"/>
                <a:chExt cx="8250100" cy="3668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519370" y="3555486"/>
                  <a:ext cx="2554788" cy="177239"/>
                </a:xfrm>
                <a:prstGeom prst="ellipse">
                  <a:avLst/>
                </a:prstGeom>
                <a:scene3d>
                  <a:camera prst="orthographicFront"/>
                  <a:lightRig rig="chilly" dir="t"/>
                </a:scene3d>
                <a:sp3d prstMaterial="translucentPowder">
                  <a:bevelT w="127000" h="25400" prst="softRound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1763" tIns="81763" rIns="81763" bIns="81763" numCol="1" spcCol="1270" anchor="ctr" anchorCtr="0">
                  <a:noAutofit/>
                </a:bodyPr>
                <a:lstStyle/>
                <a:p>
                  <a:pPr lvl="0" algn="ctr" defTabSz="889000" rtl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GB" sz="2000" kern="1200" dirty="0" smtClean="0"/>
                    <a:t>Request Clarification</a:t>
                  </a:r>
                  <a:endParaRPr lang="en-IN" sz="2000" kern="1200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367626" y="3562119"/>
                  <a:ext cx="2554788" cy="162455"/>
                </a:xfrm>
                <a:prstGeom prst="ellipse">
                  <a:avLst/>
                </a:prstGeom>
                <a:scene3d>
                  <a:camera prst="orthographicFront"/>
                  <a:lightRig rig="chilly" dir="t"/>
                </a:scene3d>
                <a:sp3d prstMaterial="translucentPowder">
                  <a:bevelT w="127000" h="25400" prst="softRound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6776" tIns="96776" rIns="96776" bIns="96776" numCol="1" spcCol="1270" anchor="ctr" anchorCtr="0">
                  <a:noAutofit/>
                </a:bodyPr>
                <a:lstStyle/>
                <a:p>
                  <a:pPr lvl="0" algn="ctr" defTabSz="889000" rtl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2000" kern="1200" dirty="0" smtClean="0"/>
                    <a:t>Feasibility Study</a:t>
                  </a:r>
                  <a:endParaRPr lang="en-IN" sz="2000" kern="1200" dirty="0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783455" y="3772933"/>
                  <a:ext cx="1841658" cy="147716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spcFirstLastPara="0" vert="horz" wrap="square" lIns="79346" tIns="79346" rIns="79346" bIns="79346" numCol="1" spcCol="1270" anchor="ctr" anchorCtr="0">
                  <a:noAutofit/>
                </a:bodyPr>
                <a:lstStyle/>
                <a:p>
                  <a:pPr lvl="0" algn="ctr" defTabSz="889000" rtl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GB" sz="2000" kern="1200" dirty="0" smtClean="0"/>
                    <a:t>Technical Feasibility</a:t>
                  </a:r>
                  <a:endParaRPr lang="en-IN" sz="2000" kern="1200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214682" y="3553817"/>
                  <a:ext cx="2554788" cy="182984"/>
                </a:xfrm>
                <a:prstGeom prst="ellipse">
                  <a:avLst/>
                </a:prstGeom>
                <a:scene3d>
                  <a:camera prst="orthographicFront"/>
                  <a:lightRig rig="chilly" dir="t"/>
                </a:scene3d>
                <a:sp3d prstMaterial="translucentPowder">
                  <a:bevelT w="127000" h="25400" prst="softRound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79346" tIns="79346" rIns="79346" bIns="79346" numCol="1" spcCol="1270" anchor="ctr" anchorCtr="0">
                  <a:noAutofit/>
                </a:bodyPr>
                <a:lstStyle/>
                <a:p>
                  <a:pPr lvl="0" algn="ctr" defTabSz="889000" rtl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GB" sz="2000" kern="1200" dirty="0" smtClean="0"/>
                    <a:t>Request Approval</a:t>
                  </a:r>
                  <a:endParaRPr lang="en-IN" sz="2000" kern="1200" dirty="0"/>
                </a:p>
              </p:txBody>
            </p:sp>
          </p:grpSp>
          <p:sp>
            <p:nvSpPr>
              <p:cNvPr id="17" name="Oval 16"/>
              <p:cNvSpPr/>
              <p:nvPr/>
            </p:nvSpPr>
            <p:spPr>
              <a:xfrm>
                <a:off x="5073445" y="4633465"/>
                <a:ext cx="2403988" cy="717932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spcFirstLastPara="0" vert="horz" wrap="square" lIns="79346" tIns="79346" rIns="79346" bIns="79346" numCol="1" spcCol="1270" anchor="ctr" anchorCtr="0">
                <a:noAutofit/>
              </a:bodyPr>
              <a:lstStyle/>
              <a:p>
                <a:pPr lvl="0" algn="ctr" defTabSz="8890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2000" kern="1200" dirty="0" smtClean="0"/>
                  <a:t>Economic Feasibility</a:t>
                </a:r>
                <a:endParaRPr lang="en-IN" sz="2000" kern="12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073445" y="5530468"/>
                <a:ext cx="2403988" cy="717932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spcFirstLastPara="0" vert="horz" wrap="square" lIns="79346" tIns="79346" rIns="79346" bIns="79346" numCol="1" spcCol="1270" anchor="ctr" anchorCtr="0">
                <a:noAutofit/>
              </a:bodyPr>
              <a:lstStyle/>
              <a:p>
                <a:pPr lvl="0" algn="ctr" defTabSz="8890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2000" kern="1200" dirty="0" smtClean="0"/>
                  <a:t>Operational Feasibility</a:t>
                </a:r>
                <a:endParaRPr lang="en-IN" sz="2000" kern="1200" dirty="0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>
              <a:off x="4147573" y="3067665"/>
              <a:ext cx="38307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839588" y="3072585"/>
              <a:ext cx="38307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2247319" y="995213"/>
            <a:ext cx="790152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A. PRELIMINARY INVESTIGATION</a:t>
            </a:r>
            <a:endParaRPr lang="en-GB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484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51"/>
    </mc:Choice>
    <mc:Fallback xmlns="">
      <p:transition spd="slow" advTm="565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1121" objId="2"/>
        <p14:stopEvt time="56462" objId="2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3795" y="-213360"/>
            <a:ext cx="10353761" cy="1326321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SDLC ACTIVITIES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728711" y="836613"/>
            <a:ext cx="2001427" cy="8622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Preliminary Investigation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7650194" y="2836088"/>
            <a:ext cx="2452656" cy="1143056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Determination of System Requirements</a:t>
            </a:r>
            <a:endParaRPr lang="en-GB" sz="2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7650194" y="4360957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Design of System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875228" y="5472057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 of Software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100263" y="4360957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System Testing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100263" y="2836088"/>
            <a:ext cx="2452656" cy="1143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and Evaluation</a:t>
            </a:r>
          </a:p>
        </p:txBody>
      </p:sp>
      <p:sp>
        <p:nvSpPr>
          <p:cNvPr id="15" name="Bent Arrow 14"/>
          <p:cNvSpPr/>
          <p:nvPr/>
        </p:nvSpPr>
        <p:spPr bwMode="auto">
          <a:xfrm rot="10800000">
            <a:off x="7327883" y="5504007"/>
            <a:ext cx="1620433" cy="837451"/>
          </a:xfrm>
          <a:prstGeom prst="bentArrow">
            <a:avLst>
              <a:gd name="adj1" fmla="val 26658"/>
              <a:gd name="adj2" fmla="val 28060"/>
              <a:gd name="adj3" fmla="val 25000"/>
              <a:gd name="adj4" fmla="val 4646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8577027" y="3979144"/>
            <a:ext cx="371290" cy="38181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3471691" y="3963009"/>
            <a:ext cx="417707" cy="38181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Bent Arrow 17"/>
          <p:cNvSpPr/>
          <p:nvPr/>
        </p:nvSpPr>
        <p:spPr bwMode="auto">
          <a:xfrm rot="16200000">
            <a:off x="3762800" y="5212897"/>
            <a:ext cx="821319" cy="1403537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 bwMode="auto">
          <a:xfrm>
            <a:off x="3548501" y="1682826"/>
            <a:ext cx="4061688" cy="1137127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 bwMode="auto">
          <a:xfrm rot="5400000">
            <a:off x="7381923" y="1781935"/>
            <a:ext cx="999492" cy="1108815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8729425" y="1737278"/>
            <a:ext cx="434379" cy="102348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TextBox 21"/>
          <p:cNvSpPr txBox="1"/>
          <p:nvPr/>
        </p:nvSpPr>
        <p:spPr bwMode="auto">
          <a:xfrm>
            <a:off x="4915174" y="3315383"/>
            <a:ext cx="237276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sz="32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SDLC </a:t>
            </a:r>
            <a:endParaRPr lang="en-GB" sz="3200" b="1" i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GB" sz="32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en-GB" sz="32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0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8"/>
    </mc:Choice>
    <mc:Fallback xmlns="">
      <p:transition spd="slow" advTm="73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 mod="1">
    <p:ext uri="{E180D4A7-C9FB-4DFB-919C-405C955672EB}">
      <p14:showEvtLst xmlns:p14="http://schemas.microsoft.com/office/powerpoint/2010/main">
        <p14:playEvt time="79" objId="2"/>
        <p14:stopEvt time="7368" objId="2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491067" y="957318"/>
            <a:ext cx="11413066" cy="4114800"/>
          </a:xfrm>
        </p:spPr>
        <p:txBody>
          <a:bodyPr rtlCol="0">
            <a:noAutofit/>
          </a:bodyPr>
          <a:lstStyle/>
          <a:p>
            <a:pPr lvl="1">
              <a:defRPr/>
            </a:pPr>
            <a:r>
              <a:rPr lang="en-GB" sz="2400" dirty="0" smtClean="0"/>
              <a:t>What </a:t>
            </a:r>
            <a:r>
              <a:rPr lang="en-GB" sz="2400" dirty="0"/>
              <a:t>is being done?</a:t>
            </a:r>
          </a:p>
          <a:p>
            <a:pPr lvl="1">
              <a:defRPr/>
            </a:pPr>
            <a:r>
              <a:rPr lang="en-GB" sz="2400" dirty="0"/>
              <a:t>How is it being done?</a:t>
            </a:r>
          </a:p>
          <a:p>
            <a:pPr lvl="1">
              <a:defRPr/>
            </a:pPr>
            <a:r>
              <a:rPr lang="en-GB" sz="2400" dirty="0"/>
              <a:t>How frequently does it occur?</a:t>
            </a:r>
          </a:p>
          <a:p>
            <a:pPr lvl="1">
              <a:defRPr/>
            </a:pPr>
            <a:r>
              <a:rPr lang="en-GB" sz="2400" dirty="0"/>
              <a:t>How great is the volume of transactions or decisions?</a:t>
            </a:r>
          </a:p>
          <a:p>
            <a:pPr lvl="1">
              <a:defRPr/>
            </a:pPr>
            <a:r>
              <a:rPr lang="en-GB" sz="2400" dirty="0"/>
              <a:t>How well is the task being performed?</a:t>
            </a:r>
          </a:p>
          <a:p>
            <a:pPr lvl="1">
              <a:defRPr/>
            </a:pPr>
            <a:r>
              <a:rPr lang="en-GB" sz="2400" dirty="0"/>
              <a:t>Does a problem exist?</a:t>
            </a:r>
          </a:p>
          <a:p>
            <a:pPr lvl="1">
              <a:defRPr/>
            </a:pPr>
            <a:r>
              <a:rPr lang="en-GB" sz="2400" dirty="0"/>
              <a:t>If a problem exists, how serious is it?</a:t>
            </a:r>
          </a:p>
          <a:p>
            <a:pPr lvl="1">
              <a:defRPr/>
            </a:pPr>
            <a:r>
              <a:rPr lang="en-GB" sz="2400" dirty="0"/>
              <a:t>If a problem exists, what is the underlying cause</a:t>
            </a:r>
            <a:r>
              <a:rPr lang="en-GB" sz="2400" dirty="0" smtClean="0"/>
              <a:t>?</a:t>
            </a:r>
            <a:endParaRPr lang="en-GB" sz="2400" dirty="0"/>
          </a:p>
        </p:txBody>
      </p:sp>
      <p:sp>
        <p:nvSpPr>
          <p:cNvPr id="6" name="Rectangle 5"/>
          <p:cNvSpPr/>
          <p:nvPr/>
        </p:nvSpPr>
        <p:spPr>
          <a:xfrm>
            <a:off x="913794" y="5072118"/>
            <a:ext cx="105309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400" b="1" dirty="0">
                <a:solidFill>
                  <a:schemeClr val="accent2"/>
                </a:solidFill>
              </a:rPr>
              <a:t>Features the system should have, including both the information system should produce and operational </a:t>
            </a:r>
            <a:r>
              <a:rPr lang="en-GB" sz="2400" b="1" dirty="0" smtClean="0">
                <a:solidFill>
                  <a:schemeClr val="accent2"/>
                </a:solidFill>
              </a:rPr>
              <a:t>features..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00" y="341765"/>
            <a:ext cx="1157239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B. DETERMINATION OF SYSTEM REQUIREMENTS</a:t>
            </a:r>
            <a:endParaRPr lang="en-GB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7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82"/>
    </mc:Choice>
    <mc:Fallback xmlns="">
      <p:transition spd="slow" advTm="39282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135" objId="8"/>
        <p14:stopEvt time="38682" objId="8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PERSISTENCEDATA" val="MMPROD_UIPERSISTENCEDATA"/>
  <p:tag name="MMPROD_NEXTUNIQUEID" val="10009"/>
  <p:tag name="MMPROD_THEME_BG_IMAGE" val="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HByZWxvYWRlcj48c2V0Qm9vbCBuYW1lPSJkaXNhYmxlQXNzZXRQcmVsb2FkZXIiIHZhbHVlPSJ0cnVlIi8+PC9wcmVsb2FkZXI+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dWl0ZXh0IG5hbWU9IkFUVEFDSE1FTlRfUFJFVklFV19XQVJOSU5HTVNHX1RJVExFU1RSSU5HIiB2YWx1ZT0iQXR0YWNobWVudCBXYXJuaW5nIi8+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4gQ29sbGFib3JhdGlvbiBkb2VzIG5vdCB3b3JrIGluIHRoaXMgbW9kZSIvPg0KCQk8dWl0ZXh0IG5hbWU9IkNPTExBQl9MT0NBTF9QTEFZQkFDS19USVRMRSIgdmFsdWU9IkxvY2FsIFBsYXliYWNrIi8+DQoJCTx1aXRleHQgbmFtZT0iQ09MTEFCX0xPQ0FMX1BMQVlCQUNLQlROIiB2YWx1ZT0iT2s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x1aXRleHQgbmFtZT0iQ09VUlNFX1NUQVRVUyIgdmFsdWU9Ik1vZHVsZSBTdGF0dXMiLz4NCgkJPHVpdGV4dCBuYW1lPSJQQVNTRURfU1RSSU5HIiB2YWx1ZT0iUGFzc2VkIi8+DQoJCTx1aXRleHQgbmFtZT0iRkFJTEVEX1NUUklORyIgdmFsdWU9IkZhaWxlZCIvPg0KCQk8IS0tcXVpeiBwb2QgYW5kIG1lc3NhZ2UgYm94IHRleHRz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FVSVpQT0RfUVVJWl9BVFRFTVBUIiB2YWx1ZT0iUXVpeiBBdHRlbXB0OiIvPg0KCQk8dWl0ZXh0IG5hbWU9IlFVSVpQT0RfUVVJWl9BVFRFTVBUX1ZBTFVFIiB2YWx1ZT0iJW4gb2YgJXQiLz4NCgkJPHVpdGV4dCBuYW1lPSJRVUlaUE9EX1FVSVpfU0NPUkUiIHZhbHVlPSJTY29yZWQ6Ii8+DQoJCTx1aXRleHQgbmFtZT0iUVVJWlBPRF9RVUlaX1BBU1NTQ09SRSIgdmFsdWU9IlBhc3NpbmcgU2NvcmU6Ii8+DQoJCTx1aXRleHQgbmFtZT0iUVVJWlBPRF9RVUlaX01BWFNDT1JFIiB2YWx1ZT0iTWF4IFNjb3JlOiIvPg0KCQk8dWl0ZXh0IG5hbWU9IlFVSVpQT0RfUVVFU0FUTVBUX1NUUiIgdmFsdWU9IkF0dGVtcHQ6ICVuIG9mICV0Ii8+DQoJCTx1aXRleHQgbmFtZT0iUVVJWlBPRF9RVUVTVFlQRV9TVFIiIHZhbHVlPSJUeXBlOiAlcyIvPg0KCQk8dWl0ZXh0IG5hbWU9IlFVSVpQT0RfUVVFU1RZUEVfR1JEIiB2YWx1ZT0iR3JhZGVkIi8+DQoJCTx1aXRleHQgbmFtZT0iUVVJWlBPRF9RVUVTVFlQRV9TVlkiIHZhbHVlPSJTdXJ2ZXkiLz4NCgkJPHVpdGV4dCBuYW1lPSJRVUlaUE9EX1FVSVpBVE1QVF9JTkYiIHZhbHVlPSJJbmZpbml0ZSIvPg0KCQk8dWl0ZXh0IG5hbWU9IlFVSVpQT0RfUVVFU0FUTVBUX0lORiIgdmFsdWU9IkluZmluaXRlIi8+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TaG93IHNpZGViYXIgdG8gcGFydGljaXBhbnRzIi8+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YX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2KrYrdiw2YrYsSDYudmGINin2YTZhdix2YHZgtin2KoiLz4NCgkJPHVpdGV4dCBuYW1lPSJBVFRBQ0hNRU5UX1BSRVZJRVdfV0FSTklOR01TRyIgdmFsdWU9ItmE2Kcg2YrZhdmD2YYg2YHYqtitINin2YTZhdix2YHZgtin2Kog2YHZiiDZhtmF2Lcg2KfZhNmF2LnYp9mK2YbYqS4g2KfZhNix2KzYp9ihINin2LPYqtiu2K/Yp9mFINmG2LTYsSDZhNix2KTZitipINin2YTZhtiq2KfYptisLiIvPg0KCQk8dWl0ZXh0IG5hbWU9IlVOTkFNRURTTElERVRJVExFIiB2YWx1ZT0i2LTYsdmK2K3YqSAlbiIvPg0KCQk8dWl0ZXh0IG5hbWU9IkNPTExBQl9MT0NBTF9QTEFZQkFDS19NU0ciIHZhbHVlPSLZitis2LHZiiDYrdin2YTZitin2Ysg2KrYtNi62YrZhCDYp9mE2YXYrdiq2YjZiSDZhdit2YTZitin2YsuINin2YTYqti52KfZiNmGINmE2Kcg2YrYudmF2YQg2YHZiiDZh9iw2Kcg2KfZhNmI2LbYuS4iLz4NCgkJPHVpdGV4dCBuYW1lPSJDT0xMQUJfTE9DQUxfUExBWUJBQ0tfVElUTEUiIHZhbHVlPSLYqti02LrZitmEINmF2K3ZhNmKIi8+DQoJCTx1aXRleHQgbmFtZT0iQ09MTEFCX0xPQ0FMX1BMQVlCQUNLQlROIiB2YWx1ZT0i2YXZiNin2YHZgiIvPg0KCQk8IS0tIHN1YnN0aXR1dGlvbjogJW4gPT0gc2xpZGUgbnVtYmVyIC0tPg0KCQk8IS0tIHN1YnN0aXR1dGlvbjogJXQgPT0gdG90YWwgc2xpZGUgY291bnQgLS0+DQoJCTx1aXRleHQgbmFtZT0iU0NSVUJCQVJTVEFUVVNfU0xJREVJTkZPIiB2YWx1ZT0i2LTYsdmK2K3YqSAlbiAvICV0IHwgIi8+DQoJCTx1aXRleHQgbmFtZT0iU0NSVUJCQVJTVEFUVVNfU1RPUFBFRCIgdmFsdWU9ItmF2KrZiNmC2YEiLz4NCgkJPHVpdGV4dCBuYW1lPSJTQ1JVQkJBUlNUQVRVU19QTEFZSU5HIiB2YWx1ZT0i2YLZitivINin2YTYqti02LrZitmEIi8+DQoJCTx1aXRleHQgbmFtZT0iU0NSVUJCQVJTVEFUVVNfTk9BVURJTyIgdmFsdWU9ItmE2Kcg2YrZiNis2K8g2LXZiNiqIi8+DQoJCTx1aXRleHQgbmFtZT0iU0NSVUJCQVJTVEFUVVNfVklEUExBWUlORyIgdmFsdWU9Itin2YTZgdmK2K/ZitmIINmC2YrYryDYp9mE2KrYtNi62YrZhCIvPg0KCQk8dWl0ZXh0IG5hbWU9IlNDUlVCQkFSU1RBVFVTX0xPQURJTkciIHZhbHVlPSLZitis2LHZiiDYp9mE2KLZhiDYp9mE2KrYrdmF2YrZhC4uLiIvPg0KCQk8dWl0ZXh0IG5hbWU9IlNDUlVCQkFSU1RBVFVTX0JVRkZFUklORyIgdmFsdWU9ItmK2KzYsdmKINin2YTYotmGINin2YTYqtiu2LLZitmGINin2YTZhdik2YLYqiIvPg0KCQk8dWl0ZXh0IG5hbWU9IlNDUlVCQkFSU1RBVFVTX1FVRVNUSU9OIiB2YWx1ZT0i2KfZhNil2KzYp9io2Kkg2LnZhNmJINin2YTYs9ik2KfZhCIvPg0KCQk8dWl0ZXh0IG5hbWU9IlNDUlVCQkFSU1RBVFVTX1JFVklFV1FVSVoiIHZhbHVlPSLZhdix2KfYrNi52Kkg2KfZhNmF2LPYp9io2YLYqSIvPg0KCQk8IS0tIHN1YnN0aXR1dGlvbjogJW0gPT0gbWludXRlcyByZW1haW5pbmcgLS0+DQoJCTwhLS0gc3Vic3RpdHV0aW9uOiAlcyA9PSBzZWNvbmRzIHJlbWFpbmluZyAtLT4NCgkJPHVpdGV4dCBuYW1lPSJFTEFQU0VEIiB2YWx1ZT0iJW0g2K/Zgtin2KbZgiVzINir2YjYp9mGINmF2KrYqNmC2YrYqSIvPg0KCQk8dWl0ZXh0IG5hbWU9Ik5PVEZPVU5EIiB2YWx1ZT0i2YTZhSDZitmP2LnYq9ixINi52YTZiSDYtNmK2KEiLz4NCgkJPHVpdGV4dCBuYW1lPSJBVFRBQ0hNRU5UUyIgdmFsdWU9Itin2YTZhdix2YHZgtin2KoiLz4NCgkJPCEtLSBzdWJzdGl0dXRpb246ICVwID09IGN1cnJlbnQgc3BlYWtlcidzIHRpdGxlIC0tPg0KCQk8dWl0ZXh0IG5hbWU9IkJJT1dJTl9USVRMRSIgdmFsdWU9Itin2YTYs9mK2LHYqSDYp9mE2LDYp9iq2YrYqTogJXAiLz4NCgkJPHVpdGV4dCBuYW1lPSJCSU9CVE5fVElUTEUiIHZhbHVlPSLYp9mE2LPZitix2Kkg2KfZhNiw2KfYqtmK2KkiLz4NCgkJPHVpdGV4dCBuYW1lPSJESVZJREVSQlROX1RJVExFIiB2YWx1ZT0ifCIvPg0KCQk8dWl0ZXh0IG5hbWU9IkNPTlRBQ1RCVE5fVElUTEUiIHZhbHVlPSLYp9iq2LXYp9mEIi8+DQoJCTx1aXRleHQgbmFtZT0iVEFCX1FVSVoiIHZhbHVlPSLZhdiz2KfYqNmC2KkiLz4NCgkJPHVpdGV4dCBuYW1lPSJUQUJfT1VUTElORSIgdmFsdWU9ItmF2K7Yt9i3Ii8+DQoJCTx1aXRleHQgbmFtZT0iVEFCX1RIVU1CIiB2YWx1ZT0i2YXYtdi62ZHYsdipIi8+DQoJCTx1aXRleHQgbmFtZT0iVEFCX05PVEVTIiB2YWx1ZT0i2YXZhNin2K3YuNin2KoiLz4NCgkJPHVpdGV4dCBuYW1lPSJUQUJfU0VBUkNIIiB2YWx1ZT0i2KjYrdirIi8+DQoJCTx1aXRleHQgbmFtZT0iU0xJREVfSEVBRElORyIgdmFsdWU9Iti52YbZiNin2YYg2KfZhNi02LHZitit2KkgIi8+DQoJCTx1aXRleHQgbmFtZT0iRFVSQVRJT05fSEVBRElORyIgdmFsdWU9ItmF2K/YqSIvPg0KCQk8dWl0ZXh0IG5hbWU9IlNFQVJDSF9IRUFESU5HIiB2YWx1ZT0iOtin2YTYqNit2Ksg2LnZhiDZhti1Ii8+DQoJCTx1aXRleHQgbmFtZT0iVEhVTUJfSEVBRElORyIgdmFsdWU9Iti02LHZitit2KkiLz4NCgkJPHVpdGV4dCBuYW1lPSJUSFVNQl9JTkZPIiB2YWx1ZT0i2LnZhtmI2KfZhi/Zhdiv2Kkg2KfZhNi02LHZitit2KkiLz4NCgkJPHVpdGV4dCBuYW1lPSJBVFRBQ0hOQU1FX0hFQURJTkciIHZhbHVlPSLYp9iz2YUg2KfZhNmF2YTZgSIvPg0KCQk8dWl0ZXh0IG5hbWU9IkFUVEFDSFNJWkVfSEVBRElORyIgdmFsdWU9Itin2YTYrdis2YUiLz4NCgkJPHVpdGV4dCBuYW1lPSJTTElERV9OT1RFUyIgdmFsdWU9ItmF2YTYp9it2LjYp9iqINin2YTYtNix2YrYrdipIi8+DQoJCTx1aXRleHQgbmFtZT0iQ09VUlNFX1NUQVRVUyIgdmFsdWU9Itit2KfZhNipINin2YTZiNit2K/YqSIvPg0KCQk8dWl0ZXh0IG5hbWU9IlBBU1NFRF9TVFJJTkciIHZhbHVlPSLZhtis2KfYrSIvPg0KCQk8dWl0ZXh0IG5hbWU9IkZBSUxFRF9TVFJJTkciIHZhbHVlPSLZgdi02YQiLz4NCgkJPCEtLXF1aXogcG9kIGFuZCBtZXNzYWdlIGJveCB0ZXh0cy0tPg0KCQk8dWl0ZXh0IG5hbWU9IlFVSVpQT0RfUVVJWl9BVFRFTVBUIiB2YWx1ZT0i2LHZgtmFINin2YTZhdit2KfZiNmE2Kkg2YHZiiDYp9mE2YXYs9in2KjZgtipOiIvPg0KCQk8dWl0ZXh0IG5hbWU9IlFVSVpQT0RfUVVJWl9BVFRFTVBUX1ZBTFVFIiB2YWx1ZT0iJW4g2YXZhiAldCIvPg0KCQk8dWl0ZXh0IG5hbWU9IlFVSVpQT0RfUVVJWl9TQ09SRSIgdmFsdWU9IjrYp9mE2K/Ysdis2Kkg2KfZhNmF2LPYrNmE2KkiLz4NCgkJPHVpdGV4dCBuYW1lPSJRVUlaUE9EX1FVSVpfUEFTU1NDT1JFIiB2YWx1ZT0iOtiv2LHYrNipINin2YTZhtis2KfYrSIvPg0KCQk8dWl0ZXh0IG5hbWU9IlFVSVpQT0RfUVVJWl9NQVhTQ09SRSIgdmFsdWU9IjrYp9mE2K/Ysdis2Kkg2KfZhNmC2LXZiNmJIi8+DQoJCTx1aXRleHQgbmFtZT0iUVVJWlBPRF9RVUVTQVRNUFRfU1RSIiB2YWx1ZT0i2KfZhNmF2K3Yp9mI2YTYqSAlbiDZhdmGICV0Ii8+DQoJCTx1aXRleHQgbmFtZT0iUVVJWlBPRF9RVUVTVFlQRV9TVFIiIHZhbHVlPSLYp9mE2YbZiNi5OiAlcyIvPg0KCQk8dWl0ZXh0IG5hbWU9IlFVSVpQT0RfUVVFU1RZUEVfR1JEIiB2YWx1ZT0i2KrZhSDYqti12K3Zitit2YciLz4NCgkJPHVpdGV4dCBuYW1lPSJRVUlaUE9EX1FVRVNUWVBFX1NWWSIgdmFsdWU9Itin2LPYqti32YTYp9i5Ii8+DQoJCTx1aXRleHQgbmFtZT0iUVVJWlBPRF9RVUlaQVRNUFRfSU5GIiB2YWx1ZT0i2YTYpyDZhtmH2KfYptmKIi8+DQoJCTx1aXRleHQgbmFtZT0iUVVJWlBPRF9RVUVTQVRNUFRfSU5GIiB2YWx1ZT0i2YTYpyDZhtmH2KfYptmKIi8+DQoJCTx1aXRleHQgbmFtZT0iV0FSTklOR01TR19ZRVNTVFJJTkciIHZhbHVlPSLZhti52YUiLz4NCgkJPHVpdGV4dCBuYW1lPSJXQVJOSU5HTVNHX05PU1RSSU5HIiB2YWx1ZT0i2YTYpyIvPg0KCQk8dWl0ZXh0IG5hbWU9IldBUk5JTkdNU0dfVElUTEVTVFJJTkciIHZhbHVlPSLYqtit2LDZitixINi52YYg2KfZhNiq2YbZgtmEINmB2Yog2KfZhNmF2LPYp9io2YLYqSIvPg0KCQk8dWl0ZXh0IG5hbWU9IldBUk5JTkdNU0dfTVNHU1RSSU5HIiB2YWx1ZT0i2YfZhtin2YMg2KPYs9im2YTYqSDZhNmFINiq2KrZhSDYp9mE2KXYrNin2KjYqSDYudmE2YrZh9inINmB2Yog2KfZhNmF2LPYp9io2YLYqS4g2KfZhNmG2YLYsSDYudmE2Ykg2YbYudmFINiz2YrYrtix2KzZgyDZhdmGINin2YTZhdiz2KfYqNmC2KkuINin2YbZgtixINmE2Kcg2YTZhdiq2KfYqNi52Kkg2KfZhNmF2LPYp9io2YLYqS4iLz4NCgkJPHVpdGV4dCBuYW1lPSJJTkZPUk1BVElPTl9IMjY0X0ZMQVNIUExBWUVSIiB2YWx1ZT0i2YbYs9iu2KkgRmxhc2ggUGxheWVyICDYp9mE2YXYq9io2KrYqSDYrdin2YTZitin2Ysg2LnZhNmJINis2YfYp9iy2YMg2YTYpyDYqtiv2LnZhSDZh9iw2Kcg2KfZhNmB2YrYr9mK2YguINin2YbZgtixINi52YTZiSDZhdmG2LfZgtipINin2YTZgdmK2K/ZitmIINmE2KrZhtiy2YrZhCDYo9it2K/YqyDZhtiz2K7YqSDZhdmG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2KXYuNmH2KfYsSDYp9mE2LTYsdmK2Lcg2KfZhNis2KfZhtio2Yog2YTZhNmF2LTYp9ix2YPZitmGIi8+DQoJCTx1aXRleHQgbmFtZT0iTVVURSIgdmFsdWU9Iti12KfZhdiqIi8+DQoJCTx1aXRleHQgbmFtZT0iRE9DV1JBUF9USVRMRSIgdmFsdWU9Itin2YTZhdmE2YHYp9iqINin2YTZhdix2YHZgtipINmB2YogUHJlc2VudGVyIi8+DQoJCTx1aXRleHQgbmFtZT0iRE9DV1JBUF9NU0ciIHZhbHVlPSLYp9mE2K3Zgdi4INmB2Yog2KzZh9in2LIg2KfZhNmD2YXYqNmK2YjYqtixIi8+DQoJCTx1aXRleHQgbmFtZT0iRE9DV1JBUF9QUk9NUFQiIHZhbHVlPSLYp9mG2YLYsSDZh9mG2Kcg2YTZhNiq2YbYstmK2Y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V2FybnVuZyBiZWltIMOWZmZuZW4gdm9uIEFubGFnZW4iLz4NCgkJPHVpdGV4dCBuYW1lPSJBVFRBQ0hNRU5UX1BSRVZJRVdfV0FSTklOR01TRyIgdmFsdWU9IkFuaMOkbmdlIGvDtm5uZW4gbmljaHQgaW0gVm9yc2NoYXUtTW9kdXMgZ2XDtmZmbmV0IHdlcmRlbi4gVmVyd2VuZGVuIFNpZSDigJ5WZXLDtmZmZW50bGljaGVu4oCcLCB1bSBkaWUgRXJnZWJuaXNzZSBhbnp1emVpZ2VuLiIvPg0KCQk8dWl0ZXh0IG5hbWU9IkNPTExBQl9MT0NBTF9QTEFZQkFDS19NU0ciIHZhbHVlPSJJbmhhbHQgd2lyZCBsb2thbCBnZXNwaWVsdC4gWnVzYW1tZW5hcmJlaXQgZnVua3Rpb25pZXJ0IGluIGRpZXNlbSBNb2R1cyBuaWNodC4iLz4NCgkJPHVpdGV4dCBuYW1lPSJDT0xMQUJfTE9DQUxfUExBWUJBQ0tfVElUTEUiIHZhbHVlPSJMb2thbGUgV2llZGVyZ2FiZSIvPg0KCQk8dWl0ZXh0IG5hbWU9IkNPTExBQl9MT0NBTF9QTEFZQkFDS0JUTiIgdmFsdWU9Ik9LIi8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HVpdGV4dCBuYW1lPSJDT1VSU0VfU1RBVFVTIiB2YWx1ZT0iTW9kdWxzdGF0dXMiLz4NCgkJPHVpdGV4dCBuYW1lPSJQQVNTRURfU1RSSU5HIiB2YWx1ZT0iRXJmb2xncmVpY2giLz4NCgkJPHVpdGV4dCBuYW1lPSJGQUlMRURfU1RSSU5HIiB2YWx1ZT0iRmVobGdlc2NobGFn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NCg0K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Q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mVydGlzc2VtZW50IGNvbmNlcm5hbnQgbGEgcGnDqGNlIGpvaW50ZSIvPg0KCQk8dWl0ZXh0IG5hbWU9IkFUVEFDSE1FTlRfUFJFVklFV19XQVJOSU5HTVNHIiB2YWx1ZT0iTGVzIHBpw6hjZXMgam9pbnRlcyBuZSBwZXV2ZW50IHBhcyDDqnRyZSBvdXZlcnRlcyBlbiBtb2RlIEFwZXLDp3UuIFV0aWxpc2V6IGxhIHB1YmxpY2F0aW9uIHBvdXIgYWZmaWNoZXIgbGVzIHLDqXN1bHRhdHMuIi8+DQoJCTx1aXRleHQgbmFtZT0iQ09MTEFCX0xPQ0FMX1BMQVlCQUNLX01TRyIgdmFsdWU9IkxlIGNvbnRlbnUgZXN0IGx1IGxvY2FsZW1lbnQuIExhIGNvbGxhYm9yYXRpb24gbuKAmWVzdCBwYXMgcHJpc2UgZW4gY2hhcmdlIHBvdXIgY2UgbW9kZS4iLz4NCgkJPHVpdGV4dCBuYW1lPSJDT0xMQUJfTE9DQUxfUExBWUJBQ0tfVElUTEUiIHZhbHVlPSJMZWN0dXJlIGxvY2FsZSIvPg0KCQk8dWl0ZXh0IG5hbWU9IkNPTExBQl9MT0NBTF9QTEFZQkFDS0JUTiIgdmFsdWU9Ik9rIi8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HVpdGV4dCBuYW1lPSJDT1VSU0VfU1RBVFVTIiB2YWx1ZT0iU3RhdHV0IGR1IG1vZHVsZSIvPg0KCQk8dWl0ZXh0IG5hbWU9IlBBU1NFRF9TVFJJTkciIHZhbHVlPSJSw6l1c3NpIi8+DQoJCTx1aXRleHQgbmFtZT0iRkFJTEVEX1NUUklORyIgdmFsdWU9IkVjaG91w6k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g0KDQp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ua3u+S7mOODleOCoeOCpOODq+itpuWRiiIvPg0KCQk8dWl0ZXh0IG5hbWU9IkFUVEFDSE1FTlRfUFJFVklFV19XQVJOSU5HTVNHIiB2YWx1ZT0i5re75LuY44OV44Kh44Kk44Or44Gv44OX44Os44OT44Ol44O844Oi44O844OJ44Gn44Gv6ZaL44GN44G+44Gb44KT44CC44OR44OW44Oq44OD44K344Ol44KS5L2/55So44GX44Gm57WQ5p6c44KS6KGo56S644GX44Gm44GP44Gg44GV44GE44CCIi8+DQoJCTx1aXRleHQgbmFtZT0iQ09MTEFCX0xPQ0FMX1BMQVlCQUNLX01TRyIgdmFsdWU9IuOCs+ODs+ODhuODs+ODhOOBr+ODreODvOOCq+ODq+OBp+WGjeeUn+OBleOCjOOBpuOBhOOBvuOBmeOAguOBk+OBruODouODvOODieOBp+OBr+WFseWQjOS9nOalreOBp+OBjeOBvuOBm+OCk+OAgiIvPg0KCQk8dWl0ZXh0IG5hbWU9IkNPTExBQl9MT0NBTF9QTEFZQkFDS19USVRMRSIgdmFsdWU9IuODreODvOOCq+ODq+WGjeeUnyIvPg0KCQk8dWl0ZXh0IG5hbWU9IkNPTExBQl9MT0NBTF9QTEFZQkFDS0JUTiIgdmFsdWU9Ik9LIi8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x1aXRleHQgbmFtZT0iQ09VUlNFX1NUQVRVUyIgdmFsdWU9IuODouOCuOODpeODvOODq+OCueODhuODvOOCv+OCuSIvPg0KCQk8dWl0ZXh0IG5hbWU9IlBBU1NFRF9TVFJJTkciIHZhbHVlPSLlkIjmoLwiLz4NCgkJPHVpdGV4dCBuYW1lPSJGQUlMRURfU1RSSU5HIiB2YWx1ZT0i5LiN5ZCI5qC8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g0KDQo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7LKo67aAIO2MjOydvCDqsr3qs6AiLz4NCgkJPHVpdGV4dCBuYW1lPSJBVFRBQ0hNRU5UX1BSRVZJRVdfV0FSTklOR01TRyIgdmFsdWU9IuuvuOumrOuztOq4sCDrqqjrk5zsl5DshJzripQg7LKo67aAIO2MjOydvOydtCDsl7Trpqzsp4Ag7JWK7Iq164uI64ukLiDqsrDqs7zrpbwg67O066Ck66m0IOqyjOyLnCDquLDriqXsnYQg7IKs7Jqp7ZWY7Iut7Iuc7JikLiIvPg0KCQk8dWl0ZXh0IG5hbWU9IkNPTExBQl9MT0NBTF9QTEFZQkFDS19NU0ciIHZhbHVlPSLsvZjthZDtirjqsIAg66Gc7Lus7JeQ7IScIOyerOyDnSDspJHsnoXri4jri6QuIOydtCDrqqjrk5zsl5DshJzripQg6rO164+ZIOyekeyXheydhCDsiJjtlontlaAg7IiYIOyXhuyKteuLiOuLpC4iLz4NCgkJPHVpdGV4dCBuYW1lPSJDT0xMQUJfTE9DQUxfUExBWUJBQ0tfVElUTEUiIHZhbHVlPSLroZzsu6wg7J6s7IOdIi8+DQoJCTx1aXRleHQgbmFtZT0iQ09MTEFCX0xPQ0FMX1BMQVlCQUNLQlROIiB2YWx1ZT0i7ZmV7J24Ii8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HVpdGV4dCBuYW1lPSJDT1VSU0VfU1RBVFVTIiB2YWx1ZT0i66qo65OIIOyDge2DnCIvPg0KCQk8dWl0ZXh0IG5hbWU9IlBBU1NFRF9TVFJJTkciIHZhbHVlPSLtlanqsqkiLz4NCgkJPHVpdGV4dCBuYW1lPSJGQUlMRURfU1RSSU5HIiB2YWx1ZT0i67aI7ZWp6rKp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g0KDQr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2aXNvIGRlIGFyY2hpdm8gYWRqdW50byIvPg0KCQk8dWl0ZXh0IG5hbWU9IkFUVEFDSE1FTlRfUFJFVklFV19XQVJOSU5HTVNHIiB2YWx1ZT0iTm8gZXMgcG9zaWJsZSBhYnJpciBsb3MgYXJjaGl2b3MgYWRqdW50b3MgZW4gZWwgbW9kbyBkZSBwcmV2aXN1YWxpemFjacOzbi4gVXNlIFB1YmxpY2FyIHBhcmEgdmVyIGxvcyByZXN1bHRhZG9zLiIvPg0KCQk8dWl0ZXh0IG5hbWU9IkNPTExBQl9MT0NBTF9QTEFZQkFDS19NU0ciIHZhbHVlPSJFbCBjb250ZW5pZG8gc2UgZXN0w6EgcmVwcm9kdWNpZW5kbyBsb2NhbG1lbnRlLiBMYSBjb2xhYm9yYWNpw7NuIG5vIGZ1bmNpb25hIGVuIGVzdGUgbW9kby4iLz4NCgkJPHVpdGV4dCBuYW1lPSJDT0xMQUJfTE9DQUxfUExBWUJBQ0tfVElUTEUiIHZhbHVlPSJSZXByb2R1Y2Npw7NuIGxvY2FsIi8+DQoJCTx1aXRleHQgbmFtZT0iQ09MTEFCX0xPQ0FMX1BMQVlCQUNLQlROIiB2YWx1ZT0iT2siLz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HVpdGV4dCBuYW1lPSJDT1VSU0VfU1RBVFVTIiB2YWx1ZT0iRXN0YWRvIGRlIG1vZHVsbyIvPg0KCQk8dWl0ZXh0IG5hbWU9IlBBU1NFRF9TVFJJTkciIHZhbHVlPSJBcHJvYmFkbyIvPg0KCQk8dWl0ZXh0IG5hbWU9IkZBSUxFRF9TVFJJTkciIHZhbHVlPSJTdXNwZW5zby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NCg0K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k11ZG8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mlzbyBkZSBhbmV4byIvPg0KCQk8dWl0ZXh0IG5hbWU9IkFUVEFDSE1FTlRfUFJFVklFV19XQVJOSU5HTVNHIiB2YWx1ZT0iT3MgYW5leG9zIG7Do28gc8OjbyBhYmVydG9zIG5vIG1vZG8gZGUgVmlzdWFsaXphw6fDo28uIFVzZSBvIGNvbWFuZG8gZGUgcHVibGljYcOnw6NvIHBhcmEgdmVyIG9zIHJlc3VsdGFkb3MuIi8+DQoJCTx1aXRleHQgbmFtZT0iQ09MTEFCX0xPQ0FMX1BMQVlCQUNLX01TRyIgdmFsdWU9Ik8gY29udGXDumRvIGVzdMOhIHNlbmRvIHJlcHJvZHV6aWRvIGxvY2FsbWVudGUuQSBjb2xhYm9yYcOnw6NvIG7Do28gZnVuY2lvbmEgbmVzdGUgbW9kby4iLz4NCgkJPHVpdGV4dCBuYW1lPSJDT0xMQUJfTE9DQUxfUExBWUJBQ0tfVElUTEUiIHZhbHVlPSJSZXByb2R1w6fDo28gbG9jYWwiLz4NCgkJPHVpdGV4dCBuYW1lPSJDT0xMQUJfTE9DQUxfUExBWUJBQ0tCVE4iIHZhbHVlPSJPayIv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+DQoJCTx1aXRleHQgbmFtZT0iU0NSVUJCQVJTVEFUVVNfUExBWUlORyIgdmFsdWU9IlJlcHJvZHV6aW5kbyIvPg0KCQk8dWl0ZXh0IG5hbWU9IlNDUlVCQkFSU1RBVFVTX05PQVVESU8iIHZhbHVlPSJTZW0gw6F1ZGlvIi8+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+DQoJCTx1aXRleHQgbmFtZT0iU0NSVUJCQVJTVEFUVVNfUkVWSUVXUVVJWiIgdmFsdWU9IlJldmlzYW5kbyBxdWVzdGlvbsOhcmlvIi8+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+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+DQoJCTx1aXRleHQgbmFtZT0iVEFCX1FVSVoiIHZhbHVlPSJRdWVzdC4iLz4NCgkJPHVpdGV4dCBuYW1lPSJUQUJfT1VUTElORSIgdmFsdWU9IkVzcXVlbWEiLz4NCgkJPHVpdGV4dCBuYW1lPSJUQUJfVEhVTUIiIHZhbHVlPSJNaW5pIi8+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+DQoJCTx1aXRleHQgbmFtZT0iQ09VUlNFX1NUQVRVUyIgdmFsdWU9IlN0YXR1cyBkbyBtw7NkdWxvIi8+DQoJCTx1aXRleHQgbmFtZT0iUEFTU0VEX1NUUklORyIgdmFsdWU9IkFwcm92YWRvIi8+DQoJCTx1aXRleHQgbmFtZT0iRkFJTEVEX1NUUklORyIgdmFsdWU9IlJlcHJvdmFkby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DQoNCk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+DQoJCTx1aXRleHQgbmFtZT0iVU5OQU1FRFNMSURFVElUTEUiIHZhbHVlPSJEaWFwb3NpdGl2YS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g0KDQp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RGlhICVuIi8+DQoJCTx1aXRleHQgbmFtZT0iQ09MTEFCX0xPQ0FMX1BMQVlCQUNLX01TRyIgdmFsdWU9IkNvbnRlbnQgaXMgYmVpbmcgcGxheWVkIGxvY2FsbHkuXG4gQ29sbGFib3JhdGlvbiBkb2VzIG5vdCB3b3JrIGluIHRoaXMgbW9kZSIvPg0KCQk8dWl0ZXh0IG5hbWU9IkNPTExBQl9MT0NBTF9QTEFZQkFDS19USVRMRSIgdmFsdWU9IkxvY2FsIFBsYXliYWNrIi8+DQoJCTx1aXRleHQgbmFtZT0iQ09MTEFCX0xPQ0FMX1BMQVlCQUNLQlROIiB2YWx1ZT0iT2s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IS0tIHN1YnN0aXR1dGlvbjogJW4gPT0gc2xpZGUgbnVtYmVyIC0tPg0KCQk8dWl0ZXh0IG5hbWU9IkFUVEFDSE1FTlRfUFJFVklFV19XQVJOSU5HTVNHX1RJVExFU1RSSU5HIiB2YWx1ZT0iQXR0YWNobWVudCBXYXJuaW5nIi8+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5cbiBDb2xsYWJvcmF0aW9uIGRvZXMgbm90IHdvcmsgaW4gdGhpcyBtb2RlIi8+DQoJCTx1aXRleHQgbmFtZT0iQ09MTEFCX0xPQ0FMX1BMQVlCQUNLX1RJVExFIiB2YWx1ZT0iTG9jYWwgUGxheWJhY2siLz4NCgkJPHVpdGV4dCBuYW1lPSJDT0xMQUJfTE9DQUxfUExBWUJBQ0tCVE4iIHZhbHVlPSJPayIvPg0KCQk8dWl0ZXh0IG5hbWU9IlVOTkFNRURTTElERVRJVExFIiB2YWx1ZT0i5bm754Gv54mHICVuIi8+DQoJCTwhLS0gc3Vic3RpdHV0aW9uOiAlbiA9PSBzbGlkZSBudW1iZXIgLS0+DQoJCTwhLS0gc3Vic3RpdHV0aW9uOiAldCA9PSB0b3RhbCBzbGlkZSBjb3VudCAtLT4NCgkJPHVpdGV4dCBuYW1lPSJTQ1JVQkJBUlNUQVRVU19TTElERUlORk8iIHZhbHVlPSLlubvnga/niYcgJW4gLyAldCB8ICIvPg0KCQk8dWl0ZXh0IG5hbWU9IlNDUlVCQkFSU1RBVFVTX1NUT1BQRUQiIHZhbHVlPSLlt7LlgZzmraIiLz4NCgkJPHVpdGV4dCBuYW1lPSJTQ1JVQkJBUlNUQVRVU19QTEFZSU5HIiB2YWx1ZT0i5q2j5Zyo5pKt5pS+Ii8+DQoJCTx1aXRleHQgbmFtZT0iU0NSVUJCQVJTVEFUVVNfTk9BVURJTyIgdmFsdWU9IuaXoOmfs+mikSIvPg0KCQk8dWl0ZXh0IG5hbWU9IlNDUlVCQkFSU1RBVFVTX1ZJRFBMQVlJTkciIHZhbHVlPSLop4bpopHmkq3mlL4iLz4NCgkJPHVpdGV4dCBuYW1lPSJTQ1JVQkJBUlNUQVRVU19MT0FESU5HIiB2YWx1ZT0i5q2j5Zyo6L295YWlIi8+DQoJCTx1aXRleHQgbmFtZT0iU0NSVUJCQVJTVEFUVVNfQlVGRkVSSU5HIiB2YWx1ZT0i5q2j5Zyo6L+b6KGM57yT5Yay5aSE55CGIi8+DQoJCTx1aXRleHQgbmFtZT0iU0NSVUJCQVJTVEFUVVNfUVVFU1RJT04iIHZhbHVlPSLlm57nrZTpl67popgiLz4NCgkJPHVpdGV4dCBuYW1lPSJTQ1JVQkJBUlNUQVRVU19SRVZJRVdRVUlaIiB2YWx1ZT0i5q2j5Zyo5a6h6ZiF5rWL6aqMIi8+DQoJCTwhLS0gc3Vic3RpdHV0aW9uOiAlbSA9PSBtaW51dGVzIHJlbWFpbmluZyAtLT4NCgkJPCEtLSBzdWJzdGl0dXRpb246ICVzID09IHNlY29uZHMgcmVtYWluaW5nIC0tPg0KCQk8dWl0ZXh0IG5hbWU9IkVMQVBTRUQiIHZhbHVlPSLliankvZkgJW0g5YiG6ZKfICVzIOenkiIvPg0KCQk8dWl0ZXh0IG5hbWU9Ik5PVEZPVU5EIiB2YWx1ZT0i5pyq5om+5Yiw5Lu75L2V5YaF5a65Ii8+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+mqjCIvPg0KCQk8dWl0ZXh0IG5hbWU9IlRBQl9PVVRMSU5FIiB2YWx1ZT0i5aSn57qyIi8+DQoJCTx1aXRleHQgbmFtZT0iVEFCX1RIVU1CIiB2YWx1ZT0i57yp55Wl5Zu+Ii8+DQoJCTx1aXRleHQgbmFtZT0iVEFCX05PVEVTIiB2YWx1ZT0i5aSH5rOoIi8+DQoJCTx1aXRleHQgbmFtZT0iVEFCX1NFQVJDSCIgdmFsdWU9IuaQnOe0oiIvPg0KCQk8dWl0ZXh0IG5hbWU9IlNMSURFX0hFQURJTkciIHZhbHVlPSLlubvnga/niYfmoIfpopgiLz4NCgkJPHVpdGV4dCBuYW1lPSJEVVJBVElPTl9IRUFESU5HIiB2YWx1ZT0i5oyB57ut5pe26Ze0Ii8+DQoJCTx1aXRleHQgbmFtZT0iU0VBUkNIX0hFQURJTkciIHZhbHVlPSLmkJzntKLmlofmnKw6Ii8+DQoJCTx1aXRleHQgbmFtZT0iVEhVTUJfSEVBRElORyIgdmFsdWU9IuW5u+eBr+eJhyIvPg0KCQk8dWl0ZXh0IG5hbWU9IlRIVU1CX0lORk8iIHZhbHVlPSLlubvnga/niYfmoIfpopgv5oyB57ut5pe26Ze0Ii8+DQoJCTx1aXRleHQgbmFtZT0iQVRUQUNITkFNRV9IRUFESU5HIiB2YWx1ZT0i5paH5Lu25ZCNIi8+DQoJCTx1aXRleHQgbmFtZT0iQVRUQUNIU0laRV9IRUFESU5HIiB2YWx1ZT0i5aSn5bCPIi8+DQoJCTx1aXRleHQgbmFtZT0iU0xJREVfTk9URVMiIHZhbHVlPSLlubvnga/niYflpIfms6g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DQoNCu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JPGxhbmd1YWdlIGlkPSJ0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DQoNCk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0KHQu9Cw0LnQtC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MMPROD_UIDATA" val="&lt;database version=&quot;11.0&quot;&gt;&lt;object type=&quot;1&quot; unique_id=&quot;10001&quot;&gt;&lt;object type=&quot;8&quot; unique_id=&quot;10176&quot;&gt;&lt;/object&gt;&lt;object type=&quot;2&quot; unique_id=&quot;10177&quot;&gt;&lt;object type=&quot;3&quot; unique_id=&quot;10178&quot;&gt;&lt;property id=&quot;20148&quot; value=&quot;5&quot;/&gt;&lt;property id=&quot;20300&quot; value=&quot;Slide 1 - &amp;quot;        Software DEVELOPMENT LIFE CYCLE  &amp;quot;&quot;/&gt;&lt;property id=&quot;20307&quot; value=&quot;256&quot;/&gt;&lt;/object&gt;&lt;object type=&quot;3&quot; unique_id=&quot;10179&quot;&gt;&lt;property id=&quot;20148&quot; value=&quot;5&quot;/&gt;&lt;property id=&quot;20300&quot; value=&quot;Slide 2 - &amp;quot; What is software DEVELOPMENT LIFE CYCLE ?&amp;quot;&quot;/&gt;&lt;property id=&quot;20307&quot; value=&quot;259&quot;/&gt;&lt;/object&gt;&lt;object type=&quot;3&quot; unique_id=&quot;10180&quot;&gt;&lt;property id=&quot;20148&quot; value=&quot;5&quot;/&gt;&lt;property id=&quot;20300&quot; value=&quot;Slide 4 - &amp;quot;SDLC ACTIVITIES&amp;quot;&quot;/&gt;&lt;property id=&quot;20307&quot; value=&quot;257&quot;/&gt;&lt;/object&gt;&lt;object type=&quot;3&quot; unique_id=&quot;10181&quot;&gt;&lt;property id=&quot;20148&quot; value=&quot;5&quot;/&gt;&lt;property id=&quot;20300&quot; value=&quot;Slide 7&quot;/&gt;&lt;property id=&quot;20307&quot; value=&quot;258&quot;/&gt;&lt;/object&gt;&lt;object type=&quot;3&quot; unique_id=&quot;10183&quot;&gt;&lt;property id=&quot;20148&quot; value=&quot;5&quot;/&gt;&lt;property id=&quot;20300&quot; value=&quot;Slide 9&quot;/&gt;&lt;property id=&quot;20307&quot; value=&quot;261&quot;/&gt;&lt;/object&gt;&lt;object type=&quot;3&quot; unique_id=&quot;10184&quot;&gt;&lt;property id=&quot;20148&quot; value=&quot;5&quot;/&gt;&lt;property id=&quot;20300&quot; value=&quot;Slide 11&quot;/&gt;&lt;property id=&quot;20307&quot; value=&quot;262&quot;/&gt;&lt;/object&gt;&lt;object type=&quot;3&quot; unique_id=&quot;10266&quot;&gt;&lt;property id=&quot;20148&quot; value=&quot;5&quot;/&gt;&lt;property id=&quot;20300&quot; value=&quot;Slide 3 - &amp;quot;MAIN TARGETS: SDLC&amp;quot;&quot;/&gt;&lt;property id=&quot;20307&quot; value=&quot;263&quot;/&gt;&lt;/object&gt;&lt;object type=&quot;3&quot; unique_id=&quot;10607&quot;&gt;&lt;property id=&quot;20148&quot; value=&quot;5&quot;/&gt;&lt;property id=&quot;20300&quot; value=&quot;Slide 19&quot;/&gt;&lt;property id=&quot;20307&quot; value=&quot;265&quot;/&gt;&lt;/object&gt;&lt;object type=&quot;3&quot; unique_id=&quot;15044&quot;&gt;&lt;property id=&quot;20148&quot; value=&quot;5&quot;/&gt;&lt;property id=&quot;20300&quot; value=&quot;Slide 5 - &amp;quot;SDLC ACTIVITES&amp;quot;&quot;/&gt;&lt;property id=&quot;20307&quot; value=&quot;266&quot;/&gt;&lt;/object&gt;&lt;object type=&quot;3&quot; unique_id=&quot;15045&quot;&gt;&lt;property id=&quot;20148&quot; value=&quot;5&quot;/&gt;&lt;property id=&quot;20300&quot; value=&quot;Slide 6 - &amp;quot;SDLC ACTIVITIES&amp;quot;&quot;/&gt;&lt;property id=&quot;20307&quot; value=&quot;268&quot;/&gt;&lt;/object&gt;&lt;object type=&quot;3&quot; unique_id=&quot;15168&quot;&gt;&lt;property id=&quot;20148&quot; value=&quot;5&quot;/&gt;&lt;property id=&quot;20300&quot; value=&quot;Slide 8 - &amp;quot;SDLC ACTIVITIES&amp;quot;&quot;/&gt;&lt;property id=&quot;20307&quot; value=&quot;269&quot;/&gt;&lt;/object&gt;&lt;object type=&quot;3&quot; unique_id=&quot;15251&quot;&gt;&lt;property id=&quot;20148&quot; value=&quot;5&quot;/&gt;&lt;property id=&quot;20300&quot; value=&quot;Slide 10 - &amp;quot;SDLC ACTIVITIES&amp;quot;&quot;/&gt;&lt;property id=&quot;20307&quot; value=&quot;270&quot;/&gt;&lt;/object&gt;&lt;object type=&quot;3&quot; unique_id=&quot;15336&quot;&gt;&lt;property id=&quot;20148&quot; value=&quot;5&quot;/&gt;&lt;property id=&quot;20300&quot; value=&quot;Slide 12 - &amp;quot;SDLC ACTIVITIES&amp;quot;&quot;/&gt;&lt;property id=&quot;20307&quot; value=&quot;271&quot;/&gt;&lt;/object&gt;&lt;object type=&quot;3&quot; unique_id=&quot;15337&quot;&gt;&lt;property id=&quot;20148&quot; value=&quot;5&quot;/&gt;&lt;property id=&quot;20300&quot; value=&quot;Slide 13&quot;/&gt;&lt;property id=&quot;20307&quot; value=&quot;272&quot;/&gt;&lt;/object&gt;&lt;object type=&quot;3&quot; unique_id=&quot;15402&quot;&gt;&lt;property id=&quot;20148&quot; value=&quot;5&quot;/&gt;&lt;property id=&quot;20300&quot; value=&quot;Slide 14 - &amp;quot;SDLC ACTIVITIES&amp;quot;&quot;/&gt;&lt;property id=&quot;20307&quot; value=&quot;273&quot;/&gt;&lt;/object&gt;&lt;object type=&quot;3&quot; unique_id=&quot;15403&quot;&gt;&lt;property id=&quot;20148&quot; value=&quot;5&quot;/&gt;&lt;property id=&quot;20300&quot; value=&quot;Slide 15&quot;/&gt;&lt;property id=&quot;20307&quot; value=&quot;274&quot;/&gt;&lt;/object&gt;&lt;object type=&quot;3&quot; unique_id=&quot;15512&quot;&gt;&lt;property id=&quot;20148&quot; value=&quot;5&quot;/&gt;&lt;property id=&quot;20300&quot; value=&quot;Slide 16 - &amp;quot;SDLC ACTIVITIES&amp;quot;&quot;/&gt;&lt;property id=&quot;20307&quot; value=&quot;275&quot;/&gt;&lt;/object&gt;&lt;object type=&quot;3&quot; unique_id=&quot;15513&quot;&gt;&lt;property id=&quot;20148&quot; value=&quot;5&quot;/&gt;&lt;property id=&quot;20300&quot; value=&quot;Slide 17&quot;/&gt;&lt;property id=&quot;20307&quot; value=&quot;276&quot;/&gt;&lt;/object&gt;&lt;object type=&quot;3&quot; unique_id=&quot;15762&quot;&gt;&lt;property id=&quot;20148&quot; value=&quot;5&quot;/&gt;&lt;property id=&quot;20300&quot; value=&quot;Slide 18 - &amp;quot;SDLC ACTIVITIES&amp;quot;&quot;/&gt;&lt;property id=&quot;20307&quot; value=&quot;277&quot;/&gt;&lt;/object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1&quot;/&gt;&lt;lineCharCount val=&quot;1&quot;/&gt;&lt;lineCharCount val=&quot;27&quot;/&gt;&lt;lineCharCount val=&quot;1&quot;/&gt;&lt;/TableIndex&gt;&lt;/ShapeTextInfo&gt;"/>
  <p:tag name="PRESENTER_SHAPEINFO" val="&lt;ThreeDShapeInfo&gt;&lt;uuid val=&quot;{A44EAF03-1F8C-4B5B-9482-566AF3F2E88C}&quot;/&gt;&lt;isInvalidForFieldText val=&quot;0&quot;/&gt;&lt;Image&gt;&lt;filename val=&quot;C:\Users\admin\AppData\Local\Temp\~CaF96C\data\asimages\{A44EAF03-1F8C-4B5B-9482-566AF3F2E88C}_1.png&quot;/&gt;&lt;left val=&quot;166&quot;/&gt;&lt;top val=&quot;97&quot;/&gt;&lt;width val=&quot;996&quot;/&gt;&lt;height val=&quot;216&quot;/&gt;&lt;hasText val=&quot;1&quot;/&gt;&lt;/Image&gt;&lt;/ThreeDShape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95E6FD9-D6D3-441B-9F7F-1071E25CBB0D}&quot;/&gt;&lt;isInvalidForFieldText val=&quot;0&quot;/&gt;&lt;Image&gt;&lt;filename val=&quot;C:\Users\admin\AppData\Local\Temp\~CaF96C\data\asimages\{E95E6FD9-D6D3-441B-9F7F-1071E25CBB0D}_1.png&quot;/&gt;&lt;left val=&quot;0&quot;/&gt;&lt;top val=&quot;0&quot;/&gt;&lt;width val=&quot;175&quot;/&gt;&lt;height val=&quot;140&quot;/&gt;&lt;hasText val=&quot;1&quot;/&gt;&lt;/Image&gt;&lt;/ThreeDShape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8&quot;/&gt;&lt;/TableIndex&gt;&lt;/ShapeTextInfo&gt;"/>
  <p:tag name="HTML_SHAPEINFO" val="&lt;ThreeDShapeInfo&gt;&lt;uuid val=&quot;&quot;/&gt;&lt;isInvalidForFieldText val=&quot;0&quot;/&gt;&lt;Image&gt;&lt;filename val=&quot;C:\Users\admin\AppData\Local\Temp\~CaF96C\data\asimages\{2EA44C41-BEED-4C09-8A6A-D282D78665AD}_1.png&quot;/&gt;&lt;left val=&quot;322&quot;/&gt;&lt;top val=&quot;553&quot;/&gt;&lt;width val=&quot;707&quot;/&gt;&lt;height val=&quot;52&quot;/&gt;&lt;hasText val=&quot;1&quot;/&gt;&lt;/Image&gt;&lt;/ThreeDShape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  <p:tag name="PRESENTER_SHAPEINFO" val="&lt;ThreeDShapeInfo&gt;&lt;uuid val=&quot;{A432B047-6A1B-42E7-BFFE-AB6E39B1937E}&quot;/&gt;&lt;isInvalidForFieldText val=&quot;0&quot;/&gt;&lt;Image&gt;&lt;filename val=&quot;C:\Users\admin\AppData\Local\Temp\~CaF96C\data\asimages\{A432B047-6A1B-42E7-BFFE-AB6E39B1937E}_2.png&quot;/&gt;&lt;left val=&quot;138&quot;/&gt;&lt;top val=&quot;32&quot;/&gt;&lt;width val=&quot;960&quot;/&gt;&lt;height val=&quot;112&quot;/&gt;&lt;hasText val=&quot;1&quot;/&gt;&lt;/Image&gt;&lt;/ThreeDShape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56&quot;/&gt;&lt;lineCharCount val=&quot;65&quot;/&gt;&lt;lineCharCount val=&quot;66&quot;/&gt;&lt;lineCharCount val=&quot;18&quot;/&gt;&lt;lineCharCount val=&quot;1&quot;/&gt;&lt;lineCharCount val=&quot;69&quot;/&gt;&lt;lineCharCount val=&quot;31&quot;/&gt;&lt;/TableIndex&gt;&lt;/ShapeTextInfo&gt;"/>
  <p:tag name="PRESENTER_SHAPEINFO" val="&lt;TextEffect&gt;&lt;Image&gt;&lt;filename val=&quot;C:\Users\admin\AppData\Local\Temp\~CaF96C\data\asimages\{9241152D-FDB2-4C8B-B89D-8562EB474A95}_1.png_crop.png&quot;/&gt;&lt;left val=&quot;127&quot;/&gt;&lt;top val=&quot;276&quot;/&gt;&lt;width val=&quot;1046&quot;/&gt;&lt;height val=&quot;169&quot;/&gt;&lt;hasText val=&quot;1&quot;/&gt;&lt;paraId val=&quot;1&quot;/&gt;&lt;/Image&gt;&lt;Image&gt;&lt;filename val=&quot;C:\Users\admin\AppData\Local\Temp\~CaF96C\data\asimages\{D1C7BD3F-73AD-4F30-92F7-833C55E9C15E}_1.png_crop.png&quot;/&gt;&lt;left val=&quot;1186&quot;/&gt;&lt;top val=&quot;644&quot;/&gt;&lt;width val=&quot;0&quot;/&gt;&lt;height val=&quot;0&quot;/&gt;&lt;hasText val=&quot;1&quot;/&gt;&lt;paraId val=&quot;2&quot;/&gt;&lt;/Image&gt;&lt;Image&gt;&lt;filename val=&quot;C:\Users\admin\AppData\Local\Temp\~CaF96C\data\asimages\{0E5E7CAE-2378-48C5-9504-EBC0ABF62CFF}_1.png_crop.png&quot;/&gt;&lt;left val=&quot;125&quot;/&gt;&lt;top val=&quot;533&quot;/&gt;&lt;width val=&quot;1038&quot;/&gt;&lt;height val=&quot;78&quot;/&gt;&lt;hasText val=&quot;1&quot;/&gt;&lt;paraId val=&quot;3&quot;/&gt;&lt;/Image&gt;&lt;/TextEffect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0&quot;/&gt;&lt;/TableIndex&gt;&lt;/ShapeTextInfo&gt;"/>
  <p:tag name="HTML_SHAPEINFO" val="&lt;ThreeDShapeInfo&gt;&lt;uuid val=&quot;&quot;/&gt;&lt;isInvalidForFieldText val=&quot;0&quot;/&gt;&lt;Image&gt;&lt;filename val=&quot;C:\Users\admin\AppData\Local\Temp\~CaF96C\data\asimages\{126F71BF-59D4-430F-A6FA-7972BD3DF018}_2.png&quot;/&gt;&lt;left val=&quot;190&quot;/&gt;&lt;top val=&quot;167&quot;/&gt;&lt;width val=&quot;1014&quot;/&gt;&lt;height val=&quot;93&quot;/&gt;&lt;hasText val=&quot;1&quot;/&gt;&lt;/Image&gt;&lt;/ThreeDShape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PRESENTER_SHAPEINFO" val="&lt;ThreeDShapeInfo&gt;&lt;uuid val=&quot;{7A1111E6-1447-41A0-BCC8-B4837BFE9852}&quot;/&gt;&lt;isInvalidForFieldText val=&quot;0&quot;/&gt;&lt;Image&gt;&lt;filename val=&quot;C:\Users\admin\AppData\Local\Temp\~CaF96C\data\asimages\{7A1111E6-1447-41A0-BCC8-B4837BFE9852}_3.png&quot;/&gt;&lt;left val=&quot;95&quot;/&gt;&lt;top val=&quot;62&quot;/&gt;&lt;width val=&quot;1088&quot;/&gt;&lt;height val=&quot;141&quot;/&gt;&lt;hasText val=&quot;1&quot;/&gt;&lt;/Image&gt;&lt;/ThreeDShape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1&quot;/&gt;&lt;lineCharCount val=&quot;64&quot;/&gt;&lt;lineCharCount val=&quot;51&quot;/&gt;&lt;lineCharCount val=&quot;27&quot;/&gt;&lt;lineCharCount val=&quot;33&quot;/&gt;&lt;lineCharCount val=&quot;24&quot;/&gt;&lt;/TableIndex&gt;&lt;/ShapeTextInfo&gt;"/>
  <p:tag name="PRESENTER_SHAPEINFO" val="&lt;ThreeDShapeInfo&gt;&lt;uuid val=&quot;{F76916A5-391B-4318-AC9B-01E0F6DF7202}&quot;/&gt;&lt;isInvalidForFieldText val=&quot;0&quot;/&gt;&lt;Image&gt;&lt;filename val=&quot;C:\Users\admin\AppData\Local\Temp\~CaF96C\data\asimages\{F76916A5-391B-4318-AC9B-01E0F6DF7202}_3.png&quot;/&gt;&lt;left val=&quot;95&quot;/&gt;&lt;top val=&quot;219&quot;/&gt;&lt;width val=&quot;1088&quot;/&gt;&lt;height val=&quot;389&quot;/&gt;&lt;hasText val=&quot;1&quot;/&gt;&lt;/Image&gt;&lt;/ThreeDShape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  <p:tag name="PRESENTER_SHAPEINFO" val="&lt;ThreeDShapeInfo&gt;&lt;uuid val=&quot;{7D9E0F17-1FE7-4CD4-84A3-2B6D571A1F91}&quot;/&gt;&lt;isInvalidForFieldText val=&quot;0&quot;/&gt;&lt;Image&gt;&lt;filename val=&quot;C:\Users\admin\AppData\Local\Temp\~CaF96C\data\asimages\{7D9E0F17-1FE7-4CD4-84A3-2B6D571A1F91}_4.png&quot;/&gt;&lt;left val=&quot;95&quot;/&gt;&lt;top val=&quot;63&quot;/&gt;&lt;width val=&quot;1088&quot;/&gt;&lt;height val=&quot;140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  <p:tag name="PRESENTER_SHAPEINFO" val="&lt;ThreeDShapeInfo&gt;&lt;uuid val=&quot;{7D9E0F17-1FE7-4CD4-84A3-2B6D571A1F91}&quot;/&gt;&lt;isInvalidForFieldText val=&quot;0&quot;/&gt;&lt;Image&gt;&lt;filename val=&quot;C:\Users\admin\AppData\Local\Temp\~CaF96C\data\asimages\{7D9E0F17-1FE7-4CD4-84A3-2B6D571A1F91}_4.png&quot;/&gt;&lt;left val=&quot;95&quot;/&gt;&lt;top val=&quot;63&quot;/&gt;&lt;width val=&quot;1088&quot;/&gt;&lt;height val=&quot;140&quot;/&gt;&lt;hasText val=&quot;1&quot;/&gt;&lt;/Image&gt;&lt;/ThreeDShape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31&quot;/&gt;&lt;lineCharCount val=&quot;89&quot;/&gt;&lt;lineCharCount val=&quot;77&quot;/&gt;&lt;lineCharCount val=&quot;45&quot;/&gt;&lt;lineCharCount val=&quot;32&quot;/&gt;&lt;lineCharCount val=&quot;50&quot;/&gt;&lt;lineCharCount val=&quot;57&quot;/&gt;&lt;lineCharCount val=&quot;1&quot;/&gt;&lt;/TableIndex&gt;&lt;/ShapeTextInfo&gt;"/>
  <p:tag name="PRESENTER_SHAPEINFO" val="&lt;ThreeDShapeInfo&gt;&lt;uuid val=&quot;{E3429724-9170-40A3-9F8C-8771E040B93B}&quot;/&gt;&lt;isInvalidForFieldText val=&quot;0&quot;/&gt;&lt;Image&gt;&lt;filename val=&quot;C:\Users\admin\AppData\Local\Temp\~CaF96C\data\asimages\{E3429724-9170-40A3-9F8C-8771E040B93B}_4.png&quot;/&gt;&lt;left val=&quot;51&quot;/&gt;&lt;top val=&quot;182&quot;/&gt;&lt;width val=&quot;1179&quot;/&gt;&lt;height val=&quot;482&quot;/&gt;&lt;hasText val=&quot;1&quot;/&gt;&lt;/Image&gt;&lt;/ThreeDShape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  <p:tag name="PRESENTER_SHAPEINFO" val="&lt;ThreeDShapeInfo&gt;&lt;uuid val=&quot;{7D9E0F17-1FE7-4CD4-84A3-2B6D571A1F91}&quot;/&gt;&lt;isInvalidForFieldText val=&quot;0&quot;/&gt;&lt;Image&gt;&lt;filename val=&quot;C:\Users\admin\AppData\Local\Temp\~CaF96C\data\asimages\{7D9E0F17-1FE7-4CD4-84A3-2B6D571A1F91}_4.png&quot;/&gt;&lt;left val=&quot;95&quot;/&gt;&lt;top val=&quot;63&quot;/&gt;&lt;width val=&quot;1088&quot;/&gt;&lt;height val=&quot;140&quot;/&gt;&lt;hasText val=&quot;1&quot;/&gt;&lt;/Image&gt;&lt;/ThreeDShape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8&quot;/&gt;&lt;lineCharCount val=&quot;14&quot;/&gt;&lt;lineCharCount val=&quot;1&quot;/&gt;&lt;lineCharCount val=&quot;40&quot;/&gt;&lt;lineCharCount val=&quot;38&quot;/&gt;&lt;lineCharCount val=&quot;17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  <p:tag name="PRESENTER_SHAPEINFO" val="&lt;ThreeDShapeInfo&gt;&lt;uuid val=&quot;{7D9E0F17-1FE7-4CD4-84A3-2B6D571A1F91}&quot;/&gt;&lt;isInvalidForFieldText val=&quot;0&quot;/&gt;&lt;Image&gt;&lt;filename val=&quot;C:\Users\admin\AppData\Local\Temp\~CaF96C\data\asimages\{7D9E0F17-1FE7-4CD4-84A3-2B6D571A1F91}_4.png&quot;/&gt;&lt;left val=&quot;95&quot;/&gt;&lt;top val=&quot;63&quot;/&gt;&lt;width val=&quot;1088&quot;/&gt;&lt;height val=&quot;140&quot;/&gt;&lt;hasText val=&quot;1&quot;/&gt;&lt;/Image&gt;&lt;/ThreeDShape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74&quot;/&gt;&lt;lineCharCount val=&quot;68&quot;/&gt;&lt;lineCharCount val=&quot;29&quot;/&gt;&lt;lineCharCount val=&quot;60&quot;/&gt;&lt;lineCharCount val=&quot;28&quot;/&gt;&lt;lineCharCount val=&quot;38&quot;/&gt;&lt;lineCharCount val=&quot;44&quot;/&gt;&lt;lineCharCount val=&quot;72&quot;/&gt;&lt;lineCharCount val=&quot;10&quot;/&gt;&lt;/TableIndex&gt;&lt;/ShapeTextInfo&gt;"/>
  <p:tag name="PRESENTER_SHAPEINFO" val="&lt;ThreeDShapeInfo&gt;&lt;uuid val=&quot;{6FC3A947-262E-4E01-9501-3DD822219AF8}&quot;/&gt;&lt;isInvalidForFieldText val=&quot;0&quot;/&gt;&lt;Image&gt;&lt;filename val=&quot;C:\Users\admin\AppData\Local\Temp\~CaF96C\data\asimages\{6FC3A947-262E-4E01-9501-3DD822219AF8}_8.png&quot;/&gt;&lt;left val=&quot;41&quot;/&gt;&lt;top val=&quot;188&quot;/&gt;&lt;width val=&quot;1209&quot;/&gt;&lt;height val=&quot;488&quot;/&gt;&lt;hasText val=&quot;1&quot;/&gt;&lt;/Image&gt;&lt;/ThreeDShape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  <p:tag name="PRESENTER_SHAPEINFO" val="&lt;ThreeDShapeInfo&gt;&lt;uuid val=&quot;{7D9E0F17-1FE7-4CD4-84A3-2B6D571A1F91}&quot;/&gt;&lt;isInvalidForFieldText val=&quot;0&quot;/&gt;&lt;Image&gt;&lt;filename val=&quot;C:\Users\admin\AppData\Local\Temp\~CaF96C\data\asimages\{7D9E0F17-1FE7-4CD4-84A3-2B6D571A1F91}_4.png&quot;/&gt;&lt;left val=&quot;95&quot;/&gt;&lt;top val=&quot;63&quot;/&gt;&lt;width val=&quot;1088&quot;/&gt;&lt;height val=&quot;140&quot;/&gt;&lt;hasText val=&quot;1&quot;/&gt;&lt;/Image&gt;&lt;/ThreeDShape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7.1|7.1|7.8|8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2&quot;/&gt;&lt;lineCharCount val=&quot;64&quot;/&gt;&lt;lineCharCount val=&quot;1&quot;/&gt;&lt;lineCharCount val=&quot;67&quot;/&gt;&lt;lineCharCount val=&quot;65&quot;/&gt;&lt;lineCharCount val=&quot;12&quot;/&gt;&lt;lineCharCount val=&quot;1&quot;/&gt;&lt;lineCharCount val=&quot;67&quot;/&gt;&lt;/TableIndex&gt;&lt;/ShapeTextInfo&gt;"/>
  <p:tag name="PRESENTER_SHAPEINFO" val="&lt;TextEffect&gt;&lt;Image&gt;&lt;filename val=&quot;C:\Users\admin\AppData\Local\Temp\~CaF96C\data\asimages\{8E7D8A14-F60B-42ED-BB3E-6197D84A3A00}_1.png_crop.png&quot;/&gt;&lt;left val=&quot;79&quot;/&gt;&lt;top val=&quot;224&quot;/&gt;&lt;width val=&quot;1132&quot;/&gt;&lt;height val=&quot;78&quot;/&gt;&lt;hasText val=&quot;1&quot;/&gt;&lt;paraId val=&quot;1&quot;/&gt;&lt;/Image&gt;&lt;Image&gt;&lt;filename val=&quot;C:\Users\admin\AppData\Local\Temp\~CaF96C\data\asimages\{A1CB8C4A-4257-455B-BA8E-4CD1ABC457DA}_1.png_crop.png&quot;/&gt;&lt;left val=&quot;1243&quot;/&gt;&lt;top val=&quot;676&quot;/&gt;&lt;width val=&quot;0&quot;/&gt;&lt;height val=&quot;0&quot;/&gt;&lt;hasText val=&quot;1&quot;/&gt;&lt;paraId val=&quot;2&quot;/&gt;&lt;/Image&gt;&lt;Image&gt;&lt;filename val=&quot;C:\Users\admin\AppData\Local\Temp\~CaF96C\data\asimages\{36225ADE-D4DE-4239-8FAC-71AFDA152453}_1.png_crop.png&quot;/&gt;&lt;left val=&quot;79&quot;/&gt;&lt;top val=&quot;390&quot;/&gt;&lt;width val=&quot;1090&quot;/&gt;&lt;height val=&quot;124&quot;/&gt;&lt;hasText val=&quot;1&quot;/&gt;&lt;paraId val=&quot;3&quot;/&gt;&lt;/Image&gt;&lt;Image&gt;&lt;filename val=&quot;C:\Users\admin\AppData\Local\Temp\~CaF96C\data\asimages\{50E3451F-79E4-488B-A766-6E3E47425324}_1.png_crop.png&quot;/&gt;&lt;left val=&quot;1243&quot;/&gt;&lt;top val=&quot;676&quot;/&gt;&lt;width val=&quot;0&quot;/&gt;&lt;height val=&quot;0&quot;/&gt;&lt;hasText val=&quot;1&quot;/&gt;&lt;paraId val=&quot;4&quot;/&gt;&lt;/Image&gt;&lt;Image&gt;&lt;filename val=&quot;C:\Users\admin\AppData\Local\Temp\~CaF96C\data\asimages\{37458EF8-8EA7-43F1-80F0-F1CB7B29F6B0}_1.png_crop.png&quot;/&gt;&lt;left val=&quot;79&quot;/&gt;&lt;top val=&quot;601&quot;/&gt;&lt;width val=&quot;1094&quot;/&gt;&lt;height val=&quot;32&quot;/&gt;&lt;hasText val=&quot;1&quot;/&gt;&lt;paraId val=&quot;5&quot;/&gt;&lt;/Image&gt;&lt;/TextEffect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  <p:tag name="PRESENTER_SHAPEINFO" val="&lt;ThreeDShapeInfo&gt;&lt;uuid val=&quot;{7D9E0F17-1FE7-4CD4-84A3-2B6D571A1F91}&quot;/&gt;&lt;isInvalidForFieldText val=&quot;0&quot;/&gt;&lt;Image&gt;&lt;filename val=&quot;C:\Users\admin\AppData\Local\Temp\~CaF96C\data\asimages\{7D9E0F17-1FE7-4CD4-84A3-2B6D571A1F91}_4.png&quot;/&gt;&lt;left val=&quot;95&quot;/&gt;&lt;top val=&quot;63&quot;/&gt;&lt;width val=&quot;1088&quot;/&gt;&lt;height val=&quot;140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4.3|6.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2&quot;/&gt;&lt;lineCharCount val=&quot;64&quot;/&gt;&lt;lineCharCount val=&quot;1&quot;/&gt;&lt;lineCharCount val=&quot;67&quot;/&gt;&lt;lineCharCount val=&quot;65&quot;/&gt;&lt;lineCharCount val=&quot;12&quot;/&gt;&lt;lineCharCount val=&quot;1&quot;/&gt;&lt;lineCharCount val=&quot;67&quot;/&gt;&lt;/TableIndex&gt;&lt;/ShapeTextInfo&gt;"/>
  <p:tag name="PRESENTER_SHAPEINFO" val="&lt;TextEffect&gt;&lt;Image&gt;&lt;filename val=&quot;C:\Users\admin\AppData\Local\Temp\~CaF96C\data\asimages\{8E7D8A14-F60B-42ED-BB3E-6197D84A3A00}_1.png_crop.png&quot;/&gt;&lt;left val=&quot;79&quot;/&gt;&lt;top val=&quot;224&quot;/&gt;&lt;width val=&quot;1132&quot;/&gt;&lt;height val=&quot;78&quot;/&gt;&lt;hasText val=&quot;1&quot;/&gt;&lt;paraId val=&quot;1&quot;/&gt;&lt;/Image&gt;&lt;Image&gt;&lt;filename val=&quot;C:\Users\admin\AppData\Local\Temp\~CaF96C\data\asimages\{A1CB8C4A-4257-455B-BA8E-4CD1ABC457DA}_1.png_crop.png&quot;/&gt;&lt;left val=&quot;1243&quot;/&gt;&lt;top val=&quot;676&quot;/&gt;&lt;width val=&quot;0&quot;/&gt;&lt;height val=&quot;0&quot;/&gt;&lt;hasText val=&quot;1&quot;/&gt;&lt;paraId val=&quot;2&quot;/&gt;&lt;/Image&gt;&lt;Image&gt;&lt;filename val=&quot;C:\Users\admin\AppData\Local\Temp\~CaF96C\data\asimages\{36225ADE-D4DE-4239-8FAC-71AFDA152453}_1.png_crop.png&quot;/&gt;&lt;left val=&quot;79&quot;/&gt;&lt;top val=&quot;390&quot;/&gt;&lt;width val=&quot;1090&quot;/&gt;&lt;height val=&quot;124&quot;/&gt;&lt;hasText val=&quot;1&quot;/&gt;&lt;paraId val=&quot;3&quot;/&gt;&lt;/Image&gt;&lt;Image&gt;&lt;filename val=&quot;C:\Users\admin\AppData\Local\Temp\~CaF96C\data\asimages\{50E3451F-79E4-488B-A766-6E3E47425324}_1.png_crop.png&quot;/&gt;&lt;left val=&quot;1243&quot;/&gt;&lt;top val=&quot;676&quot;/&gt;&lt;width val=&quot;0&quot;/&gt;&lt;height val=&quot;0&quot;/&gt;&lt;hasText val=&quot;1&quot;/&gt;&lt;paraId val=&quot;4&quot;/&gt;&lt;/Image&gt;&lt;Image&gt;&lt;filename val=&quot;C:\Users\admin\AppData\Local\Temp\~CaF96C\data\asimages\{37458EF8-8EA7-43F1-80F0-F1CB7B29F6B0}_1.png_crop.png&quot;/&gt;&lt;left val=&quot;79&quot;/&gt;&lt;top val=&quot;601&quot;/&gt;&lt;width val=&quot;1094&quot;/&gt;&lt;height val=&quot;32&quot;/&gt;&lt;hasText val=&quot;1&quot;/&gt;&lt;paraId val=&quot;5&quot;/&gt;&lt;/Image&gt;&lt;/TextEffect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  <p:tag name="PRESENTER_SHAPEINFO" val="&lt;ThreeDShapeInfo&gt;&lt;uuid val=&quot;{7D9E0F17-1FE7-4CD4-84A3-2B6D571A1F91}&quot;/&gt;&lt;isInvalidForFieldText val=&quot;0&quot;/&gt;&lt;Image&gt;&lt;filename val=&quot;C:\Users\admin\AppData\Local\Temp\~CaF96C\data\asimages\{7D9E0F17-1FE7-4CD4-84A3-2B6D571A1F91}_4.png&quot;/&gt;&lt;left val=&quot;95&quot;/&gt;&lt;top val=&quot;63&quot;/&gt;&lt;width val=&quot;1088&quot;/&gt;&lt;height val=&quot;140&quot;/&gt;&lt;hasText val=&quot;1&quot;/&gt;&lt;/Image&gt;&lt;/ThreeDShape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8.3|14.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2&quot;/&gt;&lt;lineCharCount val=&quot;64&quot;/&gt;&lt;lineCharCount val=&quot;1&quot;/&gt;&lt;lineCharCount val=&quot;67&quot;/&gt;&lt;lineCharCount val=&quot;65&quot;/&gt;&lt;lineCharCount val=&quot;12&quot;/&gt;&lt;lineCharCount val=&quot;1&quot;/&gt;&lt;lineCharCount val=&quot;67&quot;/&gt;&lt;/TableIndex&gt;&lt;/ShapeTextInfo&gt;"/>
  <p:tag name="PRESENTER_SHAPEINFO" val="&lt;TextEffect&gt;&lt;Image&gt;&lt;filename val=&quot;C:\Users\admin\AppData\Local\Temp\~CaF96C\data\asimages\{8E7D8A14-F60B-42ED-BB3E-6197D84A3A00}_1.png_crop.png&quot;/&gt;&lt;left val=&quot;79&quot;/&gt;&lt;top val=&quot;224&quot;/&gt;&lt;width val=&quot;1132&quot;/&gt;&lt;height val=&quot;78&quot;/&gt;&lt;hasText val=&quot;1&quot;/&gt;&lt;paraId val=&quot;1&quot;/&gt;&lt;/Image&gt;&lt;Image&gt;&lt;filename val=&quot;C:\Users\admin\AppData\Local\Temp\~CaF96C\data\asimages\{A1CB8C4A-4257-455B-BA8E-4CD1ABC457DA}_1.png_crop.png&quot;/&gt;&lt;left val=&quot;1243&quot;/&gt;&lt;top val=&quot;676&quot;/&gt;&lt;width val=&quot;0&quot;/&gt;&lt;height val=&quot;0&quot;/&gt;&lt;hasText val=&quot;1&quot;/&gt;&lt;paraId val=&quot;2&quot;/&gt;&lt;/Image&gt;&lt;Image&gt;&lt;filename val=&quot;C:\Users\admin\AppData\Local\Temp\~CaF96C\data\asimages\{36225ADE-D4DE-4239-8FAC-71AFDA152453}_1.png_crop.png&quot;/&gt;&lt;left val=&quot;79&quot;/&gt;&lt;top val=&quot;390&quot;/&gt;&lt;width val=&quot;1090&quot;/&gt;&lt;height val=&quot;124&quot;/&gt;&lt;hasText val=&quot;1&quot;/&gt;&lt;paraId val=&quot;3&quot;/&gt;&lt;/Image&gt;&lt;Image&gt;&lt;filename val=&quot;C:\Users\admin\AppData\Local\Temp\~CaF96C\data\asimages\{50E3451F-79E4-488B-A766-6E3E47425324}_1.png_crop.png&quot;/&gt;&lt;left val=&quot;1243&quot;/&gt;&lt;top val=&quot;676&quot;/&gt;&lt;width val=&quot;0&quot;/&gt;&lt;height val=&quot;0&quot;/&gt;&lt;hasText val=&quot;1&quot;/&gt;&lt;paraId val=&quot;4&quot;/&gt;&lt;/Image&gt;&lt;Image&gt;&lt;filename val=&quot;C:\Users\admin\AppData\Local\Temp\~CaF96C\data\asimages\{37458EF8-8EA7-43F1-80F0-F1CB7B29F6B0}_1.png_crop.png&quot;/&gt;&lt;left val=&quot;79&quot;/&gt;&lt;top val=&quot;601&quot;/&gt;&lt;width val=&quot;1094&quot;/&gt;&lt;height val=&quot;32&quot;/&gt;&lt;hasText val=&quot;1&quot;/&gt;&lt;paraId val=&quot;5&quot;/&gt;&lt;/Image&gt;&lt;/TextEffect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  <p:tag name="PRESENTER_SHAPEINFO" val="&lt;ThreeDShapeInfo&gt;&lt;uuid val=&quot;{7D9E0F17-1FE7-4CD4-84A3-2B6D571A1F91}&quot;/&gt;&lt;isInvalidForFieldText val=&quot;0&quot;/&gt;&lt;Image&gt;&lt;filename val=&quot;C:\Users\admin\AppData\Local\Temp\~CaF96C\data\asimages\{7D9E0F17-1FE7-4CD4-84A3-2B6D571A1F91}_4.png&quot;/&gt;&lt;left val=&quot;95&quot;/&gt;&lt;top val=&quot;63&quot;/&gt;&lt;width val=&quot;1088&quot;/&gt;&lt;height val=&quot;140&quot;/&gt;&lt;hasText val=&quot;1&quot;/&gt;&lt;/Image&gt;&lt;/ThreeDShape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5.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82DB3B1A-A5AF-4EB2-B8E7-1E51DEA6401D}&quot;/&gt;&lt;isInvalidForFieldText val=&quot;0&quot;/&gt;&lt;Image&gt;&lt;filename val=&quot;C:\Users\admin\AppData\Local\Temp\~CaF96C\data\asimages\{82DB3B1A-A5AF-4EB2-B8E7-1E51DEA6401D}_6.png&quot;/&gt;&lt;left val=&quot;211&quot;/&gt;&lt;top val=&quot;191&quot;/&gt;&lt;width val=&quot;400&quot;/&gt;&lt;height val=&quot;72&quot;/&gt;&lt;hasText val=&quot;1&quot;/&gt;&lt;/Image&gt;&lt;/ThreeDShape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92A91444-B28E-46F2-ADB8-0CBB29B57D7E}&quot;/&gt;&lt;isInvalidForFieldText val=&quot;0&quot;/&gt;&lt;Image&gt;&lt;filename val=&quot;C:\Users\admin\AppData\Local\Temp\~CaF96C\data\asimages\{92A91444-B28E-46F2-ADB8-0CBB29B57D7E}_6.png&quot;/&gt;&lt;left val=&quot;632&quot;/&gt;&lt;top val=&quot;191&quot;/&gt;&lt;width val=&quot;432&quot;/&gt;&lt;height val=&quot;73&quot;/&gt;&lt;hasText val=&quot;1&quot;/&gt;&lt;/Image&gt;&lt;/ThreeDShape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admin\AppData\Local\Temp\~CaF96C\data\asimages\{F44DAE05-148C-4AC8-B6F7-18C60C13F189}_6.png&quot;/&gt;&lt;left val=&quot;76&quot;/&gt;&lt;top val=&quot;300&quot;/&gt;&lt;width val=&quot;534&quot;/&gt;&lt;height val=&quot;240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admin\AppData\Local\Temp\~CaF96C\data\asimages\{5259603E-1F5A-4D96-BB43-BD89041E4FE2}_6.png&quot;/&gt;&lt;left val=&quot;632&quot;/&gt;&lt;top val=&quot;296&quot;/&gt;&lt;width val=&quot;590&quot;/&gt;&lt;height val=&quot;249&quot;/&gt;&lt;hasText val=&quot;1&quot;/&gt;&lt;/Image&gt;&lt;/ThreeDShape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45&quot;/&gt;&lt;lineCharCount val=&quot;12&quot;/&gt;&lt;lineCharCount val=&quot;38&quot;/&gt;&lt;lineCharCount val=&quot;14&quot;/&gt;&lt;lineCharCount val=&quot;1&quot;/&gt;&lt;lineCharCount val=&quot;45&quot;/&gt;&lt;lineCharCount val=&quot;16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8&quot;/&gt;&lt;lineCharCount val=&quot;14&quot;/&gt;&lt;lineCharCount val=&quot;1&quot;/&gt;&lt;lineCharCount val=&quot;40&quot;/&gt;&lt;lineCharCount val=&quot;38&quot;/&gt;&lt;lineCharCount val=&quot;17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  <p:tag name="PRESENTER_SHAPEINFO" val="&lt;ThreeDShapeInfo&gt;&lt;uuid val=&quot;{7D9E0F17-1FE7-4CD4-84A3-2B6D571A1F91}&quot;/&gt;&lt;isInvalidForFieldText val=&quot;0&quot;/&gt;&lt;Image&gt;&lt;filename val=&quot;C:\Users\admin\AppData\Local\Temp\~CaF96C\data\asimages\{7D9E0F17-1FE7-4CD4-84A3-2B6D571A1F91}_4.png&quot;/&gt;&lt;left val=&quot;95&quot;/&gt;&lt;top val=&quot;63&quot;/&gt;&lt;width val=&quot;1088&quot;/&gt;&lt;height val=&quot;140&quot;/&gt;&lt;hasText val=&quot;1&quot;/&gt;&lt;/Image&gt;&lt;/ThreeDShape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12&quot;/&gt;&lt;lineCharCount val=&quot;1&quot;/&gt;&lt;lineCharCount val=&quot;75&quot;/&gt;&lt;lineCharCount val=&quot;1&quot;/&gt;&lt;lineCharCount val=&quot;56&quot;/&gt;&lt;/TableIndex&gt;&lt;/ShapeTextInfo&gt;"/>
  <p:tag name="HTML_SHAPEINFO" val="&lt;ThreeDShapeInfo&gt;&lt;uuid val=&quot;&quot;/&gt;&lt;isInvalidForFieldText val=&quot;0&quot;/&gt;&lt;Image&gt;&lt;filename val=&quot;C:\Users\admin\AppData\Local\Temp\~CaF96C\data\asimages\{46A648B0-2D4F-4E5B-B0E6-DEEFD29F7AED}_10.png&quot;/&gt;&lt;left val=&quot;135&quot;/&gt;&lt;top val=&quot;110&quot;/&gt;&lt;width val=&quot;1120&quot;/&gt;&lt;height val=&quot;222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Custom 2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00000"/>
      </a:accent5>
      <a:accent6>
        <a:srgbClr val="B4771E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14449</TotalTime>
  <Words>627</Words>
  <Application>Microsoft Office PowerPoint</Application>
  <PresentationFormat>Widescreen</PresentationFormat>
  <Paragraphs>153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Rockwell</vt:lpstr>
      <vt:lpstr>Rockwell (Body)</vt:lpstr>
      <vt:lpstr>Wingdings</vt:lpstr>
      <vt:lpstr>Damask</vt:lpstr>
      <vt:lpstr>        Software DEVELOPMENT LIFE CYCLE  </vt:lpstr>
      <vt:lpstr> What is software DEVELOPMENT LIFE CYCLE ?</vt:lpstr>
      <vt:lpstr>MAIN TARGETS: SDLC</vt:lpstr>
      <vt:lpstr>SDLC ACTIVITIES</vt:lpstr>
      <vt:lpstr>SDLC ACTIVITES</vt:lpstr>
      <vt:lpstr>SDLC ACTIVITIES</vt:lpstr>
      <vt:lpstr>PowerPoint Presentation</vt:lpstr>
      <vt:lpstr>SDLC ACTIVITIES</vt:lpstr>
      <vt:lpstr>PowerPoint Presentation</vt:lpstr>
      <vt:lpstr>SDLC ACTIVITIES</vt:lpstr>
      <vt:lpstr>PowerPoint Presentation</vt:lpstr>
      <vt:lpstr>SDLC ACTIVITIES</vt:lpstr>
      <vt:lpstr>PowerPoint Presentation</vt:lpstr>
      <vt:lpstr>SDLC ACTIVITIES</vt:lpstr>
      <vt:lpstr>PowerPoint Presentation</vt:lpstr>
      <vt:lpstr>SDLC ACTIVITIES</vt:lpstr>
      <vt:lpstr>PowerPoint Presentation</vt:lpstr>
      <vt:lpstr>SDLC ACTIVITIES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UCS 503</dc:title>
  <dc:creator>nokia 630</dc:creator>
  <cp:lastModifiedBy>nokia 630</cp:lastModifiedBy>
  <cp:revision>90</cp:revision>
  <dcterms:created xsi:type="dcterms:W3CDTF">2020-05-21T08:42:29Z</dcterms:created>
  <dcterms:modified xsi:type="dcterms:W3CDTF">2020-07-29T10:57:13Z</dcterms:modified>
</cp:coreProperties>
</file>