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4" r:id="rId1"/>
  </p:sldMasterIdLst>
  <p:notesMasterIdLst>
    <p:notesMasterId r:id="rId12"/>
  </p:notesMasterIdLst>
  <p:sldIdLst>
    <p:sldId id="256" r:id="rId2"/>
    <p:sldId id="282" r:id="rId3"/>
    <p:sldId id="278" r:id="rId4"/>
    <p:sldId id="259" r:id="rId5"/>
    <p:sldId id="283" r:id="rId6"/>
    <p:sldId id="279" r:id="rId7"/>
    <p:sldId id="281" r:id="rId8"/>
    <p:sldId id="261" r:id="rId9"/>
    <p:sldId id="285" r:id="rId10"/>
    <p:sldId id="265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65A"/>
    <a:srgbClr val="122B40"/>
    <a:srgbClr val="13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5046B-DF8A-49E2-9707-C91669FB4A79}" type="datetimeFigureOut">
              <a:rPr lang="en-IN" smtClean="0"/>
              <a:t>30-07-2020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4E1BC-B64D-4396-8983-63F189D5E5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9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15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4E1BC-B64D-4396-8983-63F189D5E5B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1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FB8EE77F-1AB3-4BFB-85DC-C26C5E5F8CAF}" type="datetime1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8949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88B8-E1F8-4D7C-BF8E-81A488FC6766}" type="datetime1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99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6FB3-107D-4887-A94F-3DE29DD561C7}" type="datetime1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14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CB5C-18A9-4D32-ADED-B1EC0A9B6612}" type="datetime1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936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CF1BD-3AAA-44A8-8D14-8FBC091C3E2B}" type="datetime1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85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BC9-1442-48DA-ADD1-18559DF6DC2A}" type="datetime1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961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396C8-5702-4105-93BB-E751AB6535F8}" type="datetime1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750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35861-1B1B-439F-9764-0DB3F32269A5}" type="datetime1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738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4C39-F9A3-45E3-9FD1-B25161520D4F}" type="datetime1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46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4C3FE3B-AECA-4F6B-88C8-48AF1FFA34CB}" type="datetime1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9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3B85-685C-46F0-B217-9417EA2422A1}" type="datetime1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0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2FF71-CF67-403B-8077-14C8F727C45B}" type="datetime1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2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29A7-056F-475E-B77B-C20ECF755681}" type="datetime1">
              <a:rPr lang="en-IN" smtClean="0"/>
              <a:t>30-07-2020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371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0EB4E-8373-4425-8C7F-1EDD6CA06C43}" type="datetime1">
              <a:rPr lang="en-IN" smtClean="0"/>
              <a:t>30-07-2020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82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1E64108E-196F-4E36-8D62-9D9BF2928067}" type="datetime1">
              <a:rPr lang="en-IN" smtClean="0"/>
              <a:t>30-07-2020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61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3138B-39E7-41A9-9A31-86B83988ED25}" type="datetime1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6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3F442-48E0-4F53-98B3-CBA7CE0EC532}" type="datetime1">
              <a:rPr lang="en-IN" smtClean="0"/>
              <a:t>30-07-2020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40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9EB4C-F03E-48E0-A430-9F5324DB311E}" type="datetime1">
              <a:rPr lang="en-IN" smtClean="0"/>
              <a:t>30-07-2020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CSED, TIET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09995-C5C3-42BA-976D-84B062E221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377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u="none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7" Type="http://schemas.openxmlformats.org/officeDocument/2006/relationships/image" Target="../media/image3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19062" y="3006012"/>
            <a:ext cx="9479131" cy="166423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Software PROCESS MODELS</a:t>
            </a:r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/>
            </a:r>
            <a:b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4" name="Picture 3" descr="Related image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60525" cy="1320800"/>
          </a:xfrm>
          <a:prstGeom prst="rect">
            <a:avLst/>
          </a:prstGeom>
          <a:noFill/>
          <a:ln>
            <a:noFill/>
          </a:ln>
          <a:effectLst>
            <a:softEdge rad="279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833981" y="6079092"/>
            <a:ext cx="6694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Computer Science and Engineering Department, TIET, Patiala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961187"/>
              </p:ext>
            </p:extLst>
          </p:nvPr>
        </p:nvGraphicFramePr>
        <p:xfrm>
          <a:off x="1312887" y="3925525"/>
          <a:ext cx="9291483" cy="17068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097161">
                  <a:extLst>
                    <a:ext uri="{9D8B030D-6E8A-4147-A177-3AD203B41FA5}">
                      <a16:colId xmlns:a16="http://schemas.microsoft.com/office/drawing/2014/main" xmlns="" val="2595886146"/>
                    </a:ext>
                  </a:extLst>
                </a:gridCol>
                <a:gridCol w="3097161">
                  <a:extLst>
                    <a:ext uri="{9D8B030D-6E8A-4147-A177-3AD203B41FA5}">
                      <a16:colId xmlns:a16="http://schemas.microsoft.com/office/drawing/2014/main" xmlns="" val="3150566805"/>
                    </a:ext>
                  </a:extLst>
                </a:gridCol>
                <a:gridCol w="3097161">
                  <a:extLst>
                    <a:ext uri="{9D8B030D-6E8A-4147-A177-3AD203B41FA5}">
                      <a16:colId xmlns:a16="http://schemas.microsoft.com/office/drawing/2014/main" xmlns="" val="2638883713"/>
                    </a:ext>
                  </a:extLst>
                </a:gridCol>
              </a:tblGrid>
              <a:tr h="364345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err="1" smtClean="0"/>
                        <a:t>Dr.</a:t>
                      </a:r>
                      <a:r>
                        <a:rPr lang="en-GB" sz="2000" dirty="0" smtClean="0"/>
                        <a:t> Inderveer</a:t>
                      </a:r>
                      <a:r>
                        <a:rPr lang="en-GB" sz="2000" baseline="0" dirty="0" smtClean="0"/>
                        <a:t> Chana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Dr. Ashima Singh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Ms. Harkiran Kaur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4312102"/>
                  </a:ext>
                </a:extLst>
              </a:tr>
              <a:tr h="1167901"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 smtClean="0">
                          <a:effectLst/>
                        </a:rPr>
                        <a:t>Professor and Associate Head CSED, Dean of Student Affairs, TIET,</a:t>
                      </a:r>
                      <a:r>
                        <a:rPr lang="en-GB" sz="2000" kern="1200" baseline="0" dirty="0" smtClean="0">
                          <a:effectLst/>
                        </a:rPr>
                        <a:t> Patiala</a:t>
                      </a:r>
                      <a:r>
                        <a:rPr lang="en-GB" sz="2000" kern="1200" dirty="0" smtClean="0">
                          <a:effectLst/>
                        </a:rPr>
                        <a:t>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kern="1200" dirty="0" smtClean="0">
                          <a:effectLst/>
                        </a:rPr>
                        <a:t>Assistant Professor CSED, TIET, Patiala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smtClean="0">
                          <a:effectLst/>
                        </a:rPr>
                        <a:t>Assistant Professor CSED, TIET, Patiala</a:t>
                      </a:r>
                      <a:endParaRPr lang="en-GB" sz="2000" dirty="0" smtClean="0"/>
                    </a:p>
                    <a:p>
                      <a:pPr algn="ctr"/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18292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59496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461">
        <p:fade/>
      </p:transition>
    </mc:Choice>
    <mc:Fallback xmlns="">
      <p:transition spd="med" advTm="9461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075" objId="7"/>
        <p14:stopEvt time="8843" objId="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354613" y="1176867"/>
            <a:ext cx="1142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References:</a:t>
            </a:r>
          </a:p>
          <a:p>
            <a:endParaRPr lang="en-IN" sz="2400" dirty="0"/>
          </a:p>
          <a:p>
            <a:r>
              <a:rPr lang="en-GB" altLang="en-US" sz="2400" dirty="0" smtClean="0"/>
              <a:t>Pressman</a:t>
            </a:r>
            <a:r>
              <a:rPr lang="en-GB" altLang="en-US" sz="2400" dirty="0"/>
              <a:t>, R. Software Engineering: A Practitioner’s Approach.  McGraw-Hill</a:t>
            </a:r>
          </a:p>
        </p:txBody>
      </p:sp>
    </p:spTree>
    <p:extLst>
      <p:ext uri="{BB962C8B-B14F-4D97-AF65-F5344CB8AC3E}">
        <p14:creationId xmlns:p14="http://schemas.microsoft.com/office/powerpoint/2010/main" val="154625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2"/>
    </mc:Choice>
    <mc:Fallback xmlns="">
      <p:transition spd="slow" advTm="10622"/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66" objId="6"/>
        <p14:stopEvt time="8658" objId="6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software </a:t>
            </a:r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 MODELS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GB" sz="2400" dirty="0" smtClean="0"/>
              <a:t>WATERFALL MODEL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400" dirty="0" smtClean="0"/>
              <a:t>V – MODEL</a:t>
            </a:r>
          </a:p>
          <a:p>
            <a:pPr marL="457200" indent="-457200">
              <a:buFont typeface="+mj-lt"/>
              <a:buAutoNum type="alphaUcPeriod"/>
            </a:pPr>
            <a:r>
              <a:rPr lang="en-GB" sz="2400" dirty="0" smtClean="0"/>
              <a:t>RAD MODEL</a:t>
            </a:r>
          </a:p>
          <a:p>
            <a:pPr marL="457200" indent="-457200">
              <a:buFont typeface="+mj-lt"/>
              <a:buAutoNum type="alphaUcPeriod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54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a. waterfall MODEL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4754" y="2442703"/>
            <a:ext cx="8929550" cy="173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29780" y="267008"/>
            <a:ext cx="11135637" cy="10033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/>
              <a:t> </a:t>
            </a:r>
            <a:r>
              <a:rPr lang="en-GB" altLang="en-US" dirty="0" smtClean="0">
                <a:solidFill>
                  <a:schemeClr val="accent2"/>
                </a:solidFill>
              </a:rPr>
              <a:t>WATERFALL MODEL - </a:t>
            </a:r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APPLICABLE WHEN </a:t>
            </a:r>
            <a:r>
              <a:rPr lang="en-GB" altLang="en-US" dirty="0" smtClean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73691" y="1410253"/>
            <a:ext cx="10193865" cy="3659188"/>
          </a:xfrm>
        </p:spPr>
        <p:txBody>
          <a:bodyPr>
            <a:noAutofit/>
          </a:bodyPr>
          <a:lstStyle/>
          <a:p>
            <a:pPr marL="525462" indent="-342900"/>
            <a:r>
              <a:rPr lang="en-GB" altLang="en-US" sz="2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Well understood requirements for the </a:t>
            </a:r>
            <a:r>
              <a:rPr lang="en-GB" alt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problem</a:t>
            </a:r>
          </a:p>
          <a:p>
            <a:pPr marL="525462" indent="-342900"/>
            <a:endParaRPr lang="en-GB" altLang="en-US" sz="24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525462" indent="-342900"/>
            <a:r>
              <a:rPr lang="en-GB" sz="2400" dirty="0" smtClean="0">
                <a:effectLst/>
              </a:rPr>
              <a:t>Well-defined </a:t>
            </a:r>
            <a:r>
              <a:rPr lang="en-GB" sz="2400" dirty="0">
                <a:effectLst/>
              </a:rPr>
              <a:t>enhancements, or adaptations required </a:t>
            </a:r>
            <a:r>
              <a:rPr lang="en-GB" sz="2400" dirty="0" smtClean="0">
                <a:effectLst/>
              </a:rPr>
              <a:t>for an existing system</a:t>
            </a:r>
          </a:p>
          <a:p>
            <a:pPr marL="525462" indent="-342900"/>
            <a:endParaRPr lang="en-IN"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525462" indent="-342900"/>
            <a:r>
              <a:rPr lang="en-GB" sz="2400" dirty="0">
                <a:effectLst/>
              </a:rPr>
              <a:t>For example, an adaptation to accounting software, that has been mandated, because of changes to government </a:t>
            </a:r>
            <a:r>
              <a:rPr lang="en-GB" sz="2400" dirty="0" smtClean="0">
                <a:effectLst/>
              </a:rPr>
              <a:t>regulations</a:t>
            </a:r>
            <a:endParaRPr lang="en-GB" altLang="en-US" sz="2400" b="1" dirty="0" smtClean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348" y="5290352"/>
            <a:ext cx="6116988" cy="11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1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36"/>
    </mc:Choice>
    <mc:Fallback xmlns="">
      <p:transition spd="slow" advTm="21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 autoUpdateAnimBg="0"/>
    </p:bldLst>
  </p:timing>
  <p:extLst mod="1">
    <p:ext uri="{E180D4A7-C9FB-4DFB-919C-405C955672EB}">
      <p14:showEvtLst xmlns:p14="http://schemas.microsoft.com/office/powerpoint/2010/main">
        <p14:playEvt time="219" objId="9"/>
        <p14:playEvt time="12369" objId="10"/>
        <p14:stopEvt time="12414" objId="9"/>
        <p14:stopEvt time="20931" objId="10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545"/>
            <a:ext cx="10353761" cy="1326321"/>
          </a:xfrm>
        </p:spPr>
        <p:txBody>
          <a:bodyPr/>
          <a:lstStyle/>
          <a:p>
            <a:r>
              <a:rPr lang="en-GB" altLang="en-US" dirty="0">
                <a:solidFill>
                  <a:schemeClr val="accent2"/>
                </a:solidFill>
              </a:rPr>
              <a:t>WATERFALL MODEL - </a:t>
            </a:r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LIMITATIONS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038" y="1058360"/>
            <a:ext cx="11863273" cy="3695136"/>
          </a:xfrm>
        </p:spPr>
        <p:txBody>
          <a:bodyPr>
            <a:noAutofit/>
          </a:bodyPr>
          <a:lstStyle/>
          <a:p>
            <a:r>
              <a:rPr lang="en-GB" sz="2400" dirty="0">
                <a:effectLst/>
              </a:rPr>
              <a:t>Real projects rarely follow the </a:t>
            </a:r>
            <a:r>
              <a:rPr lang="en-GB" sz="2400" b="1" dirty="0">
                <a:solidFill>
                  <a:srgbClr val="FF0000"/>
                </a:solidFill>
                <a:effectLst/>
              </a:rPr>
              <a:t>sequential </a:t>
            </a:r>
            <a:r>
              <a:rPr lang="en-GB" sz="2400" b="1" dirty="0" smtClean="0">
                <a:solidFill>
                  <a:srgbClr val="FF0000"/>
                </a:solidFill>
                <a:effectLst/>
              </a:rPr>
              <a:t>flow</a:t>
            </a:r>
          </a:p>
          <a:p>
            <a:pPr>
              <a:defRPr/>
            </a:pPr>
            <a:r>
              <a:rPr lang="en-GB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Difficult </a:t>
            </a:r>
            <a:r>
              <a:rPr lang="en-GB" sz="2400" b="1" dirty="0" smtClean="0">
                <a:solidFill>
                  <a:schemeClr val="accent4"/>
                </a:solidFill>
              </a:rPr>
              <a:t>to state all the </a:t>
            </a:r>
            <a:r>
              <a:rPr lang="en-GB" sz="2400" b="1" dirty="0">
                <a:solidFill>
                  <a:schemeClr val="accent4"/>
                </a:solidFill>
              </a:rPr>
              <a:t>requirements </a:t>
            </a:r>
            <a:r>
              <a:rPr lang="en-GB" sz="2400" b="1" dirty="0" smtClean="0">
                <a:solidFill>
                  <a:schemeClr val="accent4"/>
                </a:solidFill>
              </a:rPr>
              <a:t>at the beginning of the project.</a:t>
            </a:r>
            <a:endParaRPr lang="en-GB" sz="2400" dirty="0"/>
          </a:p>
          <a:p>
            <a:pPr>
              <a:defRPr/>
            </a:pPr>
            <a:r>
              <a:rPr lang="en-GB" sz="2400" dirty="0" smtClean="0">
                <a:effectLst/>
              </a:rPr>
              <a:t>Model is not suitable to accommodate </a:t>
            </a:r>
            <a:r>
              <a:rPr lang="en-GB" sz="2400" dirty="0" smtClean="0">
                <a:solidFill>
                  <a:srgbClr val="92D050"/>
                </a:solidFill>
                <a:effectLst/>
              </a:rPr>
              <a:t>changes</a:t>
            </a:r>
            <a:r>
              <a:rPr lang="en-GB" sz="2400" dirty="0" smtClean="0">
                <a:effectLst/>
              </a:rPr>
              <a:t>.</a:t>
            </a:r>
          </a:p>
          <a:p>
            <a:pPr>
              <a:defRPr/>
            </a:pPr>
            <a:r>
              <a:rPr lang="en-GB" sz="2400" dirty="0" smtClean="0">
                <a:effectLst/>
              </a:rPr>
              <a:t>Working software is </a:t>
            </a:r>
            <a:r>
              <a:rPr lang="en-GB" sz="2400" dirty="0">
                <a:effectLst/>
              </a:rPr>
              <a:t>not </a:t>
            </a:r>
            <a:r>
              <a:rPr lang="en-GB" sz="2400" dirty="0" smtClean="0">
                <a:effectLst/>
              </a:rPr>
              <a:t>available </a:t>
            </a:r>
            <a:r>
              <a:rPr lang="en-GB" sz="2400" dirty="0">
                <a:effectLst/>
              </a:rPr>
              <a:t>to the customer </a:t>
            </a:r>
            <a:r>
              <a:rPr lang="en-GB" sz="24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until late in the project </a:t>
            </a:r>
            <a:r>
              <a:rPr lang="en-GB" sz="2400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schedule.</a:t>
            </a:r>
            <a:endParaRPr lang="en-GB" sz="2400" dirty="0"/>
          </a:p>
          <a:p>
            <a:pPr>
              <a:defRPr/>
            </a:pP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</a:t>
            </a:r>
            <a:r>
              <a:rPr lang="en-GB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ajor mistakes may be detected during the SDLC process.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GB" sz="2400" dirty="0" err="1">
                <a:effectLst/>
              </a:rPr>
              <a:t>Bradac</a:t>
            </a:r>
            <a:r>
              <a:rPr lang="en-GB" sz="2400" dirty="0">
                <a:effectLst/>
              </a:rPr>
              <a:t> </a:t>
            </a:r>
            <a:r>
              <a:rPr lang="en-GB" sz="2400" dirty="0" smtClean="0"/>
              <a:t>[</a:t>
            </a:r>
            <a:r>
              <a:rPr lang="en-GB" sz="2400" dirty="0"/>
              <a:t>Bra94</a:t>
            </a:r>
            <a:r>
              <a:rPr lang="en-GB" sz="2400" dirty="0" smtClean="0"/>
              <a:t>]</a:t>
            </a:r>
            <a:r>
              <a:rPr lang="en-GB" sz="2400" dirty="0">
                <a:effectLst/>
              </a:rPr>
              <a:t> </a:t>
            </a:r>
            <a:r>
              <a:rPr lang="en-GB" sz="2400" dirty="0" smtClean="0">
                <a:effectLst/>
              </a:rPr>
              <a:t>found “</a:t>
            </a:r>
            <a:r>
              <a:rPr lang="en-GB" sz="2400" dirty="0">
                <a:effectLst/>
              </a:rPr>
              <a:t>blocking states</a:t>
            </a:r>
            <a:r>
              <a:rPr lang="en-GB" sz="2400" dirty="0" smtClean="0">
                <a:effectLst/>
              </a:rPr>
              <a:t>” problem – Task dependency and waits.</a:t>
            </a:r>
            <a:endParaRPr lang="en-GB" sz="2400" b="1" dirty="0" smtClean="0">
              <a:solidFill>
                <a:schemeClr val="accent2"/>
              </a:solidFill>
            </a:endParaRPr>
          </a:p>
          <a:p>
            <a:pPr marL="0" indent="0" algn="ctr">
              <a:buNone/>
              <a:defRPr/>
            </a:pPr>
            <a:r>
              <a:rPr lang="en-GB" sz="2400" b="1" dirty="0" smtClean="0">
                <a:solidFill>
                  <a:schemeClr val="accent2"/>
                </a:solidFill>
              </a:rPr>
              <a:t>Inappropriate for developing actual software</a:t>
            </a:r>
            <a:endParaRPr lang="en-GB" sz="2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 smtClean="0">
                <a:effectLst/>
              </a:rPr>
              <a:t> </a:t>
            </a:r>
            <a:endParaRPr lang="en-GB" sz="2400" dirty="0"/>
          </a:p>
        </p:txBody>
      </p:sp>
      <p:pic>
        <p:nvPicPr>
          <p:cNvPr id="7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380" y="5472914"/>
            <a:ext cx="6116988" cy="118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8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108155"/>
            <a:ext cx="10353761" cy="1027471"/>
          </a:xfrm>
        </p:spPr>
        <p:txBody>
          <a:bodyPr/>
          <a:lstStyle/>
          <a:p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B. V – MODEL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68546" y="909288"/>
            <a:ext cx="5310383" cy="583250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6931741" y="1017639"/>
            <a:ext cx="339213" cy="752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553865" y="2381200"/>
            <a:ext cx="159542" cy="2882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995173" y="3289791"/>
            <a:ext cx="144514" cy="320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27789" y="4209111"/>
            <a:ext cx="144514" cy="3204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875157" y="5187422"/>
            <a:ext cx="188044" cy="4169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9208839">
            <a:off x="9018272" y="5602178"/>
            <a:ext cx="369075" cy="51315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1482530"/>
            <a:ext cx="6577781" cy="3659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u="none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525462" indent="-342900"/>
            <a:r>
              <a:rPr lang="en-GB" altLang="en-US" sz="2400" b="1" dirty="0" smtClean="0">
                <a:solidFill>
                  <a:srgbClr val="B4771E">
                    <a:lumMod val="40000"/>
                    <a:lumOff val="60000"/>
                  </a:srgbClr>
                </a:solidFill>
              </a:rPr>
              <a:t>Variation of  </a:t>
            </a:r>
            <a:r>
              <a:rPr lang="en-GB" altLang="en-US" sz="24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Waterfall model.</a:t>
            </a:r>
          </a:p>
          <a:p>
            <a:pPr marL="525463" indent="-342900"/>
            <a:r>
              <a:rPr lang="en-GB" altLang="en-US" sz="24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Right side of the V </a:t>
            </a:r>
            <a:r>
              <a:rPr lang="en-GB" altLang="en-US" sz="2400" b="1" i="1" dirty="0">
                <a:solidFill>
                  <a:schemeClr val="accent5">
                    <a:lumMod val="20000"/>
                    <a:lumOff val="8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GB" altLang="en-US" sz="2400" b="1" i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series of tests, and quality assurance actions.</a:t>
            </a:r>
            <a:endParaRPr lang="en-GB" altLang="en-US" sz="2400" dirty="0">
              <a:cs typeface="Arial" panose="020B0604020202020204" pitchFamily="34" charset="0"/>
            </a:endParaRPr>
          </a:p>
          <a:p>
            <a:pPr marL="525463" indent="-342900"/>
            <a:r>
              <a:rPr lang="en-GB" altLang="en-US" sz="2400" dirty="0" smtClean="0">
                <a:cs typeface="Arial" panose="020B0604020202020204" pitchFamily="34" charset="0"/>
              </a:rPr>
              <a:t>No fundamental difference between waterfall model and V – model</a:t>
            </a:r>
          </a:p>
          <a:p>
            <a:pPr marL="182563" indent="0">
              <a:buNone/>
            </a:pPr>
            <a:r>
              <a:rPr lang="en-GB" sz="2400" b="1" dirty="0" smtClean="0">
                <a:solidFill>
                  <a:schemeClr val="accent2"/>
                </a:solidFill>
              </a:rPr>
              <a:t>Provides a </a:t>
            </a:r>
            <a:r>
              <a:rPr lang="en-GB" sz="2400" b="1" dirty="0">
                <a:solidFill>
                  <a:schemeClr val="accent2"/>
                </a:solidFill>
              </a:rPr>
              <a:t>way </a:t>
            </a:r>
            <a:r>
              <a:rPr lang="en-GB" sz="2400" b="1" dirty="0" smtClean="0">
                <a:solidFill>
                  <a:schemeClr val="accent2"/>
                </a:solidFill>
              </a:rPr>
              <a:t>for visualizing that how </a:t>
            </a:r>
            <a:r>
              <a:rPr lang="en-GB" sz="2400" b="1" dirty="0">
                <a:solidFill>
                  <a:schemeClr val="accent2"/>
                </a:solidFill>
              </a:rPr>
              <a:t>verification, and validation actions, are applied to earlier software engineering work. </a:t>
            </a:r>
            <a:endParaRPr lang="en-GB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425536" y="1065877"/>
            <a:ext cx="2627338" cy="481739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6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uiExpand="1" build="p" autoUpdateAnimBg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456"/>
            <a:ext cx="12192000" cy="1326321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Rapid application development (rad) MODEL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041" y="1693793"/>
            <a:ext cx="2004708" cy="15619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109" y="1693792"/>
            <a:ext cx="2000361" cy="1561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30" y="1693792"/>
            <a:ext cx="2004708" cy="16095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2551" y="1693792"/>
            <a:ext cx="2004708" cy="16095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0970" y="4053535"/>
            <a:ext cx="2000361" cy="16095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5469" y="4043252"/>
            <a:ext cx="2000361" cy="160952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29968" y="4053535"/>
            <a:ext cx="2020368" cy="16095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0227" y="3255697"/>
            <a:ext cx="235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Requirements specified like this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93737" y="3296204"/>
            <a:ext cx="235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What Project leader understood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9009" y="3295881"/>
            <a:ext cx="2788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92D050"/>
                </a:solidFill>
              </a:rPr>
              <a:t>How the business consultants described it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8041" y="5819308"/>
            <a:ext cx="210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What operations installed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15499" y="3331714"/>
            <a:ext cx="235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What Developers wrote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986980" y="5806110"/>
            <a:ext cx="2109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How the customer was billed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45919" y="5787982"/>
            <a:ext cx="2109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solidFill>
                  <a:srgbClr val="92D050"/>
                </a:solidFill>
              </a:rPr>
              <a:t>What the customer actually required</a:t>
            </a:r>
            <a:endParaRPr lang="en-GB" dirty="0">
              <a:solidFill>
                <a:srgbClr val="92D05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28041" y="1693792"/>
            <a:ext cx="2109020" cy="22484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6945919" y="3989042"/>
            <a:ext cx="2109020" cy="27577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28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-280219" y="1854479"/>
            <a:ext cx="5958348" cy="4114800"/>
          </a:xfrm>
        </p:spPr>
        <p:txBody>
          <a:bodyPr rtlCol="0">
            <a:noAutofit/>
          </a:bodyPr>
          <a:lstStyle/>
          <a:p>
            <a:pPr lvl="1">
              <a:defRPr/>
            </a:pPr>
            <a:r>
              <a:rPr lang="en-GB" sz="2400" dirty="0" smtClean="0"/>
              <a:t>Build </a:t>
            </a:r>
            <a:r>
              <a:rPr lang="en-GB" sz="2400" dirty="0"/>
              <a:t>a rapid prototype</a:t>
            </a:r>
          </a:p>
          <a:p>
            <a:pPr lvl="1">
              <a:defRPr/>
            </a:pPr>
            <a:r>
              <a:rPr lang="en-GB" sz="2400" dirty="0" smtClean="0"/>
              <a:t>User evaluates the prototype and gives </a:t>
            </a:r>
            <a:r>
              <a:rPr lang="en-GB" sz="2400" dirty="0"/>
              <a:t>feedback </a:t>
            </a:r>
            <a:endParaRPr lang="en-GB" sz="2400" dirty="0" smtClean="0"/>
          </a:p>
          <a:p>
            <a:pPr lvl="1">
              <a:defRPr/>
            </a:pPr>
            <a:r>
              <a:rPr lang="en-GB" sz="2400" dirty="0" smtClean="0"/>
              <a:t>Prototype </a:t>
            </a:r>
            <a:r>
              <a:rPr lang="en-GB" sz="2400" dirty="0"/>
              <a:t>is </a:t>
            </a:r>
            <a:r>
              <a:rPr lang="en-GB" sz="2400" dirty="0" smtClean="0"/>
              <a:t>refined </a:t>
            </a:r>
            <a:r>
              <a:rPr lang="en-GB" sz="2400" dirty="0" smtClean="0">
                <a:sym typeface="Wingdings" panose="05000000000000000000" pitchFamily="2" charset="2"/>
              </a:rPr>
              <a:t> requirements and scope well understood</a:t>
            </a:r>
          </a:p>
          <a:p>
            <a:pPr lvl="1">
              <a:defRPr/>
            </a:pPr>
            <a:r>
              <a:rPr lang="en-GB" sz="2400" dirty="0" smtClean="0"/>
              <a:t>Incremental </a:t>
            </a:r>
            <a:r>
              <a:rPr lang="en-GB" sz="2400" dirty="0"/>
              <a:t>model </a:t>
            </a:r>
            <a:r>
              <a:rPr lang="en-GB" sz="2400" dirty="0">
                <a:sym typeface="Wingdings" panose="05000000000000000000" pitchFamily="2" charset="2"/>
              </a:rPr>
              <a:t> 60 to 90 days</a:t>
            </a:r>
          </a:p>
          <a:p>
            <a:pPr lvl="1">
              <a:defRPr/>
            </a:pPr>
            <a:r>
              <a:rPr lang="en-GB" sz="2400" dirty="0" smtClean="0">
                <a:sym typeface="Wingdings" panose="05000000000000000000" pitchFamily="2" charset="2"/>
              </a:rPr>
              <a:t>Project activities conducted by different RAD teams, increment wise</a:t>
            </a:r>
            <a:endParaRPr lang="en-GB" sz="2400" dirty="0" smtClean="0"/>
          </a:p>
          <a:p>
            <a:pPr lvl="1">
              <a:defRPr/>
            </a:pPr>
            <a:endParaRPr lang="en-GB" sz="2400" dirty="0"/>
          </a:p>
          <a:p>
            <a:pPr lvl="1">
              <a:defRPr/>
            </a:pPr>
            <a:endParaRPr lang="en-GB" sz="24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4938"/>
            <a:ext cx="12192000" cy="1326321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</a:t>
            </a:r>
            <a:r>
              <a:rPr lang="en-GB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Rapid application development (rad) MODEL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470729" y="1209210"/>
            <a:ext cx="5988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25462" indent="-342900"/>
            <a:r>
              <a:rPr lang="en-GB" alt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…User </a:t>
            </a:r>
            <a:r>
              <a:rPr lang="en-GB" altLang="en-US" sz="2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participation is </a:t>
            </a:r>
            <a:r>
              <a:rPr lang="en-GB" altLang="en-US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essential</a:t>
            </a:r>
            <a:endParaRPr lang="en-GB" altLang="en-US" sz="28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129" y="1854479"/>
            <a:ext cx="6416740" cy="48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82"/>
    </mc:Choice>
    <mc:Fallback xmlns="">
      <p:transition spd="slow" advTm="39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  <p:extLst mod="1">
    <p:ext uri="{E180D4A7-C9FB-4DFB-919C-405C955672EB}">
      <p14:showEvtLst xmlns:p14="http://schemas.microsoft.com/office/powerpoint/2010/main">
        <p14:playEvt time="135" objId="8"/>
        <p14:stopEvt time="38682" objId="8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>
                <a:solidFill>
                  <a:schemeClr val="accent2"/>
                </a:solidFill>
              </a:rPr>
              <a:t>RAD </a:t>
            </a:r>
            <a:r>
              <a:rPr lang="en-GB" altLang="en-US" dirty="0">
                <a:solidFill>
                  <a:schemeClr val="accent2"/>
                </a:solidFill>
              </a:rPr>
              <a:t>MODEL - </a:t>
            </a:r>
            <a:r>
              <a:rPr lang="en-GB" alt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LIMITATIONS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defRPr/>
            </a:pP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Not an appropriate model</a:t>
            </a:r>
            <a:r>
              <a:rPr lang="en-GB" sz="2400" b="1" dirty="0">
                <a:solidFill>
                  <a:srgbClr val="FF0000"/>
                </a:solidFill>
                <a:effectLst/>
              </a:rPr>
              <a:t> </a:t>
            </a:r>
            <a:r>
              <a:rPr lang="en-GB" sz="2400" b="1" dirty="0">
                <a:solidFill>
                  <a:schemeClr val="accent4"/>
                </a:solidFill>
                <a:effectLst/>
              </a:rPr>
              <a:t>in the absence of user involvement.</a:t>
            </a:r>
          </a:p>
          <a:p>
            <a:pPr marL="285750" indent="-285750">
              <a:defRPr/>
            </a:pPr>
            <a:r>
              <a:rPr lang="en-GB" sz="2400" b="1" dirty="0">
                <a:solidFill>
                  <a:srgbClr val="FF0000"/>
                </a:solidFill>
                <a:effectLst/>
              </a:rPr>
              <a:t>Reusable components are required </a:t>
            </a:r>
            <a:r>
              <a:rPr lang="en-GB" sz="2400" b="1" dirty="0">
                <a:effectLst/>
              </a:rPr>
              <a:t>to reduce the development time.</a:t>
            </a:r>
          </a:p>
          <a:p>
            <a:pPr marL="285750" indent="-285750">
              <a:defRPr/>
            </a:pPr>
            <a:r>
              <a:rPr lang="en-GB" sz="24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Highly specialized and skilled developers </a:t>
            </a:r>
            <a:r>
              <a:rPr lang="en-GB" sz="2400" b="1" dirty="0">
                <a:effectLst/>
              </a:rPr>
              <a:t>are required.</a:t>
            </a:r>
          </a:p>
          <a:p>
            <a:pPr marL="285750" indent="-285750">
              <a:defRPr/>
            </a:pPr>
            <a:r>
              <a:rPr lang="en-GB" sz="2400" b="1" dirty="0">
                <a:effectLst/>
              </a:rPr>
              <a:t>Requires sufficient human resources to form suitable number of RAD teams.</a:t>
            </a:r>
          </a:p>
          <a:p>
            <a:endParaRPr lang="en-GB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47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PERSISTENCEDATA" val="MMPROD_UIPERSISTENCEDATA"/>
  <p:tag name="MMPROD_NEXTUNIQUEID" val="10009"/>
  <p:tag name="MMPROD_THEME_BG_IMAGE" val=""/>
  <p:tag name="MMPROD_TAG_VCONFIG" val="PD94bWwgdmVyc2lvbj0iMS4wIj8+DQo8Y29uZmlndXJhdGlvbj4NCgk8YnJhbmRpbmc+DQoJCTx1aWZvbnQgbmFtZT0iRk9OVF9OT1RFU19URVhUIiB2YWx1ZT0iVmVyZGFuYSw5LGZhbHNlLGZhbHNlLGZhbHNlIi8+DQoJPC9icmFuZGluZz4NCgk8Y29sb3JzPg0KCQk8dWljb2xvciBuYW1lPSJwcmltYXJ5IiB2YWx1ZT0iMHg2Rjg0ODgiLz4NCgkJPHVpY29sb3IgbmFtZT0iZ2xvdyIgdmFsdWU9IjB4NjA5NzczIi8+DQoJCTx1aWNvbG9yIG5hbWU9InRleHQiIHZhbHVlPSIweEZGRkZGRiIvPg0KCQk8dWljb2xvciBuYW1lPSJsaWdodCIgdmFsdWU9IjB4NEU1RDYwIi8+DQoJCTx1aWNvbG9yIG5hbWU9InNoYWRvdyIgdmFsdWU9IjB4MDAwMDAwIi8+DQoJCTx1aWNvbG9yIG5hbWU9ImJhY2tncm91bmQiIHZhbHVlPSIweDcyNzk3MSIvPg0KCTwvY29sb3JzPg0KCTxsYXlvdXQ+DQoJCTx1aXNob3cgbmFtZT0icHJlc2VudGF0aW9udGl0bGUiIHZhbHVlPSJ0cnVlIi8+PHVpc2hvdyBuYW1lPSJwcmVzZW50ZXJwaG90byIgdmFsdWU9InRydWUiLz48dWlzaG93IG5hbWU9InByZXNlbnRlcm5hbWUiIHZhbHVlPSJ0cnVlIi8+PHVpc2hvdyBuYW1lPSJwcmVzZW50ZXJ0aXRsZSIgdmFsdWU9InRydWUiLz48dWlzaG93IG5hbWU9InByZXNlbnRlcmVtYWlsIiB2YWx1ZT0idHJ1ZSIvPjx1aXNob3cgbmFtZT0icHJlc2VudGVyYmlvIiB2YWx1ZT0idHJ1ZSIvPjx1aXNob3cgbmFtZT0iY29tcGFueWxvZ28iIHZhbHVlPSJ0cnVlIi8+PHVpc2hvdyBuYW1lPSJzaWRlYmFyIiB2YWx1ZT0idHJ1ZSIvPjx1aXNob3cgbmFtZT0ib3V0bGluZSIgdmFsdWU9InRydWUiLz48dWlzaG93IG5hbWU9InRodW1ibmFpbCIgdmFsdWU9InRydWUiLz4NCgkJPHVpc2hvdyBuYW1lPSJub3RlcyIgdmFsdWU9InRydWUiLz48dWlzaG93IG5hbWU9InNlYXJjaCIgdmFsdWU9InRydWUiLz48dWlzaG93IG5hbWU9InF1aXoiIHZhbHVlPSJ0cnVlIi8+PHVpc2hvdyBuYW1lPSJhdHRhY2htZW50cyIgdmFsdWU9InRydWUiLz48dWlzaG93IG5hbWU9InV0aWxzIiB2YWx1ZT0idHJ1ZSIvPjx1aXNob3cgbmFtZT0idm9sdW1lIiB2YWx1ZT0idHJ1ZSIvPjx1aXNob3cgbmFtZT0icGxheWJhciIgdmFsdWU9InRydWUiLz48dWlzaG93IG5hbWU9InRhbGtpbmdoZWFkIiB2YWx1ZT0idHJ1ZSIvPjx1aXNob3cgbmFtZT0ic2lkZWJhcm9ucmlnaHQiIHZhbHVlPSJ0cnVlIi8+PHVpc2hvdyBuYW1lPSJ2aWV3Y2hhbmdlIiB2YWx1ZT0idHJ1ZSIvPjx1aXNob3cgbmFtZT0iYWx3YXlzU2NydW5jaCIgdmFsdWU9ImZhbHNlIi8+PHVpc2hvdyBuYW1lPSJpbml0aWFsZGlzcGxheW1vZGVpc25vcm1hbCIgdmFsdWU9InRydWUiLz48dWlyZXBsYWNlIG5hbWU9ImxvZ28iIHZhbHVlPSIiLz48dWlyZXBsYWNlIG5hbWU9ImJnaW1hZ2UiIHZhbHVlPSIiLz48dWlyZXBsYWNlIG5hbWU9ImluaXRpYWx0YWIiIHZhbHVlPSJvdXRsaW5lIi8+PHVpc2hvdyBuYW1lPSJjY3RleHRoaWdobGlnaHRpbmciIHZhbHVlPSJ0cnVlIi8+DQoJPC9sYXlvdXQ+DQoJPHByZWxvYWRlcj48c2V0Qm9vbCBuYW1lPSJkaXNhYmxlQXNzZXRQcmVsb2FkZXIiIHZhbHVlPSJ0cnVlIi8+PC9wcmVsb2FkZXI+PGxhbmd1YWdlIGlkPSJlb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VU5OQU1FRFNMSURFVElUTEUiIHZhbHVlPSJTbGlkZSAlbiIv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VklEUExBWUlORyIgdmFsdWU9IlZpZGVvIFBsYXlpbmciLz4NCgkJPHVpdGV4dCBuYW1lPSJTQ1JVQkJBUlNUQVRVU19MT0FESU5HIiB2YWx1ZT0iTG9hZGluZyIvPg0KCQk8dWl0ZXh0IG5hbWU9IlNDUlVCQkFSU1RBVFVTX0JVRkZFUklORyIgdmFsdWU9IkJ1ZmZlcmluZyIvPg0KCQk8dWl0ZXh0IG5hbWU9IlNDUlVCQkFSU1RBVFVTX1FVRVNUSU9OIiB2YWx1ZT0iQW5zd2VyIFF1ZXN0aW9uIi8+DQoJCTx1aXRleHQgbmFtZT0iU0NSVUJCQVJTVEFUVVNfUkVWSUVXUVVJWiIgdmFsdWU9IlJldmlld2luZyBRdWl6Ii8+DQoJCTwhLS0gc3Vic3RpdHV0aW9uOiAlbSA9PSBtaW51dGVzIHJlbWFpbmluZyAtLT4NCgkJPCEtLSBzdWJzdGl0dXRpb246ICVzID09IHNlY29uZHMgcmVtYWluaW5nIC0tPg0KCQk8dWl0ZXh0IG5hbWU9IkVMQVBTRUQiIHZhbHVlPSIlbSBNaW51dGVzICVzIFNlY29uZHMgUmVtYWluaW5nIi8+DQoJCTx1aXRleHQgbmFtZT0iTk9URk9VTkQiIHZhbHVlPSJOb3RoaW5nIEZvdW5kIi8+DQoJCTx1aXRleHQgbmFtZT0iQVRUQUNITUVOVFMiIHZhbHVlPSJBdHRhY2htZW50cy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kNvbnRhY3QiLz4NCgkJPHVpdGV4dCBuYW1lPSJUQUJfUVVJWiIgdmFsdWU9IlF1aXoiLz4NCgkJPHVpdGV4dCBuYW1lPSJUQUJfT1VUTElORSIgdmFsdWU9Ik91dGxpbmUiLz4NCgkJPHVpdGV4dCBuYW1lPSJUQUJfVEhVTUIiIHZhbHVlPSJUaHVtYiIvPg0KCQk8dWl0ZXh0IG5hbWU9IlRBQl9OT1RFUyIgdmFsdWU9Ik5vdGVzIi8+DQoJCTx1aXRleHQgbmFtZT0iVEFCX1NFQVJDSCIgdmFsdWU9IlNlYXJjaCIvPg0KCQk8dWl0ZXh0IG5hbWU9IlNMSURFX0hFQURJTkciIHZhbHVlPSJTbGlkZSBUaXRsZSIvPg0KCQk8dWl0ZXh0IG5hbWU9IkRVUkFUSU9OX0hFQURJTkciIHZhbHVlPSJEdXJhdGlvbiIvPg0KCQk8dWl0ZXh0IG5hbWU9IlNFQVJDSF9IRUFESU5HIiB2YWx1ZT0iU2VhcmNoIGZvciB0ZXh0OiIvPg0KCQk8dWl0ZXh0IG5hbWU9IlRIVU1CX0hFQURJTkciIHZhbHVlPSJTbGlkZSIvPg0KCQk8dWl0ZXh0IG5hbWU9IlRIVU1CX0lORk8iIHZhbHVlPSJTbGlkZSBUaXRsZS9EdXJhdGlvbiIvPg0KCQk8dWl0ZXh0IG5hbWU9IkFUVEFDSE5BTUVfSEVBRElORyIgdmFsdWU9IkZpbGUgTmFtZSIvPg0KCQk8dWl0ZXh0IG5hbWU9IkFUVEFDSFNJWkVfSEVBRElORyIgdmFsdWU9IlNpemUiLz4NCgkJPHVpdGV4dCBuYW1lPSJTTElERV9OT1RFUyIgdmFsdWU9IlNsaWRlIE5vdGVzIi8+DQoJCTx1aXRleHQgbmFtZT0iQ09VUlNFX1NUQVRVUyIgdmFsdWU9Ik1vZHVsZSBTdGF0dXMiLz4NCgkJPHVpdGV4dCBuYW1lPSJQQVNTRURfU1RSSU5HIiB2YWx1ZT0iUGFzc2VkIi8+DQoJCTx1aXRleHQgbmFtZT0iRkFJTEVEX1NUUklORyIgdmFsdWU9IkZhaWxlZCIvPg0KCQk8IS0tcXVpeiBwb2QgYW5kIG1lc3NhZ2UgYm94IHRleHRz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FVSVpQT0RfUVVJWl9BVFRFTVBUIiB2YWx1ZT0iUXVpeiBBdHRlbXB0OiIvPg0KCQk8dWl0ZXh0IG5hbWU9IlFVSVpQT0RfUVVJWl9BVFRFTVBUX1ZBTFVFIiB2YWx1ZT0iJW4gb2YgJXQiLz4NCgkJPHVpdGV4dCBuYW1lPSJRVUlaUE9EX1FVSVpfU0NPUkUiIHZhbHVlPSJTY29yZWQ6Ii8+DQoJCTx1aXRleHQgbmFtZT0iUVVJWlBPRF9RVUlaX1BBU1NTQ09SRSIgdmFsdWU9IlBhc3NpbmcgU2NvcmU6Ii8+DQoJCTx1aXRleHQgbmFtZT0iUVVJWlBPRF9RVUlaX01BWFNDT1JFIiB2YWx1ZT0iTWF4IFNjb3JlOiIvPg0KCQk8dWl0ZXh0IG5hbWU9IlFVSVpQT0RfUVVFU0FUTVBUX1NUUiIgdmFsdWU9IkF0dGVtcHQ6ICVuIG9mICV0Ii8+DQoJCTx1aXRleHQgbmFtZT0iUVVJWlBPRF9RVUVTVFlQRV9TVFIiIHZhbHVlPSJUeXBlOiAlcyIvPg0KCQk8dWl0ZXh0IG5hbWU9IlFVSVpQT0RfUVVFU1RZUEVfR1JEIiB2YWx1ZT0iR3JhZGVkIi8+DQoJCTx1aXRleHQgbmFtZT0iUVVJWlBPRF9RVUVTVFlQRV9TVlkiIHZhbHVlPSJTdXJ2ZXkiLz4NCgkJPHVpdGV4dCBuYW1lPSJRVUlaUE9EX1FVSVpBVE1QVF9JTkYiIHZhbHVlPSJJbmZpbml0ZSIvPg0KCQk8dWl0ZXh0IG5hbWU9IlFVSVpQT0RfUVVFU0FUTVBUX0lORiIgdmFsdWU9IkluZmluaXRlIi8+DQoJCTx1aXRleHQgbmFtZT0iV0FSTklOR01TR19ZRVNTVFJJTkciIHZhbHVlPSJZZXMiLz4NCgkJPHVpdGV4dCBuYW1lPSJXQVJOSU5HTVNHX05PU1RSSU5HIiB2YWx1ZT0iTm8iLz4NCgkJPHVpdGV4dCBuYW1lPSJXQVJOSU5HTVNHX1RJVExFU1RSSU5HIiB2YWx1ZT0iUXVpeiBOYXZpZ2F0aW9uIFdhcm5pbmciLz4NCgkJPHVpdGV4dCBuYW1lPSJXQVJOSU5HTVNHX01TR1NUUklORyIgdmFsdWU9IlRoZXJlIGFyZSB1bi1hdHRlbXB0ZWQgcXVlc3Rpb25zIGluIHRoaXMgUXVpei4NCg0KQ2xpY2tpbmcgWWVzIHdpbGwgdGFrZSB5b3Ugb3V0IG9mIHRoZSBRdWl6LiBDbGljayBObyB0byBjb250aW51ZSB0aGUgUXVpei4iLz4NCgkJPHVpdGV4dCBuYW1lPSJJTkZPUk1BVElPTl9IMjY0X0ZMQVNIUExBWUVSIiB2YWx1ZT0iVGhlIGN1cnJlbnQgdmVyc2lvbiBvZiBGbGFzaCBQbGF5ZXIgaW5zdGFsbGVkIG9uIHlvdXIgbWFjaGluZSBkb2VzIG5vdCBzdXBwb3J0IHRoaXMgdmlkZW8uIENsaWNrIG9uIHRoZSB2aWRlbyBhcmVhIHRvIGRvd25sb2FkIHRoZSBsYXRlc3Q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TaG93IHNpZGViYXIgdG8gcGFydGljaXBhbnRzIi8+DQoJCTx1aXRleHQgbmFtZT0iTVVURSIgdmFsdWU9Ik11dGUiLz4NCgkJPHVpdGV4dCBuYW1lPSJET0NXUkFQX1RJVExFIiB2YWx1ZT0iUHJlc2VudGVyIEZpbGUgQXR0YWNobWVudCIvPg0KCQk8dWl0ZXh0IG5hbWU9IkRPQ1dSQVBfTVNHIiB2YWx1ZT0iU2F2ZSB0byBNeSBDb21wdXRlciIvPg0KCQk8dWl0ZXh0IG5hbWU9IkRPQ1dSQVBfUFJPTVBUIiB2YWx1ZT0iQ2xpY2sgdG8gRG93bmxvYWQiLz4NCgk8L2xhbmd1YWdlPg0KCTxsYW5ndWFnZSBpZD0iYX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2KrYrdiw2YrYsSDYudmGINin2YTZhdix2YHZgtin2KoiLz4NCgkJPHVpdGV4dCBuYW1lPSJBVFRBQ0hNRU5UX1BSRVZJRVdfV0FSTklOR01TRyIgdmFsdWU9ItmE2Kcg2YrZhdmD2YYg2YHYqtitINin2YTZhdix2YHZgtin2Kog2YHZiiDZhtmF2Lcg2KfZhNmF2LnYp9mK2YbYqS4g2KfZhNix2KzYp9ihINin2LPYqtiu2K/Yp9mFINmG2LTYsSDZhNix2KTZitipINin2YTZhtiq2KfYptisLiIvPg0KCQk8dWl0ZXh0IG5hbWU9IlVOTkFNRURTTElERVRJVExFIiB2YWx1ZT0i2LTYsdmK2K3YqSAlbiIvPg0KCQk8dWl0ZXh0IG5hbWU9IkNPTExBQl9MT0NBTF9QTEFZQkFDS19NU0ciIHZhbHVlPSLZitis2LHZiiDYrdin2YTZitin2Ysg2KrYtNi62YrZhCDYp9mE2YXYrdiq2YjZiSDZhdit2YTZitin2YsuINin2YTYqti52KfZiNmGINmE2Kcg2YrYudmF2YQg2YHZiiDZh9iw2Kcg2KfZhNmI2LbYuS4iLz4NCgkJPHVpdGV4dCBuYW1lPSJDT0xMQUJfTE9DQUxfUExBWUJBQ0tfVElUTEUiIHZhbHVlPSLYqti02LrZitmEINmF2K3ZhNmKIi8+DQoJCTx1aXRleHQgbmFtZT0iQ09MTEFCX0xPQ0FMX1BMQVlCQUNLQlROIiB2YWx1ZT0i2YXZiNin2YHZgiIvPg0KCQk8IS0tIHN1YnN0aXR1dGlvbjogJW4gPT0gc2xpZGUgbnVtYmVyIC0tPg0KCQk8IS0tIHN1YnN0aXR1dGlvbjogJXQgPT0gdG90YWwgc2xpZGUgY291bnQgLS0+DQoJCTx1aXRleHQgbmFtZT0iU0NSVUJCQVJTVEFUVVNfU0xJREVJTkZPIiB2YWx1ZT0i2LTYsdmK2K3YqSAlbiAvICV0IHwgIi8+DQoJCTx1aXRleHQgbmFtZT0iU0NSVUJCQVJTVEFUVVNfU1RPUFBFRCIgdmFsdWU9ItmF2KrZiNmC2YEiLz4NCgkJPHVpdGV4dCBuYW1lPSJTQ1JVQkJBUlNUQVRVU19QTEFZSU5HIiB2YWx1ZT0i2YLZitivINin2YTYqti02LrZitmEIi8+DQoJCTx1aXRleHQgbmFtZT0iU0NSVUJCQVJTVEFUVVNfTk9BVURJTyIgdmFsdWU9ItmE2Kcg2YrZiNis2K8g2LXZiNiqIi8+DQoJCTx1aXRleHQgbmFtZT0iU0NSVUJCQVJTVEFUVVNfVklEUExBWUlORyIgdmFsdWU9Itin2YTZgdmK2K/ZitmIINmC2YrYryDYp9mE2KrYtNi62YrZhCIvPg0KCQk8dWl0ZXh0IG5hbWU9IlNDUlVCQkFSU1RBVFVTX0xPQURJTkciIHZhbHVlPSLZitis2LHZiiDYp9mE2KLZhiDYp9mE2KrYrdmF2YrZhC4uLiIvPg0KCQk8dWl0ZXh0IG5hbWU9IlNDUlVCQkFSU1RBVFVTX0JVRkZFUklORyIgdmFsdWU9ItmK2KzYsdmKINin2YTYotmGINin2YTYqtiu2LLZitmGINin2YTZhdik2YLYqiIvPg0KCQk8dWl0ZXh0IG5hbWU9IlNDUlVCQkFSU1RBVFVTX1FVRVNUSU9OIiB2YWx1ZT0i2KfZhNil2KzYp9io2Kkg2LnZhNmJINin2YTYs9ik2KfZhCIvPg0KCQk8dWl0ZXh0IG5hbWU9IlNDUlVCQkFSU1RBVFVTX1JFVklFV1FVSVoiIHZhbHVlPSLZhdix2KfYrNi52Kkg2KfZhNmF2LPYp9io2YLYqSIvPg0KCQk8IS0tIHN1YnN0aXR1dGlvbjogJW0gPT0gbWludXRlcyByZW1haW5pbmcgLS0+DQoJCTwhLS0gc3Vic3RpdHV0aW9uOiAlcyA9PSBzZWNvbmRzIHJlbWFpbmluZyAtLT4NCgkJPHVpdGV4dCBuYW1lPSJFTEFQU0VEIiB2YWx1ZT0iJW0g2K/Zgtin2KbZgiVzINir2YjYp9mGINmF2KrYqNmC2YrYqSIvPg0KCQk8dWl0ZXh0IG5hbWU9Ik5PVEZPVU5EIiB2YWx1ZT0i2YTZhSDZitmP2LnYq9ixINi52YTZiSDYtNmK2KEiLz4NCgkJPHVpdGV4dCBuYW1lPSJBVFRBQ0hNRU5UUyIgdmFsdWU9Itin2YTZhdix2YHZgtin2KoiLz4NCgkJPCEtLSBzdWJzdGl0dXRpb246ICVwID09IGN1cnJlbnQgc3BlYWtlcidzIHRpdGxlIC0tPg0KCQk8dWl0ZXh0IG5hbWU9IkJJT1dJTl9USVRMRSIgdmFsdWU9Itin2YTYs9mK2LHYqSDYp9mE2LDYp9iq2YrYqTogJXAiLz4NCgkJPHVpdGV4dCBuYW1lPSJCSU9CVE5fVElUTEUiIHZhbHVlPSLYp9mE2LPZitix2Kkg2KfZhNiw2KfYqtmK2KkiLz4NCgkJPHVpdGV4dCBuYW1lPSJESVZJREVSQlROX1RJVExFIiB2YWx1ZT0ifCIvPg0KCQk8dWl0ZXh0IG5hbWU9IkNPTlRBQ1RCVE5fVElUTEUiIHZhbHVlPSLYp9iq2LXYp9mEIi8+DQoJCTx1aXRleHQgbmFtZT0iVEFCX1FVSVoiIHZhbHVlPSLZhdiz2KfYqNmC2KkiLz4NCgkJPHVpdGV4dCBuYW1lPSJUQUJfT1VUTElORSIgdmFsdWU9ItmF2K7Yt9i3Ii8+DQoJCTx1aXRleHQgbmFtZT0iVEFCX1RIVU1CIiB2YWx1ZT0i2YXYtdi62ZHYsdipIi8+DQoJCTx1aXRleHQgbmFtZT0iVEFCX05PVEVTIiB2YWx1ZT0i2YXZhNin2K3YuNin2KoiLz4NCgkJPHVpdGV4dCBuYW1lPSJUQUJfU0VBUkNIIiB2YWx1ZT0i2KjYrdirIi8+DQoJCTx1aXRleHQgbmFtZT0iU0xJREVfSEVBRElORyIgdmFsdWU9Iti52YbZiNin2YYg2KfZhNi02LHZitit2KkgIi8+DQoJCTx1aXRleHQgbmFtZT0iRFVSQVRJT05fSEVBRElORyIgdmFsdWU9ItmF2K/YqSIvPg0KCQk8dWl0ZXh0IG5hbWU9IlNFQVJDSF9IRUFESU5HIiB2YWx1ZT0iOtin2YTYqNit2Ksg2LnZhiDZhti1Ii8+DQoJCTx1aXRleHQgbmFtZT0iVEhVTUJfSEVBRElORyIgdmFsdWU9Iti02LHZitit2KkiLz4NCgkJPHVpdGV4dCBuYW1lPSJUSFVNQl9JTkZPIiB2YWx1ZT0i2LnZhtmI2KfZhi/Zhdiv2Kkg2KfZhNi02LHZitit2KkiLz4NCgkJPHVpdGV4dCBuYW1lPSJBVFRBQ0hOQU1FX0hFQURJTkciIHZhbHVlPSLYp9iz2YUg2KfZhNmF2YTZgSIvPg0KCQk8dWl0ZXh0IG5hbWU9IkFUVEFDSFNJWkVfSEVBRElORyIgdmFsdWU9Itin2YTYrdis2YUiLz4NCgkJPHVpdGV4dCBuYW1lPSJTTElERV9OT1RFUyIgdmFsdWU9ItmF2YTYp9it2LjYp9iqINin2YTYtNix2YrYrdipIi8+DQoJCTx1aXRleHQgbmFtZT0iQ09VUlNFX1NUQVRVUyIgdmFsdWU9Itit2KfZhNipINin2YTZiNit2K/YqSIvPg0KCQk8dWl0ZXh0IG5hbWU9IlBBU1NFRF9TVFJJTkciIHZhbHVlPSLZhtis2KfYrSIvPg0KCQk8dWl0ZXh0IG5hbWU9IkZBSUxFRF9TVFJJTkciIHZhbHVlPSLZgdi02YQiLz4NCgkJPCEtLXF1aXogcG9kIGFuZCBtZXNzYWdlIGJveCB0ZXh0cy0tPg0KCQk8dWl0ZXh0IG5hbWU9IlFVSVpQT0RfUVVJWl9BVFRFTVBUIiB2YWx1ZT0i2LHZgtmFINin2YTZhdit2KfZiNmE2Kkg2YHZiiDYp9mE2YXYs9in2KjZgtipOiIvPg0KCQk8dWl0ZXh0IG5hbWU9IlFVSVpQT0RfUVVJWl9BVFRFTVBUX1ZBTFVFIiB2YWx1ZT0iJW4g2YXZhiAldCIvPg0KCQk8dWl0ZXh0IG5hbWU9IlFVSVpQT0RfUVVJWl9TQ09SRSIgdmFsdWU9IjrYp9mE2K/Ysdis2Kkg2KfZhNmF2LPYrNmE2KkiLz4NCgkJPHVpdGV4dCBuYW1lPSJRVUlaUE9EX1FVSVpfUEFTU1NDT1JFIiB2YWx1ZT0iOtiv2LHYrNipINin2YTZhtis2KfYrSIvPg0KCQk8dWl0ZXh0IG5hbWU9IlFVSVpQT0RfUVVJWl9NQVhTQ09SRSIgdmFsdWU9IjrYp9mE2K/Ysdis2Kkg2KfZhNmC2LXZiNmJIi8+DQoJCTx1aXRleHQgbmFtZT0iUVVJWlBPRF9RVUVTQVRNUFRfU1RSIiB2YWx1ZT0i2KfZhNmF2K3Yp9mI2YTYqSAlbiDZhdmGICV0Ii8+DQoJCTx1aXRleHQgbmFtZT0iUVVJWlBPRF9RVUVTVFlQRV9TVFIiIHZhbHVlPSLYp9mE2YbZiNi5OiAlcyIvPg0KCQk8dWl0ZXh0IG5hbWU9IlFVSVpQT0RfUVVFU1RZUEVfR1JEIiB2YWx1ZT0i2KrZhSDYqti12K3Zitit2YciLz4NCgkJPHVpdGV4dCBuYW1lPSJRVUlaUE9EX1FVRVNUWVBFX1NWWSIgdmFsdWU9Itin2LPYqti32YTYp9i5Ii8+DQoJCTx1aXRleHQgbmFtZT0iUVVJWlBPRF9RVUlaQVRNUFRfSU5GIiB2YWx1ZT0i2YTYpyDZhtmH2KfYptmKIi8+DQoJCTx1aXRleHQgbmFtZT0iUVVJWlBPRF9RVUVTQVRNUFRfSU5GIiB2YWx1ZT0i2YTYpyDZhtmH2KfYptmKIi8+DQoJCTx1aXRleHQgbmFtZT0iV0FSTklOR01TR19ZRVNTVFJJTkciIHZhbHVlPSLZhti52YUiLz4NCgkJPHVpdGV4dCBuYW1lPSJXQVJOSU5HTVNHX05PU1RSSU5HIiB2YWx1ZT0i2YTYpyIvPg0KCQk8dWl0ZXh0IG5hbWU9IldBUk5JTkdNU0dfVElUTEVTVFJJTkciIHZhbHVlPSLYqtit2LDZitixINi52YYg2KfZhNiq2YbZgtmEINmB2Yog2KfZhNmF2LPYp9io2YLYqSIvPg0KCQk8dWl0ZXh0IG5hbWU9IldBUk5JTkdNU0dfTVNHU1RSSU5HIiB2YWx1ZT0i2YfZhtin2YMg2KPYs9im2YTYqSDZhNmFINiq2KrZhSDYp9mE2KXYrNin2KjYqSDYudmE2YrZh9inINmB2Yog2KfZhNmF2LPYp9io2YLYqS4g2KfZhNmG2YLYsSDYudmE2Ykg2YbYudmFINiz2YrYrtix2KzZgyDZhdmGINin2YTZhdiz2KfYqNmC2KkuINin2YbZgtixINmE2Kcg2YTZhdiq2KfYqNi52Kkg2KfZhNmF2LPYp9io2YLYqS4iLz4NCgkJPHVpdGV4dCBuYW1lPSJJTkZPUk1BVElPTl9IMjY0X0ZMQVNIUExBWUVSIiB2YWx1ZT0i2YbYs9iu2KkgRmxhc2ggUGxheWVyICDYp9mE2YXYq9io2KrYqSDYrdin2YTZitin2Ysg2LnZhNmJINis2YfYp9iy2YMg2YTYpyDYqtiv2LnZhSDZh9iw2Kcg2KfZhNmB2YrYr9mK2YguINin2YbZgtixINi52YTZiSDZhdmG2LfZgtipINin2YTZgdmK2K/ZitmIINmE2KrZhtiy2YrZhCDYo9it2K/YqyDZhtiz2K7YqSDZhdmGIEZsYXNoIFBsYXllc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2KXYuNmH2KfYsSDYp9mE2LTYsdmK2Lcg2KfZhNis2KfZhtio2Yog2YTZhNmF2LTYp9ix2YPZitmGIi8+DQoJCTx1aXRleHQgbmFtZT0iTVVURSIgdmFsdWU9Iti12KfZhdiqIi8+DQoJCTx1aXRleHQgbmFtZT0iRE9DV1JBUF9USVRMRSIgdmFsdWU9Itin2YTZhdmE2YHYp9iqINin2YTZhdix2YHZgtipINmB2YogUHJlc2VudGVyIi8+DQoJCTx1aXRleHQgbmFtZT0iRE9DV1JBUF9NU0ciIHZhbHVlPSLYp9mE2K3Zgdi4INmB2Yog2KzZh9in2LIg2KfZhNmD2YXYqNmK2YjYqtixIi8+DQoJCTx1aXRleHQgbmFtZT0iRE9DV1JBUF9QUk9NUFQiIHZhbHVlPSLYp9mG2YLYsSDZh9mG2Kcg2YTZhNiq2YbYstmK2YQiLz4NCgk8L2xhbmd1YWdlPg0KCTxsYW5ndWFnZSBpZD0iZGU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V2FybnVuZyBiZWltIMOWZmZuZW4gdm9uIEFubGFnZW4iLz4NCgkJPHVpdGV4dCBuYW1lPSJBVFRBQ0hNRU5UX1BSRVZJRVdfV0FSTklOR01TRyIgdmFsdWU9IkFuaMOkbmdlIGvDtm5uZW4gbmljaHQgaW0gVm9yc2NoYXUtTW9kdXMgZ2XDtmZmbmV0IHdlcmRlbi4gVmVyd2VuZGVuIFNpZSDigJ5WZXLDtmZmZW50bGljaGVu4oCcLCB1bSBkaWUgRXJnZWJuaXNzZSBhbnp1emVpZ2VuLiIvPg0KCQk8dWl0ZXh0IG5hbWU9IkNPTExBQl9MT0NBTF9QTEFZQkFDS19NU0ciIHZhbHVlPSJJbmhhbHQgd2lyZCBsb2thbCBnZXNwaWVsdC4gWnVzYW1tZW5hcmJlaXQgZnVua3Rpb25pZXJ0IGluIGRpZXNlbSBNb2R1cyBuaWNodC4iLz4NCgkJPHVpdGV4dCBuYW1lPSJDT0xMQUJfTE9DQUxfUExBWUJBQ0tfVElUTEUiIHZhbHVlPSJMb2thbGUgV2llZGVyZ2FiZSIvPg0KCQk8dWl0ZXh0IG5hbWU9IkNPTExBQl9MT0NBTF9QTEFZQkFDS0JUTiIgdmFsdWU9Ik9LIi8+DQoJCTx1aXRleHQgbmFtZT0iVU5OQU1FRFNMSURFVElUTEUiIHZhbHVlPSJGb2xpZSAlbiIvPg0KCQk8IS0tIHN1YnN0aXR1dGlvbjogJW4gPT0gc2xpZGUgbnVtYmVyIC0tPg0KCQk8IS0tIHN1YnN0aXR1dGlvbjogJXQgPT0gdG90YWwgc2xpZGUgY291bnQgLS0+DQoJCTx1aXRleHQgbmFtZT0iU0NSVUJCQVJTVEFUVVNfU0xJREVJTkZPIiB2YWx1ZT0iRm9saWUgJW4gLyAldCB8ICIvPg0KCQk8dWl0ZXh0IG5hbWU9IlNDUlVCQkFSU1RBVFVTX1NUT1BQRUQiIHZhbHVlPSJCZWVuZGV0Ii8+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+DQoJCTx1aXRleHQgbmFtZT0iU0NSVUJCQVJTVEFUVVNfUVVFU1RJT04iIHZhbHVlPSJGcmFnZSBiZWFudHdvcnRlbiIvPg0KCQk8dWl0ZXh0IG5hbWU9IlNDUlVCQkFSU1RBVFVTX1JFVklFV1FVSVoiIHZhbHVlPSJOb2NobWFscyBkdXJjaHNlaGVuIi8+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+DQoJCTx1aXRleHQgbmFtZT0iQklPV0lOX1RJVExFIiB2YWx1ZT0iU3ByZWNoZXI6ICVwIi8+DQoJCTx1aXRleHQgbmFtZT0iQklPQlROX1RJVExFIiB2YWx1ZT0iU3ByZWNoZXIiLz4NCgkJPHVpdGV4dCBuYW1lPSJESVZJREVSQlROX1RJVExFIiB2YWx1ZT0ifCIvPg0KCQk8dWl0ZXh0IG5hbWU9IkNPTlRBQ1RCVE5fVElUTEUiIHZhbHVlPSJLb250YWt0Ii8+DQoJCTx1aXRleHQgbmFtZT0iVEFCX1FVSVoiIHZhbHVlPSJRdWl6Ii8+DQoJCTx1aXRleHQgbmFtZT0iVEFCX09VVExJTkUiIHZhbHVlPSJTdHJ1a3R1ciIvPg0KCQk8dWl0ZXh0IG5hbWU9IlRBQl9USFVNQiIgdmFsdWU9Ik1pbmlhdHVyIi8+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HVpdGV4dCBuYW1lPSJDT1VSU0VfU1RBVFVTIiB2YWx1ZT0iTW9kdWxzdGF0dXMiLz4NCgkJPHVpdGV4dCBuYW1lPSJQQVNTRURfU1RSSU5HIiB2YWx1ZT0iRXJmb2xncmVpY2giLz4NCgkJPHVpdGV4dCBuYW1lPSJGQUlMRURfU1RSSU5HIiB2YWx1ZT0iRmVobGdlc2NobGFnZW4iLz4NCgkJPCEtLXF1aXogcG9kIGFuZCBtZXNzYWdlIGJveCB0ZXh0cy0tPg0KCQk8dWl0ZXh0IG5hbWU9IlFVSVpQT0RfUVVJWl9BVFRFTVBUIiB2YWx1ZT0iUXVpenZlcnN1Y2g6Ii8+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+DQoJCTx1aXRleHQgbmFtZT0iUVVJWlBPRF9RVUVTQVRNUFRfU1RSIiB2YWx1ZT0iVmVyc3VjaDogJW4gdm9uICV0Ii8+DQoJCTx1aXRleHQgbmFtZT0iUVVJWlBPRF9RVUVTVFlQRV9TVFIiIHZhbHVlPSJUeXA6ICVzIi8+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+DQoJCTx1aXRleHQgbmFtZT0iV0FSTklOR01TR19NU0dTVFJJTkciIHZhbHVlPSJJbiBkaWVzZW0gUXVpeiBnaWJ0IGVzIHVuYmVhbnR3b3J0ZXRlIEZyYWdlbi4NCg0KV2VubiBTaWUgYXVmICZxdW90O0phJnF1b3Q7IGtsaWNrZW4sIHdpcmQgZGFzIFF1aXogYmVlbmRldC4gS2xpY2tlbiBTaWUgYXVmICZxdW90O05laW4mcXVvdDssIHVtIG1pdCBkZW0gUXVpeiBmb3J0enVmYWhyZW4uIi8+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QXVzIi8+DQoJCTx1aXRleHQgbmFtZT0iRE9DV1JBUF9USVRMRSIgdmFsdWU9IlByZXNlbnRlci1BbmhhbmciLz4NCgkJPHVpdGV4dCBuYW1lPSJET0NXUkFQX01TRyIgdmFsdWU9IkF1ZiBtZWluZW0gQXJiZWl0c3BsYXR6IHNwZWljaGVybiIvPg0KCQk8dWl0ZXh0IG5hbWU9IkRPQ1dSQVBfUFJPTVBUIiB2YWx1ZT0iWnVtIEhlcnVudGVybGFkZW4ga2xpY2tlbiIvPg0KCTwvbGFuZ3VhZ2U+DQoJPGxhbmd1YWdlIGlkPSJm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VydGlzc2VtZW50IGNvbmNlcm5hbnQgbGEgcGnDqGNlIGpvaW50ZSIvPg0KCQk8dWl0ZXh0IG5hbWU9IkFUVEFDSE1FTlRfUFJFVklFV19XQVJOSU5HTVNHIiB2YWx1ZT0iTGVzIHBpw6hjZXMgam9pbnRlcyBuZSBwZXV2ZW50IHBhcyDDqnRyZSBvdXZlcnRlcyBlbiBtb2RlIEFwZXLDp3UuIFV0aWxpc2V6IGxhIHB1YmxpY2F0aW9uIHBvdXIgYWZmaWNoZXIgbGVzIHLDqXN1bHRhdHMuIi8+DQoJCTx1aXRleHQgbmFtZT0iQ09MTEFCX0xPQ0FMX1BMQVlCQUNLX01TRyIgdmFsdWU9IkxlIGNvbnRlbnUgZXN0IGx1IGxvY2FsZW1lbnQuIExhIGNvbGxhYm9yYXRpb24gbuKAmWVzdCBwYXMgcHJpc2UgZW4gY2hhcmdlIHBvdXIgY2UgbW9kZS4iLz4NCgkJPHVpdGV4dCBuYW1lPSJDT0xMQUJfTE9DQUxfUExBWUJBQ0tfVElUTEUiIHZhbHVlPSJMZWN0dXJlIGxvY2FsZSIvPg0KCQk8dWl0ZXh0IG5hbWU9IkNPTExBQl9MT0NBTF9QTEFZQkFDS0JUTiIgdmFsdWU9Ik9rIi8+DQoJCTx1aXRleHQgbmFtZT0iVU5OQU1FRFNMSURFVElUTEUiIHZhbHVlPSJEaWFwb3NpdGl2ZSAlbiIvPg0KCQk8IS0tIHN1YnN0aXR1dGlvbjogJW4gPT0gc2xpZGUgbnVtYmVyIC0tPg0KCQk8IS0tIHN1YnN0aXR1dGlvbjogJXQgPT0gdG90YWwgc2xpZGUgY291bnQgLS0+DQoJCTx1aXRleHQgbmFtZT0iU0NSVUJCQVJTVEFUVVNfU0xJREVJTkZPIiB2YWx1ZT0iRGlhcG9zaXRpdmUgJW4gLyAldCB8ICIvPg0KCQk8dWl0ZXh0IG5hbWU9IlNDUlVCQkFSU1RBVFVTX1NUT1BQRUQiIHZhbHVlPSJBcnLDqnTDqWUiLz4NCgkJPHVpdGV4dCBuYW1lPSJTQ1JVQkJBUlNUQVRVU19QTEFZSU5HIiB2YWx1ZT0iTGVjdHVyZSIvPg0KCQk8dWl0ZXh0IG5hbWU9IlNDUlVCQkFSU1RBVFVTX05PQVVESU8iIHZhbHVlPSJQYXMgZGUgc29uIi8+DQoJCTx1aXRleHQgbmFtZT0iU0NSVUJCQVJTVEFUVVNfVklEUExBWUlORyIgdmFsdWU9IkxlY3R1cmUgdmlkw6lvIGVuIGNvdXJzIi8+DQoJCTx1aXRleHQgbmFtZT0iU0NSVUJCQVJTVEFUVVNfTE9BRElORyIgdmFsdWU9IkNoYXJnZW1lbnQgZW4gY291cnMiLz4NCgkJPHVpdGV4dCBuYW1lPSJTQ1JVQkJBUlNUQVRVU19CVUZGRVJJTkciIHZhbHVlPSJNaXNlIGVuIG3DqW1vaXJlIi8+DQoJCTx1aXRleHQgbmFtZT0iU0NSVUJCQVJTVEFUVVNfUVVFU1RJT04iIHZhbHVlPSJSw6lwb25kcmUgw6AgbGEgcXVlc3Rpb24iLz4NCgkJPHVpdGV4dCBuYW1lPSJTQ1JVQkJBUlNUQVRVU19SRVZJRVdRVUlaIiB2YWx1ZT0iUsOpdmlzaW9uIGR1IHF1ZXN0aW9ubmFpcmUiLz4NCgkJPCEtLSBzdWJzdGl0dXRpb246ICVtID09IG1pbnV0ZXMgcmVtYWluaW5nIC0tPg0KCQk8IS0tIHN1YnN0aXR1dGlvbjogJXMgPT0gc2Vjb25kcyByZW1haW5pbmcgLS0+DQoJCTx1aXRleHQgbmFtZT0iRUxBUFNFRCIgdmFsdWU9IiVtIG1pbnV0ZXMgJXMgc2Vjb25kZXMgcmVzdGFudGVzIi8+DQoJCTx1aXRleHQgbmFtZT0iTk9URk9VTkQiIHZhbHVlPSJSaWVuIHRyb3V2w6kiLz4NCgkJPHVpdGV4dCBuYW1lPSJBVFRBQ0hNRU5UUyIgdmFsdWU9IlBpw6hjZXMgam9pbnRlcyIvPg0KCQk8IS0tIHN1YnN0aXR1dGlvbjogJXAgPT0gY3VycmVudCBzcGVha2VyJ3MgdGl0bGUgLS0+DQoJCTx1aXRleHQgbmFtZT0iQklPV0lOX1RJVExFIiB2YWx1ZT0iQmlvIDogJXAiLz4NCgkJPHVpdGV4dCBuYW1lPSJCSU9CVE5fVElUTEUiIHZhbHVlPSJCaW8gOiIvPg0KCQk8dWl0ZXh0IG5hbWU9IkRJVklERVJCVE5fVElUTEUiIHZhbHVlPSJ8Ii8+DQoJCTx1aXRleHQgbmFtZT0iQ09OVEFDVEJUTl9USVRMRSIgdmFsdWU9IkNvbnRhY3QiLz4NCgkJPHVpdGV4dCBuYW1lPSJUQUJfUVVJWiIgdmFsdWU9IlF1aXoiLz4NCgkJPHVpdGV4dCBuYW1lPSJUQUJfT1VUTElORSIgdmFsdWU9IlBsYW4iLz4NCgkJPHVpdGV4dCBuYW1lPSJUQUJfVEhVTUIiIHZhbHVlPSJEaWFwb3MiLz4NCgkJPHVpdGV4dCBuYW1lPSJUQUJfTk9URVMiIHZhbHVlPSJOb3RlcyIvPg0KCQk8dWl0ZXh0IG5hbWU9IlRBQl9TRUFSQ0giIHZhbHVlPSJSZWNoZXJjaGUiLz4NCgkJPHVpdGV4dCBuYW1lPSJTTElERV9IRUFESU5HIiB2YWx1ZT0iVGl0cmUgZGUgbGEgZGlhcG9zaXRpdmUiLz4NCgkJPHVpdGV4dCBuYW1lPSJEVVJBVElPTl9IRUFESU5HIiB2YWx1ZT0iRHVyw6llIi8+DQoJCTx1aXRleHQgbmFtZT0iU0VBUkNIX0hFQURJTkciIHZhbHVlPSJSZWNoZXJjaGUgZGUgdGV4dGUgOiIvPg0KCQk8dWl0ZXh0IG5hbWU9IlRIVU1CX0hFQURJTkciIHZhbHVlPSJEaWFwb3NpdGl2ZSIvPg0KCQk8dWl0ZXh0IG5hbWU9IlRIVU1CX0lORk8iIHZhbHVlPSJUaXRyZS9kdXLDqWUiLz4NCgkJPHVpdGV4dCBuYW1lPSJBVFRBQ0hOQU1FX0hFQURJTkciIHZhbHVlPSJOb20gZGUgZmljaGllciIvPg0KCQk8dWl0ZXh0IG5hbWU9IkFUVEFDSFNJWkVfSEVBRElORyIgdmFsdWU9IlRhaWxsZSIvPg0KCQk8dWl0ZXh0IG5hbWU9IlNMSURFX05PVEVTIiB2YWx1ZT0iQ29tbWVudGFpcmVzIGRlcyBkaWFwb3NpdGl2ZXMiLz4NCgkJPHVpdGV4dCBuYW1lPSJDT1VSU0VfU1RBVFVTIiB2YWx1ZT0iU3RhdHV0IGR1IG1vZHVsZSIvPg0KCQk8dWl0ZXh0IG5hbWU9IlBBU1NFRF9TVFJJTkciIHZhbHVlPSJSw6l1c3NpIi8+DQoJCTx1aXRleHQgbmFtZT0iRkFJTEVEX1NUUklORyIgdmFsdWU9IkVjaG91w6kiLz4NCgkJPCEtLXF1aXogcG9kIGFuZCBtZXNzYWdlIGJveCB0ZXh0cy0tPg0KCQk8dWl0ZXh0IG5hbWU9IlFVSVpQT0RfUVVJWl9BVFRFTVBUIiB2YWx1ZT0iVGVudGF0aXZlIGRlIHF1ZXN0aW9ubmFpcmUgOiIvPg0KCQk8dWl0ZXh0IG5hbWU9IlFVSVpQT0RfUVVJWl9BVFRFTVBUX1ZBTFVFIiB2YWx1ZT0iJW4gc3VyICV0Ii8+DQoJCTx1aXRleHQgbmFtZT0iUVVJWlBPRF9RVUlaX1NDT1JFIiB2YWx1ZT0iTm90ZSBvYnRlbnVlIDoiLz4NCgkJPHVpdGV4dCBuYW1lPSJRVUlaUE9EX1FVSVpfUEFTU1NDT1JFIiB2YWx1ZT0iTm90ZSBkJ2FkbWlzc2liaWxpdMOpwqA6Ii8+DQoJCTx1aXRleHQgbmFtZT0iUVVJWlBPRF9RVUlaX01BWFNDT1JFIiB2YWx1ZT0iTm90ZSBtYXhpbWFsZSA6Ii8+DQoJCTx1aXRleHQgbmFtZT0iUVVJWlBPRF9RVUVTQVRNUFRfU1RSIiB2YWx1ZT0iVGVudGF0aXZlIDogJW4gc3VyICV0Ii8+DQoJCTx1aXRleHQgbmFtZT0iUVVJWlBPRF9RVUVTVFlQRV9TVFIiIHZhbHVlPSJUeXBlOiAlcyIvPg0KCQk8dWl0ZXh0IG5hbWU9IlFVSVpQT0RfUVVFU1RZUEVfR1JEIiB2YWx1ZT0iTm90w6kiLz4NCgkJPHVpdGV4dCBuYW1lPSJRVUlaUE9EX1FVRVNUWVBFX1NWWSIgdmFsdWU9IkVucXXDqnRlIi8+DQoJCTx1aXRleHQgbmFtZT0iUVVJWlBPRF9RVUlaQVRNUFRfSU5GIiB2YWx1ZT0iSWxsaW1pdMOpIi8+DQoJCTx1aXRleHQgbmFtZT0iUVVJWlBPRF9RVUVTQVRNUFRfSU5GIiB2YWx1ZT0iSWxsaW1pdMOpIi8+DQoJCTx1aXRleHQgbmFtZT0iV0FSTklOR01TR19ZRVNTVFJJTkciIHZhbHVlPSJPdWkiLz4NCgkJPHVpdGV4dCBuYW1lPSJXQVJOSU5HTVNHX05PU1RSSU5HIiB2YWx1ZT0iTm9uIi8+DQoJCTx1aXRleHQgbmFtZT0iV0FSTklOR01TR19USVRMRVNUUklORyIgdmFsdWU9IkF2ZXJ0aXNzZW1lbnQgZGUgbmF2aWdhdGlvbiBkdSBxdWVzdGlvbm5haXJlIi8+DQoJCTx1aXRleHQgbmFtZT0iV0FSTklOR01TR19NU0dTVFJJTkciIHZhbHVlPSJWb3VzIG4nYXZleiBwYXMgcsOpcG9uZHUgw6AgY2VydGFpbmVzIHF1ZXN0aW9ucyBkZSBjZSBxdWVzdGlvbm5haXJlLg0KDQpTaSB2b3VzIGNsaXF1ZXogc3VyIE91aSwgdm91cyBxdWl0dGVyZXogbGUgcXVlc3Rpb25uYWlyZS4gQ2xpcXVleiBzdXIgTm9uIHBvdXIgY29udGludWVyIGxlIHF1ZXN0aW9ubmFpcmUuIi8+DQoJCTx1aXRleHQgbmFtZT0iSU5GT1JNQVRJT05fSDI2NF9GTEFTSFBMQVlFUiIgdmFsdWU9IkxhIHZlcnNpb24gZGUgRmxhc2ggUGxheWVyIGFjdHVlbGxlbWVudCBpbnN0YWxsw6llIHN1ciB2b3RyZSBtYWNoaW5lIG5lIHByZW5kIHBhcyBlbiBjaGFyZ2UgY2UgdHlwZSBkZSB2aWTDqW8uIENsaXF1ZXogc3VyIGxhIHpvbmUgdmlkw6lvIHBvdXIgdMOpbMOpY2hhcmdlciBsYSBkZXJuacOocmUgdmVyc2lvbiBkZS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bnRyZXIgbCdlbmNhZHLDqSBhdXggcGFydGljaXBhbnRzIi8+DQoJCTx1aXRleHQgbmFtZT0iTVVURSIgdmFsdWU9Ik11ZXQiLz4NCgkJPHVpdGV4dCBuYW1lPSJET0NXUkFQX1RJVExFIiB2YWx1ZT0iUGnDqGNlIGpvaW50ZSBQcmVzZW50ZXIiLz4NCgkJPHVpdGV4dCBuYW1lPSJET0NXUkFQX01TRyIgdmFsdWU9IkVucmVnaXN0cmVyIHN1ciBtb24gb3JkaW5hdGV1ciIvPg0KCQk8dWl0ZXh0IG5hbWU9IkRPQ1dSQVBfUFJPTVBUIiB2YWx1ZT0iQ2xpcXVlciBwb3VyIHTDqWzDqWNoYXJnZXIiLz4NCgk8L2xhbmd1YWdlPg0KCTxsYW5ndWFnZSBpZD0iamE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C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ua3u+S7mOODleOCoeOCpOODq+itpuWRiiIvPg0KCQk8dWl0ZXh0IG5hbWU9IkFUVEFDSE1FTlRfUFJFVklFV19XQVJOSU5HTVNHIiB2YWx1ZT0i5re75LuY44OV44Kh44Kk44Or44Gv44OX44Os44OT44Ol44O844Oi44O844OJ44Gn44Gv6ZaL44GN44G+44Gb44KT44CC44OR44OW44Oq44OD44K344Ol44KS5L2/55So44GX44Gm57WQ5p6c44KS6KGo56S644GX44Gm44GP44Gg44GV44GE44CCIi8+DQoJCTx1aXRleHQgbmFtZT0iQ09MTEFCX0xPQ0FMX1BMQVlCQUNLX01TRyIgdmFsdWU9IuOCs+ODs+ODhuODs+ODhOOBr+ODreODvOOCq+ODq+OBp+WGjeeUn+OBleOCjOOBpuOBhOOBvuOBmeOAguOBk+OBruODouODvOODieOBp+OBr+WFseWQjOS9nOalreOBp+OBjeOBvuOBm+OCk+OAgiIvPg0KCQk8dWl0ZXh0IG5hbWU9IkNPTExBQl9MT0NBTF9QTEFZQkFDS19USVRMRSIgdmFsdWU9IuODreODvOOCq+ODq+WGjeeUnyIvPg0KCQk8dWl0ZXh0IG5hbWU9IkNPTExBQl9MT0NBTF9QTEFZQkFDS0JUTiIgdmFsdWU9Ik9LIi8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1ZJRFBMQVlJTkciIHZhbHVlPSLjg5Pjg4fjgqrlho3nlJ/kuK0iLz4NCgkJPHVpdGV4dCBuYW1lPSJTQ1JVQkJBUlNUQVRVU19MT0FESU5HIiB2YWx1ZT0i44Ot44O844OJ5LitIi8+DQoJCTx1aXRleHQgbmFtZT0iU0NSVUJCQVJTVEFUVVNfQlVGRkVSSU5HIiB2YWx1ZT0i44OQ44OD44OV44Kh5LitIi8+DQoJCTx1aXRleHQgbmFtZT0iU0NSVUJCQVJTVEFUVVNfUVVFU1RJT04iIHZhbHVlPSLos6rllY/jgavnrZTjgYjjgabkuIvjgZXjgYQiLz4NCgkJPHVpdGV4dCBuYW1lPSJTQ1JVQkJBUlNUQVRVU19SRVZJRVdRVUlaIiB2YWx1ZT0i44Kv44Kk44K644KS44Os44OT44Ol44O844GX44Gm44GE44G+44GZIi8+DQoJCTwhLS0gc3Vic3RpdHV0aW9uOiAlbSA9PSBtaW51dGVzIHJlbWFpbmluZyAtLT4NCgkJPCEtLSBzdWJzdGl0dXRpb246ICVzID09IHNlY29uZHMgcmVtYWluaW5nIC0tPg0KCQk8dWl0ZXh0IG5hbWU9IkVMQVBTRUQiIHZhbHVlPSLmrovjgoogOiAlbSDliIYgJXMg56eSIi8+DQoJCTx1aXRleHQgbmFtZT0iTk9URk9VTkQiIHZhbHVlPSLkvZXjgoLopovjgaTjgYvjgorjgb7jgZvjgpMiLz4NCgkJPHVpdGV4dCBuYW1lPSJBVFRBQ0hNRU5UUyIgdmFsdWU9Iua3u+S7mCIvPg0KCQk8IS0tIHN1YnN0aXR1dGlvbjogJXAgPT0gY3VycmVudCBzcGVha2VyJ3MgdGl0bGUgLS0+DQoJCTx1aXRleHQgbmFtZT0iQklPV0lOX1RJVExFIiB2YWx1ZT0i57WM5q20IDogJXAiLz4NCgkJPHVpdGV4dCBuYW1lPSJCSU9CVE5fVElUTEUiIHZhbHVlPSLntYzmrbQiLz4NCgkJPHVpdGV4dCBuYW1lPSJESVZJREVSQlROX1RJVExFIiB2YWx1ZT0ifCIvPg0KCQk8dWl0ZXh0IG5hbWU9IkNPTlRBQ1RCVE5fVElUTEUiIHZhbHVlPSLjgYrllY/jgYTlkIjjgo/jgZsiLz4NCgkJPHVpdGV4dCBuYW1lPSJUQUJfUVVJWiIgdmFsdWU9IuOCr+OCpOOCui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x1aXRleHQgbmFtZT0iQ09VUlNFX1NUQVRVUyIgdmFsdWU9IuODouOCuOODpeODvOODq+OCueODhuODvOOCv+OCuSIvPg0KCQk8dWl0ZXh0IG5hbWU9IlBBU1NFRF9TVFJJTkciIHZhbHVlPSLlkIjmoLwiLz4NCgkJPHVpdGV4dCBuYW1lPSJGQUlMRURfU1RSSU5HIiB2YWx1ZT0i5LiN5ZCI5qC8Ii8+DQoJCTwhLS1xdWl6IHBvZCBhbmQgbWVzc2FnZSBib3ggdGV4dHMtLT4NCgkJPHVpdGV4dCBuYW1lPSJRVUlaUE9EX1FVSVpfQVRURU1QVCIgdmFsdWU9IuOCr+OCpOOCuuippuihjOWbnuaVsCA6ICIvPg0KCQk8dWl0ZXh0IG5hbWU9IlFVSVpQT0RfUVVJWl9BVFRFTVBUX1ZBTFVFIiB2YWx1ZT0iJW4gLyAldCIvPg0KCQk8dWl0ZXh0IG5hbWU9IlFVSVpQT0RfUVVJWl9TQ09SRSIgdmFsdWU9IuOCueOCs+OCoiA6ICIvPg0KCQk8dWl0ZXh0IG5hbWU9IlFVSVpQT0RfUVVJWl9QQVNTU0NPUkUiIHZhbHVlPSLlkIjmoLzngrkgOiIvPg0KCQk8dWl0ZXh0IG5hbWU9IlFVSVpQT0RfUVVJWl9NQVhTQ09SRSIgdmFsdWU9IuacgOmrmOW+l+eCuSA6ICIvPg0KCQk8dWl0ZXh0IG5hbWU9IlFVSVpQT0RfUVVFU0FUTVBUX1NUUiIgdmFsdWU9IuippuihjOWbnuaVsCA6ICVuIC8gJXQiLz4NCgkJPHVpdGV4dCBuYW1lPSJRVUlaUE9EX1FVRVNUWVBFX1NUUiIgdmFsdWU9IuOCv+OCpOODlyA6ICVzIi8+DQoJCTx1aXRleHQgbmFtZT0iUVVJWlBPRF9RVUVTVFlQRV9HUkQiIHZhbHVlPSLoqZXkvqEiLz4NCgkJPHVpdGV4dCBuYW1lPSJRVUlaUE9EX1FVRVNUWVBFX1NWWSIgdmFsdWU9IuOCouODs+OCseODvOODiCIvPg0KCQk8dWl0ZXh0IG5hbWU9IlFVSVpQT0RfUVVJWkFUTVBUX0lORiIgdmFsdWU9IueEoeWItumZkCIvPg0KCQk8dWl0ZXh0IG5hbWU9IlFVSVpQT0RfUVVFU0FUTVBUX0lORiIgdmFsdWU9IueEoeWItumZkCIvPg0KCQk8dWl0ZXh0IG5hbWU9IldBUk5JTkdNU0dfWUVTU1RSSU5HIiB2YWx1ZT0i44Gv44GEIi8+DQoJCTx1aXRleHQgbmFtZT0iV0FSTklOR01TR19OT1NUUklORyIgdmFsdWU9IuOBhOOBhOOBiCIvPg0KCQk8dWl0ZXh0IG5hbWU9IldBUk5JTkdNU0dfVElUTEVTVFJJTkciIHZhbHVlPSLjgq/jgqTjgrrjga7jg4rjg5PjgrLjg7zjgrfjg6fjg7PjgavplqLjgZnjgovorablkYoiLz4NCgkJPHVpdGV4dCBuYW1lPSJXQVJOSU5HTVNHX01TR1NUUklORyIgdmFsdWU9IuOBk+OBruOCr+OCpOOCuuOBq+OBr+OAgeOBvuOBoOino+etlOOBl+OBpuOBhOOBquOBhOizquWVj+OBjOOBguOCiuOBvuOBmeOAgg0KDQog44Kv44Kk44K644KS57WC5LqG44GZ44KL44Gr44Gv44CB44CM44Gv44GE44CN44KS44Kv44Oq44OD44Kv44GX44G+44GZ44CC44Kv44Kk44K644KS57aa6KGM44GZ44KL44Gr44Gv44CB44CM44GE44GE44GI44CN44KS44Kv44Oq44OD44Kv44GX44G+44GZ44CCIi8+DQoJCTx1aXRleHQgbmFtZT0iSU5GT1JNQVRJT05fSDI2NF9GTEFTSFBMQVlFUiIgdmFsdWU9IuOBiuS9v+OBhOOBruOCs+ODs+ODlOODpeODvOOCv+OBq+ePvuWcqOOCpOODs+OCueODiOODvOODq+OBleOCjOOBpuOBhOOCiyBGbGFzaCBQbGF5ZXIg44Gu44OQ44O844K444On44Oz44Gv44CB44GT44Gu44OT44OH44Kq44KS44K144Od44O844OI44GX44Gm44GE44G+44Gb44KT44CC5pyA5paw44GuIEZsYXNoIFBsYXllciDjgpLjg4Djgqbjg7Pjg63jg7zjg4njgZnjgovjgavjga/jgIHjg5Pjg4fjgqrpoJjln5/jgpLjgq/jg6rjg4Pjgq/jgZfjgabjgY/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+C5Yqg6ICF44Gr6KaL44Gb44KLIi8+DQoJCTx1aXRleHQgbmFtZT0iTVVURSIgdmFsdWU9IuODn+ODpeODvOODiCIvPg0KCQk8dWl0ZXh0IG5hbWU9IkRPQ1dSQVBfVElUTEUiIHZhbHVlPSJQcmVzZW50ZXIg5re75LuY44OV44Kh44Kk44OrIi8+DQoJCTx1aXRleHQgbmFtZT0iRE9DV1JBUF9NU0ciIHZhbHVlPSLjg57jgqTjgrPjg7Pjg5Tjg6Xjg7zjgr/jgavkv53lrZgiLz4NCgkJPHVpdGV4dCBuYW1lPSJET0NXUkFQX1BST01QVCIgdmFsdWU9IuOCr+ODquODg+OCr+OBl+OBpuODgOOCpuODs+ODreODvOODiSIvPg0KCTwvbGFuZ3VhZ2U+DQoJPGxhbmd1YWdlIGlkPSJrby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x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XF1aXogcG9kIGFuZCBtZXNzYWdlIGJveCB0ZXh0IGZvbnRzLS0+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+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+DQoJCTx1aWZvbnQgbmFtZT0iRk9OVF9RVUlaUE9EX1FVRVNUSU9OX1NDT1JFIiB2YWx1ZT0iVmVyZGFuYSw5LGZhbHNlLGZhbHNlLHRydWUiLz4NCgkJPHVpZm9udCBuYW1lPSJGT05UX1FVSVpQT0RfUVVFU1RJT05fU0NPUkVfVkFMVUUiIHZhbHVlPSJWZXJkYW5hLDksdHJ1ZSxmYWxzZSx0cnVlIi8+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+DQoJCTx1aWZvbnQgbmFtZT0iRk9OVF9RVUlaUE9EX1FVSVpfTUFYU0NPUkVfVkFMVUUiIHZhbHVlPSJWZXJkYW5hLDksdHJ1ZSxmYWxzZSx0cnVlIi8+DQoJCTx1aWZvbnQgbmFtZT0iRk9OVF9RVUlaUE9EX1FVSVpfUEFTU1NDT1JFIiB2YWx1ZT0iVmVyZGFuYSw5LGZhbHNlLGZhbHNlLHRydWUiLz4NCgkJPHVpZm9udCBuYW1lPSJGT05UX1FVSVpQT0RfUVVJWl9QQVNTU0NPUkVfVkFMVUUiIHZhbHVlPSJWZXJkYW5hLDksdHJ1ZSxmYWxzZSx0cnVlIi8+DQoJCTwhLS0gdWl0ZXh0IC0tPg0KCQk8IS0tIHN1YnN0aXR1dGlvbjogJW4gPT0gc2xpZGUgbnVtYmVyIC0tPg0KCQk8dWl0ZXh0IG5hbWU9IkFUVEFDSE1FTlRfUFJFVklFV19XQVJOSU5HTVNHX1RJVExFU1RSSU5HIiB2YWx1ZT0i7LKo67aAIO2MjOydvCDqsr3qs6AiLz4NCgkJPHVpdGV4dCBuYW1lPSJBVFRBQ0hNRU5UX1BSRVZJRVdfV0FSTklOR01TRyIgdmFsdWU9IuuvuOumrOuztOq4sCDrqqjrk5zsl5DshJzripQg7LKo67aAIO2MjOydvOydtCDsl7Trpqzsp4Ag7JWK7Iq164uI64ukLiDqsrDqs7zrpbwg67O066Ck66m0IOqyjOyLnCDquLDriqXsnYQg7IKs7Jqp7ZWY7Iut7Iuc7JikLiIvPg0KCQk8dWl0ZXh0IG5hbWU9IkNPTExBQl9MT0NBTF9QTEFZQkFDS19NU0ciIHZhbHVlPSLsvZjthZDtirjqsIAg66Gc7Lus7JeQ7IScIOyerOyDnSDspJHsnoXri4jri6QuIOydtCDrqqjrk5zsl5DshJzripQg6rO164+ZIOyekeyXheydhCDsiJjtlontlaAg7IiYIOyXhuyKteuLiOuLpC4iLz4NCgkJPHVpdGV4dCBuYW1lPSJDT0xMQUJfTE9DQUxfUExBWUJBQ0tfVElUTEUiIHZhbHVlPSLroZzsu6wg7J6s7IOdIi8+DQoJCTx1aXRleHQgbmFtZT0iQ09MTEFCX0xPQ0FMX1BMQVlCQUNLQlROIiB2YWx1ZT0i7ZmV7J24Ii8+DQoJCTx1aXRleHQgbmFtZT0iVU5OQU1FRFNMSURFVElUTEUiIHZhbHVlPSLsiqzrnbzsnbTrk5wgJW4iLz4NCgkJPCEtLSBzdWJzdGl0dXRpb246ICVuID09IHNsaWRlIG51bWJlciAtLT4NCgkJPCEtLSBzdWJzdGl0dXRpb246ICV0ID09IHRvdGFsIHNsaWRlIGNvdW50IC0tPg0KCQk8dWl0ZXh0IG5hbWU9IlNDUlVCQkFSU1RBVFVTX1NMSURFSU5GTyIgdmFsdWU9IuyKrOudvOydtOuTnCAlbiAvICV0IHwgIi8+DQoJCTx1aXRleHQgbmFtZT0iU0NSVUJCQVJTVEFUVVNfU1RPUFBFRCIgdmFsdWU9IuykkeyngOuQqCIvPg0KCQk8dWl0ZXh0IG5hbWU9IlNDUlVCQkFSU1RBVFVTX1BMQVlJTkciIHZhbHVlPSLsnqzsg50iLz4NCgkJPHVpdGV4dCBuYW1lPSJTQ1JVQkJBUlNUQVRVU19OT0FVRElPIiB2YWx1ZT0i7Jik65SU7JikIOyXhuydjCIvPg0KCQk8dWl0ZXh0IG5hbWU9IlNDUlVCQkFSU1RBVFVTX1ZJRFBMQVlJTkciIHZhbHVlPSLruYTrlJTsmKQg7J6s7IOdIOykkSIvPg0KCQk8dWl0ZXh0IG5hbWU9IlNDUlVCQkFSU1RBVFVTX0xPQURJTkciIHZhbHVlPSLroZzrlKkiLz4NCgkJPHVpdGV4dCBuYW1lPSJTQ1JVQkJBUlNUQVRVU19CVUZGRVJJTkciIHZhbHVlPSLrsoTtjbzrp4EiLz4NCgkJPHVpdGV4dCBuYW1lPSJTQ1JVQkJBUlNUQVRVU19RVUVTVElPTiIgdmFsdWU9IuyniOusuOyXkCDri7XtlZjquLAiLz4NCgkJPHVpdGV4dCBuYW1lPSJTQ1JVQkJBUlNUQVRVU19SRVZJRVdRVUlaIiB2YWx1ZT0i7KeI66y4IOuLpOyLnOuztOq4sCIvPg0KCQk8IS0tIHN1YnN0aXR1dGlvbjogJW0gPT0gbWludXRlcyByZW1haW5pbmcgLS0+DQoJCTwhLS0gc3Vic3RpdHV0aW9uOiAlcyA9PSBzZWNvbmRzIHJlbWFpbmluZyAtLT4NCgkJPHVpdGV4dCBuYW1lPSJFTEFQU0VEIiB2YWx1ZT0iJW3rtoQgJXPstIgg64Ko7J2MIi8+DQoJCTx1aXRleHQgbmFtZT0iTk9URk9VTkQiIHZhbHVlPSLsl4bsnYwiLz4NCgkJPHVpdGV4dCBuYW1lPSJBVFRBQ0hNRU5UUyIgdmFsdWU9IuyyqOu2gCDtjIzsnbwiLz4NCgkJPCEtLSBzdWJzdGl0dXRpb246ICVwID09IGN1cnJlbnQgc3BlYWtlcidzIHRpdGxlIC0tPg0KCQk8dWl0ZXh0IG5hbWU9IkJJT1dJTl9USVRMRSIgdmFsdWU9IuqyveugpSDshozqsJw6ICVwIi8+DQoJCTx1aXRleHQgbmFtZT0iQklPQlROX1RJVExFIiB2YWx1ZT0i6rK966ClIOyGjOqwnCIvPg0KCQk8dWl0ZXh0IG5hbWU9IkRJVklERVJCVE5fVElUTEUiIHZhbHVlPSJ8Ii8+DQoJCTx1aXRleHQgbmFtZT0iQ09OVEFDVEJUTl9USVRMRSIgdmFsdWU9IuyXsOudveyymCIvPg0KCQk8dWl0ZXh0IG5hbWU9IlRBQl9RVUlaIiB2YWx1ZT0i7YC07KaIIi8+DQoJCTx1aXRleHQgbmFtZT0iVEFCX09VVExJTkUiIHZhbHVlPSLqsJzsmpQiLz4NCgkJPHVpdGV4dCBuYW1lPSJUQUJfVEhVTUIiIHZhbHVlPSLstpXshoztjJAiLz4NCgkJPHVpdGV4dCBuYW1lPSJUQUJfTk9URVMiIHZhbHVlPSLrhbjtirgiLz4NCgkJPHVpdGV4dCBuYW1lPSJUQUJfU0VBUkNIIiB2YWx1ZT0i6rKA7IOJIi8+DQoJCTx1aXRleHQgbmFtZT0iU0xJREVfSEVBRElORyIgdmFsdWU9IuyKrOudvOydtOuTnCDsoJzrqqkiLz4NCgkJPHVpdGV4dCBuYW1lPSJEVVJBVElPTl9IRUFESU5HIiB2YWx1ZT0i7J6s7IOd7Iuc6rCEIi8+DQoJCTx1aXRleHQgbmFtZT0iU0VBUkNIX0hFQURJTkciIHZhbHVlPSLthY3siqTtirgg6rKA7IOJOiIvPg0KCQk8dWl0ZXh0IG5hbWU9IlRIVU1CX0hFQURJTkciIHZhbHVlPSLsiqzrnbzsnbTrk5wiLz4NCgkJPHVpdGV4dCBuYW1lPSJUSFVNQl9JTkZPIiB2YWx1ZT0i7KCc66qpL+yerOyDneyLnOqwhCIvPg0KCQk8dWl0ZXh0IG5hbWU9IkFUVEFDSE5BTUVfSEVBRElORyIgdmFsdWU9Iu2MjOydvCDsnbTrpoQiLz4NCgkJPHVpdGV4dCBuYW1lPSJBVFRBQ0hTSVpFX0hFQURJTkciIHZhbHVlPSLtgazquLAiLz4NCgkJPHVpdGV4dCBuYW1lPSJTTElERV9OT1RFUyIgdmFsdWU9IuyKrOudvOydtOuTnCDrhbjtirgiLz4NCgkJPHVpdGV4dCBuYW1lPSJDT1VSU0VfU1RBVFVTIiB2YWx1ZT0i66qo65OIIOyDge2DnCIvPg0KCQk8dWl0ZXh0IG5hbWU9IlBBU1NFRF9TVFJJTkciIHZhbHVlPSLtlanqsqkiLz4NCgkJPHVpdGV4dCBuYW1lPSJGQUlMRURfU1RSSU5HIiB2YWx1ZT0i67aI7ZWp6rKpIi8+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+DQoJCTx1aXRleHQgbmFtZT0iUVVJWlBPRF9RVUlaX1BBU1NTQ09SRSIgdmFsdWU9Iu2GteqzvCDsoJDsiJg6Ii8+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+E7ZWY7KeAIOyViuydgCDsp4jrrLjsnbQg7J6I7Iq164uI64ukLg0KDQrtgLTspojrpbwg7KKF66OM7ZWY66Ck66m0IFvsmIhd66W8IO2BtOumre2VmOqzoCwg7YC07KaI66W8IOqzhOyGje2VmOugpOuptCBb7JWE64uI7JikXeulvCDtgbTrpq3tlZjsi63si5zsmKQuIi8+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+DQoJCTx1aXRleHQgbmFtZT0iRE9DV1JBUF9QUk9NUFQiIHZhbHVlPSLtgbTrpq3tlZjsl6wg64uk7Jq066Gc65OcIi8+DQoJPC9sYW5ndWFnZT4NCgk8bGFuZ3VhZ2UgaWQ9ImVz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2aXNvIGRlIGFyY2hpdm8gYWRqdW50byIvPg0KCQk8dWl0ZXh0IG5hbWU9IkFUVEFDSE1FTlRfUFJFVklFV19XQVJOSU5HTVNHIiB2YWx1ZT0iTm8gZXMgcG9zaWJsZSBhYnJpciBsb3MgYXJjaGl2b3MgYWRqdW50b3MgZW4gZWwgbW9kbyBkZSBwcmV2aXN1YWxpemFjacOzbi4gVXNlIFB1YmxpY2FyIHBhcmEgdmVyIGxvcyByZXN1bHRhZG9zLiIvPg0KCQk8dWl0ZXh0IG5hbWU9IkNPTExBQl9MT0NBTF9QTEFZQkFDS19NU0ciIHZhbHVlPSJFbCBjb250ZW5pZG8gc2UgZXN0w6EgcmVwcm9kdWNpZW5kbyBsb2NhbG1lbnRlLiBMYSBjb2xhYm9yYWNpw7NuIG5vIGZ1bmNpb25hIGVuIGVzdGUgbW9kby4iLz4NCgkJPHVpdGV4dCBuYW1lPSJDT0xMQUJfTE9DQUxfUExBWUJBQ0tfVElUTEUiIHZhbHVlPSJSZXByb2R1Y2Npw7NuIGxvY2FsIi8+DQoJCTx1aXRleHQgbmFtZT0iQ09MTEFCX0xPQ0FMX1BMQVlCQUNLQlROIiB2YWx1ZT0iT2siLz4NCgkJPHVpdGV4dCBuYW1lPSJVTk5BTUVEU0xJREVUSVRMRSIgdmFsdWU9IkRpYXBvc2l0aXZhICVu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RldGVuaWRhIi8+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+DQoJCTx1aXRleHQgbmFtZT0iU0NSVUJCQVJTVEFUVVNfUkVWSUVXUVVJWiIgdmFsdWU9IlJldmlzYW5kbyBwcnVlYmEiLz4NCgkJPCEtLSBzdWJzdGl0dXRpb246ICVtID09IG1pbnV0ZXMgcmVtYWluaW5nIC0tPg0KCQk8IS0tIHN1YnN0aXR1dGlvbjogJXMgPT0gc2Vjb25kcyByZW1haW5pbmcgLS0+DQoJCTx1aXRleHQgbmFtZT0iRUxBUFNFRCIgdmFsdWU9IiVtIG1pbnV0b3MgJXMgc2VndW5kb3MgcmVzdGFudGVzIi8+DQoJCTx1aXRleHQgbmFtZT0iTk9URk9VTkQiIHZhbHVlPSJObyBzZSBoYSBlbmNvbnRyYWRvIG5hZGEiLz4NCgkJPHVpdGV4dCBuYW1lPSJBVFRBQ0hNRU5UUyIgdmFsdWU9IkFyY2hpdm9zIGFkanVudG9zIi8+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+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+DQoJCTx1aXRleHQgbmFtZT0iQVRUQUNIU0laRV9IRUFESU5HIiB2YWx1ZT0iVGFtYcOxbyIvPg0KCQk8dWl0ZXh0IG5hbWU9IlNMSURFX05PVEVTIiB2YWx1ZT0iTm90YXMgZGUgZGlhcG9zaXRpdmEiLz4NCgkJPHVpdGV4dCBuYW1lPSJDT1VSU0VfU1RBVFVTIiB2YWx1ZT0iRXN0YWRvIGRlIG1vZHVsbyIvPg0KCQk8dWl0ZXh0IG5hbWU9IlBBU1NFRF9TVFJJTkciIHZhbHVlPSJBcHJvYmFkbyIvPg0KCQk8dWl0ZXh0IG5hbWU9IkZBSUxFRF9TVFJJTkciIHZhbHVlPSJTdXNwZW5zbyIvPg0KCQk8IS0tcXVpeiBwb2QgYW5kIG1lc3NhZ2UgYm94IHRleHRzLS0+DQoJCTx1aXRleHQgbmFtZT0iUVVJWlBPRF9RVUlaX0FUVEVNUFQiIHZhbHVlPSJJbnRlbnRvIGRlIHBydWViYToiLz4NCgkJPHVpdGV4dCBuYW1lPSJRVUlaUE9EX1FVSVpfQVRURU1QVF9WQUxVRSIgdmFsdWU9IiVuIGRlICV0Ii8+DQoJCTx1aXRleHQgbmFtZT0iUVVJWlBPRF9RVUlaX1NDT1JFIiB2YWx1ZT0iUHVudHVhY2nDs246Ii8+DQoJCTx1aXRleHQgbmFtZT0iUVVJWlBPRF9RVUlaX1BBU1NTQ09SRSIgdmFsdWU9IlB1bnR1YWNpw7NuIHBhcmEgYXByb2JhcjoiLz4NCgkJPHVpdGV4dCBuYW1lPSJRVUlaUE9EX1FVSVpfTUFYU0NPUkUiIHZhbHVlPSJQdW50dWFjacOzbiBtw6F4aW1hOiIvPg0KCQk8dWl0ZXh0IG5hbWU9IlFVSVpQT0RfUVVFU0FUTVBUX1NUUiIgdmFsdWU9IkludGVudG9zOiAlbiBkZSAldCIvPg0KCQk8dWl0ZXh0IG5hbWU9IlFVSVpQT0RfUVVFU1RZUEVfU1RSIiB2YWx1ZT0iVGlwbzogJXMiLz4NCgkJPHVpdGV4dCBuYW1lPSJRVUlaUE9EX1FVRVNUWVBFX0dSRCIgdmFsdWU9IkNvbiBwdW50dWFjacOzbiIvPg0KCQk8dWl0ZXh0IG5hbWU9IlFVSVpQT0RfUVVFU1RZUEVfU1ZZIiB2YWx1ZT0iRW5jdWVzdGEiLz4NCgkJPHVpdGV4dCBuYW1lPSJRVUlaUE9EX1FVSVpBVE1QVF9JTkYiIHZhbHVlPSJJbmZpbml0byIvPg0KCQk8dWl0ZXh0IG5hbWU9IlFVSVpQT0RfUVVFU0FUTVBUX0lORiIgdmFsdWU9IkluZmluaXRvIi8+DQoJCTx1aXRleHQgbmFtZT0iV0FSTklOR01TR19ZRVNTVFJJTkciIHZhbHVlPSJTw60iLz4NCgkJPHVpdGV4dCBuYW1lPSJXQVJOSU5HTVNHX05PU1RSSU5HIiB2YWx1ZT0iTm8iLz4NCgkJPHVpdGV4dCBuYW1lPSJXQVJOSU5HTVNHX1RJVExFU1RSSU5HIiB2YWx1ZT0iQXZpc28gZGUgbmF2ZWdhY2nDs24gZGUgcHJ1ZWJhIi8+DQoJCTx1aXRleHQgbmFtZT0iV0FSTklOR01TR19NU0dTVFJJTkciIHZhbHVlPSJIYXkgcHJlZ3VudGFzIHNpbiBpbnRlbnRvcyBlbiBlc3RhIHBydWViYS4NCg0KUGFyYSBzYWxpciBkZSBsYSBwcnVlYmEsIGhhZ2EgY2xpYyBlbiBTw60uIFBhcmEgY29udGludWFyLCBoYWdhIGNsaWMgZW4gTm8uIi8+DQoJCTx1aXRleHQgbmFtZT0iSU5GT1JNQVRJT05fSDI2NF9GTEFTSFBMQVlFUiIgdmFsdWU9IkxhIHZlcnNpw7NuIGFjdHVhbCBkZSBGbGFzaCBQbGF5ZXIgaW5zdGFsYWRhIGVuIGVsIG9yZGVuYWRvciBubyBlcyBjb21wYXRpYmxlIGNvbiBlc3RlIHbDrWRlby4gSGFnYSBjbGljIGVuIGVsIMOhcmVhIGRlIHbDrWRlbyBwYXJhIGRlc2NhcmdhciBsYSDDumx0aW1hIHZlcnNpw7NuIGRlIEZsYXNoIFBsYXllci4iLz4NCgkJPCEtLSBzdWJzdGl0dXRpb246ICVwID09IHByZXNlbnRhdGlvbiB0aXRsZSAtLT4NCgkJPCEtLSBzdWJzdGl0dXRpb246ICVzID09IHNsaWRlIHRpdGxlIC0tPg0KCQk8IS0tIHN1YnN0aXR1dGlvbjogJW4gPT0gc2xpZGUgbnVtYmVyIC0tPg0KCQk8dWl0ZXh0IG5hbWU9IkJPT0tNQVJLIiB2YWx1ZT0iQWRvYmUgUHJlc2VudGVyOiAlcCIvPg0KCQk8IS0tIHN1YnN0aXR1dGlvbjogJXAgPT0gcHJlc2VudGF0aW9uIHRpdGxlIC0tPg0KCQk8IS0tIHN1YnN0aXR1dGlvbjogJXMgPT0gc2xpZGUgdGl0bGUgLS0+DQoJCTwhLS0gc3Vic3RpdHV0aW9uOiAlbiA9PSBzbGlkZSBudW1iZXIgLS0+DQoJCTx1aXRleHQgbmFtZT0iQk9PS01BUktTTElERSIgdmFsdWU9IkFkb2JlIFByZXNlbnRlcjogJXAgJXMiLz4NCgkJPHVpdGV4dCBuYW1lPSJTSE9XU0lERUJBUiIgdmFsdWU9Ik1vc3RyYXIgYmFycmEgbGF0ZXJhbCBhIGxvcyBwYXJ0aWNpcGFudGVzIi8+DQoJCTx1aXRleHQgbmFtZT0iTVVURSIgdmFsdWU9Ik11ZG8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+DQoJPGxhbmd1YWdlIGlkPSJwd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mlzbyBkZSBhbmV4byIvPg0KCQk8dWl0ZXh0IG5hbWU9IkFUVEFDSE1FTlRfUFJFVklFV19XQVJOSU5HTVNHIiB2YWx1ZT0iT3MgYW5leG9zIG7Do28gc8OjbyBhYmVydG9zIG5vIG1vZG8gZGUgVmlzdWFsaXphw6fDo28uIFVzZSBvIGNvbWFuZG8gZGUgcHVibGljYcOnw6NvIHBhcmEgdmVyIG9zIHJlc3VsdGFkb3MuIi8+DQoJCTx1aXRleHQgbmFtZT0iQ09MTEFCX0xPQ0FMX1BMQVlCQUNLX01TRyIgdmFsdWU9Ik8gY29udGXDumRvIGVzdMOhIHNlbmRvIHJlcHJvZHV6aWRvIGxvY2FsbWVudGUuQSBjb2xhYm9yYcOnw6NvIG7Do28gZnVuY2lvbmEgbmVzdGUgbW9kby4iLz4NCgkJPHVpdGV4dCBuYW1lPSJDT0xMQUJfTE9DQUxfUExBWUJBQ0tfVElUTEUiIHZhbHVlPSJSZXByb2R1w6fDo28gbG9jYWwiLz4NCgkJPHVpdGV4dCBuYW1lPSJDT0xMQUJfTE9DQUxfUExBWUJBQ0tCVE4iIHZhbHVlPSJPayIv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GFyYWRvIi8+DQoJCTx1aXRleHQgbmFtZT0iU0NSVUJCQVJTVEFUVVNfUExBWUlORyIgdmFsdWU9IlJlcHJvZHV6aW5kbyIvPg0KCQk8dWl0ZXh0IG5hbWU9IlNDUlVCQkFSU1RBVFVTX05PQVVESU8iIHZhbHVlPSJTZW0gw6F1ZGlvIi8+DQoJCTx1aXRleHQgbmFtZT0iU0NSVUJCQVJTVEFUVVNfVklEUExBWUlORyIgdmFsdWU9IlbDrWRlbyBlbSByZXByb2R1w6fDo28iLz4NCgkJPHVpdGV4dCBuYW1lPSJTQ1JVQkJBUlNUQVRVU19MT0FESU5HIiB2YWx1ZT0iQ2FycmVnYW5kbyIvPg0KCQk8dWl0ZXh0IG5hbWU9IlNDUlVCQkFSU1RBVFVTX0JVRkZFUklORyIgdmFsdWU9IkFybWF6ZW5hbmRvIGVtIGJ1ZmZlciIvPg0KCQk8dWl0ZXh0IG5hbWU9IlNDUlVCQkFSU1RBVFVTX1FVRVNUSU9OIiB2YWx1ZT0iUmVzcG9uZGVyIHBlcmd1bnRhIi8+DQoJCTx1aXRleHQgbmFtZT0iU0NSVUJCQVJTVEFUVVNfUkVWSUVXUVVJWiIgdmFsdWU9IlJldmlzYW5kbyBxdWVzdGlvbsOhcmlvIi8+DQoJCTwhLS0gc3Vic3RpdHV0aW9uOiAlbSA9PSBtaW51dGVzIHJlbWFpbmluZyAtLT4NCgkJPCEtLSBzdWJzdGl0dXRpb246ICVzID09IHNlY29uZHMgcmVtYWluaW5nIC0tPg0KCQk8dWl0ZXh0IG5hbWU9IkVMQVBTRUQiIHZhbHVlPSIlbSBtaW51dG9zICVzIHNlZ3VuZG9zIHJlc3RhbnRlcyIvPg0KCQk8dWl0ZXh0IG5hbWU9Ik5PVEZPVU5EIiB2YWx1ZT0iTmFkYSBlbmNvbnRyYWRvIi8+DQoJCTx1aXRleHQgbmFtZT0iQVRUQUNITUVOVFMiIHZhbHVlPSJBbmV4b3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XRvIi8+DQoJCTx1aXRleHQgbmFtZT0iVEFCX1FVSVoiIHZhbHVlPSJRdWVzdC4iLz4NCgkJPHVpdGV4dCBuYW1lPSJUQUJfT1VUTElORSIgdmFsdWU9IkVzcXVlbWEiLz4NCgkJPHVpdGV4dCBuYW1lPSJUQUJfVEhVTUIiIHZhbHVlPSJNaW5pIi8+DQoJCTx1aXRleHQgbmFtZT0iVEFCX05PVEVTIiB2YWx1ZT0iTm90YXMiLz4NCgkJPHVpdGV4dCBuYW1lPSJUQUJfU0VBUkNIIiB2YWx1ZT0iQnVzY2EiLz4NCgkJPHVpdGV4dCBuYW1lPSJTTElERV9IRUFESU5HIiB2YWx1ZT0iVMOtdHVsbyBkbyBzbGlkZSIvPg0KCQk8dWl0ZXh0IG5hbWU9IkRVUkFUSU9OX0hFQURJTkciIHZhbHVlPSJEdXJhw6fDo28iLz4NCgkJPHVpdGV4dCBuYW1lPSJTRUFSQ0hfSEVBRElORyIgdmFsdWU9IlByb2N1cmFyIHRleHRvOiIvPg0KCQk8dWl0ZXh0IG5hbWU9IlRIVU1CX0hFQURJTkciIHZhbHVlPSJTbGlkZSIvPg0KCQk8dWl0ZXh0IG5hbWU9IlRIVU1CX0lORk8iIHZhbHVlPSJUw610dWxvL0R1cmHDp8OjbyBkbyBzbGlkZSIvPg0KCQk8dWl0ZXh0IG5hbWU9IkFUVEFDSE5BTUVfSEVBRElORyIgdmFsdWU9Ik5vbWUgZG8gYXJxdWl2byIvPg0KCQk8dWl0ZXh0IG5hbWU9IkFUVEFDSFNJWkVfSEVBRElORyIgdmFsdWU9IlRhbWFuaG8iLz4NCgkJPHVpdGV4dCBuYW1lPSJTTElERV9OT1RFUyIgdmFsdWU9IkFub3Rhw6fDtWVzIGRvIHNsaWRlIi8+DQoJCTx1aXRleHQgbmFtZT0iQ09VUlNFX1NUQVRVUyIgdmFsdWU9IlN0YXR1cyBkbyBtw7NkdWxvIi8+DQoJCTx1aXRleHQgbmFtZT0iUEFTU0VEX1NUUklORyIgdmFsdWU9IkFwcm92YWRvIi8+DQoJCTx1aXRleHQgbmFtZT0iRkFJTEVEX1NUUklORyIgdmFsdWU9IlJlcHJvdmFkbyIvPg0KCQk8IS0tcXVpeiBwb2QgYW5kIG1lc3NhZ2UgYm94IHRleHRzLS0+DQoJCTx1aXRleHQgbmFtZT0iUVVJWlBPRF9RVUlaX0FUVEVNUFQiIHZhbHVlPSJUZW50YXRpdmEgbm8gcXVlc3Rpb27DoXJpbzoiLz4NCgkJPHVpdGV4dCBuYW1lPSJRVUlaUE9EX1FVSVpfQVRURU1QVF9WQUxVRSIgdmFsdWU9IiVuIGRlICV0Ii8+DQoJCTx1aXRleHQgbmFtZT0iUVVJWlBPRF9RVUlaX1NDT1JFIiB2YWx1ZT0iUG9udHVhw6fDo286Ii8+DQoJCTx1aXRleHQgbmFtZT0iUVVJWlBPRF9RVUlaX1BBU1NTQ09SRSIgdmFsdWU9IlBvbnR1YcOnw6NvIGRlIGFwcm92YcOnw6NvOiIvPg0KCQk8dWl0ZXh0IG5hbWU9IlFVSVpQT0RfUVVJWl9NQVhTQ09SRSIgdmFsdWU9IlBvbnR1YcOnw6NvIG3DoXhpbWE6Ii8+DQoJCTx1aXRleHQgbmFtZT0iUVVJWlBPRF9RVUVTQVRNUFRfU1RSIiB2YWx1ZT0iVGVudGF0aXZhOiAlbiBkZSAldCIvPg0KCQk8dWl0ZXh0IG5hbWU9IlFVSVpQT0RfUVVFU1RZUEVfU1RSIiB2YWx1ZT0iVGlwbzogJXMiLz4NCgkJPHVpdGV4dCBuYW1lPSJRVUlaUE9EX1FVRVNUWVBFX0dSRCIgdmFsdWU9IkNsYXNzaWZpY2F0w7NyaWEiLz4NCgkJPHVpdGV4dCBuYW1lPSJRVUlaUE9EX1FVRVNUWVBFX1NWWSIgdmFsdWU9IlBlc3F1aXNhIi8+DQoJCTx1aXRleHQgbmFtZT0iUVVJWlBPRF9RVUlaQVRNUFRfSU5GIiB2YWx1ZT0iSW5maW5pdG8iLz4NCgkJPHVpdGV4dCBuYW1lPSJRVUlaUE9EX1FVRVNBVE1QVF9JTkYiIHZhbHVlPSJJbmZpbml0byIvPg0KCQk8dWl0ZXh0IG5hbWU9IldBUk5JTkdNU0dfWUVTU1RSSU5HIiB2YWx1ZT0iU2ltIi8+DQoJCTx1aXRleHQgbmFtZT0iV0FSTklOR01TR19OT1NUUklORyIgdmFsdWU9Ik7Do28iLz4NCgkJPHVpdGV4dCBuYW1lPSJXQVJOSU5HTVNHX1RJVExFU1RSSU5HIiB2YWx1ZT0iQWxlcnRhIGRlIG5hdmVnYcOnw6NvIGRvIHF1ZXN0aW9uw6FyaW8iLz4NCgkJPHVpdGV4dCBuYW1lPSJXQVJOSU5HTVNHX01TR1NUUklORyIgdmFsdWU9IkV4aXN0ZW0gcGVyZ3VudGFzIHF1ZSBuw6NvIGZvcmFtIHJlc3BvbmRpZGFzIG5lc3RlIHF1ZXN0aW9uw6FyaW8uDQoNCkNsaXF1ZSBlbSBTaW0gcGFyYSBzYWlyIGRvIHF1ZXN0aW9uw6FyaW8gb3UgZW0gTsOjbyBzZSBxdWlzZXIgY29udGludWFyLiIvPg0KCQk8dWl0ZXh0IG5hbWU9IklORk9STUFUSU9OX0gyNjRfRkxBU0hQTEFZRVIiIHZhbHVlPSJBIHZlcnPDo28gYXR1YWwgZG8gRmxhc2ggUGxheWVyIGluc3RhbGFkYSBubyBjb21wdXRhZG9yIG7Do28gb2ZlcmVjZSBzdXBvcnRlIGEgZXNzZSB2w61kZW8uIENsaXF1ZSBuYSDDoXJlYSBkbyB2w61kZW8gcGFyYSBiYWl4YXIgYSB2ZXJzw6NvIG1haXMgcmVjZW50ZSBkbyBGbGFzaCBQbGF5ZXIuIi8+DQoJCTwhLS0gc3Vic3RpdHV0aW9uOiAlcCA9PSBwcmVzZW50YXRpb24gdGl0bGUgLS0+DQoJCTwhLS0gc3Vic3RpdHV0aW9uOiAlcyA9PSBzbGlkZSB0aXRsZSAtLT4NCgkJPCEtLSBzdWJzdGl0dXRpb246ICVuID09IHNsaWRlIG51bWJlciAtLT4NCgkJPHVpdGV4dCBuYW1lPSJCT09LTUFSSyIgdmFsdWU9IkFkb2JlIFByZXNlbnRlciAtICVwIi8+DQoJCTwhLS0gc3Vic3RpdHV0aW9uOiAlcCA9PSBwcmVzZW50YXRpb24gdGl0bGUgLS0+DQoJCTwhLS0gc3Vic3RpdHV0aW9uOiAlcyA9PSBzbGlkZSB0aXRsZSAtLT4NCgkJPCEtLSBzdWJzdGl0dXRpb246ICVuID09IHNsaWRlIG51bWJlciAtLT4NCgkJPHVpdGV4dCBuYW1lPSJCT09LTUFSS1NMSURFIiB2YWx1ZT0iQWRvYmUgUHJlc2VudGVyIC0gJXAgJXMiLz4NCgkJPHVpdGV4dCBuYW1lPSJTSE9XU0lERUJBUiIgdmFsdWU9Ik1vc3RyYXIgYmFycmEgbGF0ZXJhbCBhbyBwYXJ0aWNpcGFudGVzIi8+DQoJCTx1aXRleHQgbmFtZT0iTVVURSIgdmFsdWU9Ik11ZG8iLz4NCgkJPHVpdGV4dCBuYW1lPSJET0NXUkFQX1RJVExFIiB2YWx1ZT0iQW5leG8gZGUgYXJxdWl2byBkbyBQcmVzZW50ZXIiLz4NCgkJPHVpdGV4dCBuYW1lPSJET0NXUkFQX01TRyIgdmFsdWU9IlNhbHZhciBlbSBNZXUgY29tcHV0YWRvciIvPg0KCQk8dWl0ZXh0IG5hbWU9IkRPQ1dSQVBfUFJPTVBUIiB2YWx1ZT0iQ2xpcXVlIHBhcmEgYmFpeGFyIi8+DQoJPC9sYW5ndWFnZT4NCgk8bGFuZ3VhZ2UgaWQ9Iml0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+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+DQoJCTx1aWZvbnQgbmFtZT0iRk9OVF9RVUlaUE9EX1FVSVpfUVVFU1RJT05fQ09VTlRfVkFMVUUiIHZhbHVlPSJWZXJkYW5hLDksdHJ1ZSxmYWxzZSx0cnVlIi8+DQoJCTx1aWZvbnQgbmFtZT0iRk9OVF9RVUlaUE9EX1FVSVpfUVVFU1RJT05fQVRURU1QVEVEIiB2YWx1ZT0iVmVyZGFuYSw5LGZhbHNlLGZhbHNlLHRydWUiLz4NCgkJPHVpZm9udCBuYW1lPSJGT05UX1FVSVpQT0RfUVVJWl9RVUVTVElPTl9BVFRFTVBURURfVkFMVUUiIHZhbHVlPSJWZXJkYW5hLDksdHJ1ZSxmYWxzZSx0cnVlIi8+DQoJCTx1aWZvbnQgbmFtZT0iRk9OVF9RVUlaUE9EX1FVSVpfU0NPUkVfVEFHIiB2YWx1ZT0iVmVyZGFuYSwxMSx0cnVlLGZhbHNlLHRydWUiLz4NCgkJPHVpZm9udCBuYW1lPSJGT05UX1FVSVpQT0RfUVVJWl9TQ09SRSIgdmFsdWU9IlZlcmRhbmEsOSxmYWxzZSxmYWxzZSx0cnVlIi8+DQoJCTx1aWZvbnQgbmFtZT0iRk9OVF9RVUlaUE9EX1FVSVpfU0NPUkVfVkFMVUUiIHZhbHVlPSJWZXJkYW5hLDksdHJ1ZSxmYWxzZSx0cnVlIi8+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+DQoJCTx1aWZvbnQgbmFtZT0iRk9OVF9RVUlaUE9EX1FVSVpfUEFTU1NDT1JFX1ZBTFVFIiB2YWx1ZT0iVmVyZGFuYSw5LHRydWUsZmFsc2UsdHJ1ZSIvPg0KCQk8IS0tIHVpdGV4dCAtLT4NCgkJPCEtLSBzdWJzdGl0dXRpb246ICVuID09IHNsaWRlIG51bWJlciAtLT4NCgkJPHVpdGV4dCBuYW1lPSJBVFRBQ0hNRU5UX1BSRVZJRVdfV0FSTklOR01TR19USVRMRVNUUklORyIgdmFsdWU9IkF0dGFjaG1lbnQgV2FybmluZyIvPg0KCQk8dWl0ZXh0IG5hbWU9IkFUVEFDSE1FTlRfUFJFVklFV19XQVJOSU5HTVNHIiB2YWx1ZT0iQXR0YWNobWVudHMgZG8gbm90IG9wZW4gaW4gUHJldmlldyBtb2RlLiBQbGVhc2UgdXNlIHB1Ymxpc2ggdG8gc2VlIHRoZSByZXN1bHRzIi8+DQoJCTx1aXRleHQgbmFtZT0iVU5OQU1FRFNMSURFVElUTEUiIHZhbHVlPSJEaWFwb3NpdGl2YS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JEaWFwb3NpdGl2YSAlbiAvICV0IHwgIi8+DQoJCTx1aXRleHQgbmFtZT0iU0NSVUJCQVJTVEFUVVNfU1RPUFBFRCIgdmFsdWU9IkludGVycm90dG8iLz4NCgkJPHVpdGV4dCBuYW1lPSJTQ1JVQkJBUlNUQVRVU19QTEFZSU5HIiB2YWx1ZT0iUmlwcm9kdXppb25lIi8+DQoJCTx1aXRleHQgbmFtZT0iU0NSVUJCQVJTVEFUVVNfTk9BVURJTyIgdmFsdWU9IkF1ZGlvIGluYXR0LiIvPg0KCQk8dWl0ZXh0IG5hbWU9IlNDUlVCQkFSU1RBVFVTX1ZJRFBMQVlJTkciIHZhbHVlPSJWaWRlbyBpbiByaXByb2R1emlvbmUiLz4NCgkJPHVpdGV4dCBuYW1lPSJTQ1JVQkJBUlNUQVRVU19MT0FESU5HIiB2YWx1ZT0iQ2FyaWNhbWVudG8iLz4NCgkJPHVpdGV4dCBuYW1lPSJTQ1JVQkJBUlNUQVRVU19CVUZGRVJJTkciIHZhbHVlPSJCdWZmZXJpbmciLz4NCgkJPHVpdGV4dCBuYW1lPSJTQ1JVQkJBUlNUQVRVU19RVUVTVElPTiIgdmFsdWU9IlJpc3BvbmRpIGEgZG9tYW5kYSIvPg0KCQk8dWl0ZXh0IG5hbWU9IlNDUlVCQkFSU1RBVFVTX1JFVklFV1FVSVoiIHZhbHVlPSJSZXZpc2lvbmUgZGVsIHF1aXoiLz4NCgkJPCEtLSBzdWJzdGl0dXRpb246ICVtID09IG1pbnV0ZXMgcmVtYWluaW5nIC0tPg0KCQk8IS0tIHN1YnN0aXR1dGlvbjogJXMgPT0gc2Vjb25kcyByZW1haW5pbmcgLS0+DQoJCTx1aXRleHQgbmFtZT0iRUxBUFNFRCIgdmFsdWU9IiVtIE1pbnV0aSAlcyBTZWNvbmRpIHJpbWFuZW50aSIvPg0KCQk8dWl0ZXh0IG5hbWU9Ik5PVEZPVU5EIiB2YWx1ZT0iTmVzc3VuIGVsZW1lbnRvIHRyb3ZhdG8iLz4NCgkJPHVpdGV4dCBuYW1lPSJBVFRBQ0hNRU5UUyIgdmFsdWU9IkFsbGVnYXRpIi8+DQoJCTwhLS0gc3Vic3RpdHV0aW9uOiAlcCA9PSBjdXJyZW50IHNwZWFrZXIncyB0aXRsZSAtLT4NCgkJPHVpdGV4dCBuYW1lPSJCSU9XSU5fVElUTEUiIHZhbHVlPSJCaW86ICVwIi8+DQoJCTx1aXRleHQgbmFtZT0iQklPQlROX1RJVExFIiB2YWx1ZT0iQmlvIi8+DQoJCTx1aXRleHQgbmFtZT0iRElWSURFUkJUTl9USVRMRSIgdmFsdWU9InwiLz4NCgkJPHVpdGV4dCBuYW1lPSJDT05UQUNUQlROX1RJVExFIiB2YWx1ZT0iQ29udC4iLz4NCgkJPHVpdGV4dCBuYW1lPSJUQUJfUVVJWiIgdmFsdWU9IlF1aXoiLz4NCgkJPHVpdGV4dCBuYW1lPSJUQUJfT1VUTElORSIgdmFsdWU9IlN0cnV0dHVyYSIvPg0KCQk8dWl0ZXh0IG5hbWU9IlRBQl9USFVNQiIgdmFsdWU9Ik1pbmlhdHVyZSIvPg0KCQk8dWl0ZXh0IG5hbWU9IlRBQl9OT1RFUyIgdmFsdWU9Ik5vdGUiLz4NCgkJPHVpdGV4dCBuYW1lPSJUQUJfU0VBUkNIIiB2YWx1ZT0iQ2VyY2EiLz4NCgkJPHVpdGV4dCBuYW1lPSJTTElERV9IRUFESU5HIiB2YWx1ZT0iVGl0b2xvIGRpYXBvc2l0aXZhIi8+DQoJCTx1aXRleHQgbmFtZT0iRFVSQVRJT05fSEVBRElORyIgdmFsdWU9IkR1cmF0YSIvPg0KCQk8dWl0ZXh0IG5hbWU9IlNFQVJDSF9IRUFESU5HIiB2YWx1ZT0iQ2VyY2EgdGVzdG86Ii8+DQoJCTx1aXRleHQgbmFtZT0iVEhVTUJfSEVBRElORyIgdmFsdWU9IkRpYXBvc2l0aXZhIi8+DQoJCTx1aXRleHQgbmFtZT0iVEhVTUJfSU5GTyIgdmFsdWU9IlRpdG9sby9UZW1wbyIvPg0KCQk8dWl0ZXh0IG5hbWU9IkFUVEFDSE5BTUVfSEVBRElORyIgdmFsdWU9Ik5vbWUgZmlsZSIvPg0KCQk8dWl0ZXh0IG5hbWU9IkFUVEFDSFNJWkVfSEVBRElORyIgdmFsdWU9IkRpbWVuc2lvbmUiLz4NCgkJPHVpdGV4dCBuYW1lPSJTTElERV9OT1RFUyIgdmFsdWU9Ik5vdGUgZGlhcG9zaXRpdm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+DQoJCTx1aXRleHQgbmFtZT0iUVVJWlBPRF9RVUlaX1BBU1NTQ09SRSIgdmFsdWU9IlB1bnRlZ2dpbyBtaW5pbW86Ii8+DQoJCTx1aXRleHQgbmFtZT0iUVVJWlBPRF9RVUlaX01BWFNDT1JFIiB2YWx1ZT0iUHVudGVnZ2lvIG1hc3NpbW86Ii8+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+DQoJCTx1aXRleHQgbmFtZT0iV0FSTklOR01TR19ZRVNTVFJJTkciIHZhbHVlPSJTw6wiLz4NCgkJPHVpdGV4dCBuYW1lPSJXQVJOSU5HTVNHX05PU1RSSU5HIiB2YWx1ZT0iTm8iLz4NCgkJPHVpdGV4dCBuYW1lPSJXQVJOSU5HTVNHX1RJVExFU1RSSU5HIiB2YWx1ZT0iQXZ2ZXJ0ZW56YSBuYXZpZ2F6aW9uZSBxdWl6Ii8+DQoJCTx1aXRleHQgbmFtZT0iV0FSTklOR01TR19NU0dTVFJJTkciIHZhbHVlPSJPY2NvcnJlIGFuY29yYSByaXNwb25kZXJlIGFkIGFsY3VuZSBkb21hbmRlIGRlbCBxdWl6Lg0KDQpTZSBmYXRlIGNsaWMgc3UgU8OsLCB1c2NpcmV0ZSBkYWwgcXVpei4gRmF0ZSBjbGljIHN1IE5vIHBlciBjb250aW51YXJlIGlsIHF1aXouIi8+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Nb3N0cmEgYmFycmEgbGF0ZXJhbGUgYWkgcGFydGVjaXBhbnRpIi8+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+DQoJPGxhbmd1YWdlIGlkPSJubC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RGlhICVuIi8+DQoJCTx1aXRleHQgbmFtZT0iQ09MTEFCX0xPQ0FMX1BMQVlCQUNLX01TRyIgdmFsdWU9IkNvbnRlbnQgaXMgYmVpbmcgcGxheWVkIGxvY2FsbHkuXG4gQ29sbGFib3JhdGlvbiBkb2VzIG5vdCB3b3JrIGluIHRoaXMgbW9kZSIvPg0KCQk8dWl0ZXh0IG5hbWU9IkNPTExBQl9MT0NBTF9QTEFZQkFDS19USVRMRSIgdmFsdWU9IkxvY2FsIFBsYXliYWNrIi8+DQoJCTx1aXRleHQgbmFtZT0iQ09MTEFCX0xPQ0FMX1BMQVlCQUNLQlROIiB2YWx1ZT0iT2siLz4NCgkJPCEtLSBzdWJzdGl0dXRpb246ICVuID09IHNsaWRlIG51bWJlciAtLT4NCgkJPCEtLSBzdWJzdGl0dXRpb246ICV0ID09IHRvdGFsIHNsaWRlIGNvdW50IC0tPg0KCQk8dWl0ZXh0IG5hbWU9IlNDUlVCQkFSU1RBVFVTX1NMSURFSU5GTyIgdmFsdWU9IkRpYSAlbiAvICV0IHwgIi8+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+DQoJCTx1aXRleHQgbmFtZT0iU0NSVUJCQVJTVEFUVVNfUVVFU1RJT04iIHZhbHVlPSJWcmFhZyBtZXQgYW50d29vcmQiLz4NCgkJPHVpdGV4dCBuYW1lPSJTQ1JVQkJBUlNUQVRVU19SRVZJRVdRVUlaIiB2YWx1ZT0iUXVpeiBjb250cm9sZXJlbiIvPg0KCQk8IS0tIHN1YnN0aXR1dGlvbjogJW0gPT0gbWludXRlcyByZW1haW5pbmcgLS0+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+DQoJCTwhLS0gc3Vic3RpdHV0aW9uOiAlcCA9PSBjdXJyZW50IHNwZWFrZXIncyB0aXRsZSAtLT4NCgkJPHVpdGV4dCBuYW1lPSJCSU9XSU5fVElUTEUiIHZhbHVlPSJCaW9ncmFmaWU6ICVwIi8+DQoJCTx1aXRleHQgbmFtZT0iQklPQlROX1RJVExFIiB2YWx1ZT0iQmlvZ3JhZmllIi8+DQoJCTx1aXRleHQgbmFtZT0iRElWSURFUkJUTl9USVRMRSIgdmFsdWU9InwiLz4NCgkJPHVpdGV4dCBuYW1lPSJDT05UQUNUQlROX1RJVExFIiB2YWx1ZT0iQ29udGFjdCIvPg0KCQk8dWl0ZXh0IG5hbWU9IlRBQl9RVUlaIiB2YWx1ZT0iUXVpeiIvPg0KCQk8dWl0ZXh0IG5hbWU9IlRBQl9PVVRMSU5FIiB2YWx1ZT0iT3ZlcnppY2h0Ii8+DQoJCTx1aXRleHQgbmFtZT0iVEFCX1RIVU1CIiB2YWx1ZT0iTWluaWF0dXVyIi8+DQoJCTx1aXRleHQgbmFtZT0iVEFCX05PVEVTIiB2YWx1ZT0iTm90aXRpZXMiLz4NCgkJPHVpdGV4dCBuYW1lPSJUQUJfU0VBUkNIIiB2YWx1ZT0iWm9la2VuIi8+DQoJCTx1aXRleHQgbmFtZT0iU0xJREVfSEVBRElORyIgdmFsdWU9IlRpdGVsIHZhbiBkaWEiLz4NCgkJPHVpdGV4dCBuYW1lPSJEVVJBVElPTl9IRUFESU5HIiB2YWx1ZT0iRHV1ciIvPg0KCQk8dWl0ZXh0IG5hbWU9IlNFQVJDSF9IRUFESU5HIiB2YWx1ZT0iWm9la2VuIG5hYXIgdGVrc3Q6Ii8+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+DQoJCTx1aXRleHQgbmFtZT0iU0xJREVfTk9URVMiIHZhbHVlPSJEaWFub3RpdGllc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UXVpenBvZ2luZzoiLz4NCgkJPHVpdGV4dCBuYW1lPSJRVUlaUE9EX1FVSVpfQVRURU1QVF9WQUxVRSIgdmFsdWU9IiVuIHZhbiAldCIvPg0KCQk8dWl0ZXh0IG5hbWU9IlFVSVpQT0RfUVVJWl9TQ09SRSIgdmFsdWU9IkJlaGFhbGRlIHNjb3JlOiIvPg0KCQk8dWl0ZXh0IG5hbWU9IlFVSVpQT0RfUVVJWl9QQVNTU0NPUkUiIHZhbHVlPSJWb2xkb2VuZGUgc2NvcmU6Ii8+DQoJCTx1aXRleHQgbmFtZT0iUVVJWlBPRF9RVUlaX01BWFNDT1JFIiB2YWx1ZT0iTWF4aW1hYWwgaGFhbGJhcmUgc2NvcmU6Ii8+DQoJCTx1aXRleHQgbmFtZT0iUVVJWlBPRF9RVUVTQVRNUFRfU1RSIiB2YWx1ZT0iUG9naW5nOiAlbiB2YW4gJXQiLz4NCgkJPHVpdGV4dCBuYW1lPSJRVUlaUE9EX1FVRVNUWVBFX1NUUiIgdmFsdWU9IlR5cGU6ICVzIi8+DQoJCTx1aXRleHQgbmFtZT0iUVVJWlBPRF9RVUVTVFlQRV9HUkQiIHZhbHVlPSJUZWx0IHZvb3Igc2NvcmUiLz4NCgkJPHVpdGV4dCBuYW1lPSJRVUlaUE9EX1FVRVNUWVBFX1NWWSIgdmFsdWU9IkVucXXDqnRlIi8+DQoJCTx1aXRleHQgbmFtZT0iUVVJWlBPRF9RVUlaQVRNUFRfSU5GIiB2YWx1ZT0iT25iZXBlcmt0Ii8+DQoJCTx1aXRleHQgbmFtZT0iUVVJWlBPRF9RVUVTQVRNUFRfSU5GIiB2YWx1ZT0iT25iZXBlcmt0Ii8+DQoJCTx1aXRleHQgbmFtZT0iV0FSTklOR01TR19ZRVNTVFJJTkciIHZhbHVlPSJKYSIvPg0KCQk8dWl0ZXh0IG5hbWU9IldBUk5JTkdNU0dfTk9TVFJJTkciIHZhbHVlPSJOZWUiLz4NCgkJPHVpdGV4dCBuYW1lPSJXQVJOSU5HTVNHX1RJVExFU1RSSU5HIiB2YWx1ZT0iV2FhcnNjaHV3aW5nIG1ldCBiZXRyZWtraW5nIHRvdCBxdWl6bmF2aWdhdGllIi8+DQoJCTx1aXRleHQgbmFtZT0iV0FSTklOR01TR19NU0dTVFJJTkciIHZhbHVlPSJVIGhlYnQgbmlldCBhbGxlIHZyYWdlbiBpbiBkZXplIHF1aXogYmVhbnR3b29yZC4NCg0KS2xpayBvcCBKYSBvbSBkZSBxdWl6IGFmIHRlIHNsdWl0ZW4uIEtsaWsgb3AgTmVlIG9tIGRlIHF1aXogdm9vcnQgdGUgemV0dGVuLiIvPg0KCQk8dWl0ZXh0IG5hbWU9IklORk9STUFUSU9OX0gyNjRfRkxBU0hQTEFZRVIiIHZhbHVlPSJEZXplIHZpZGVvIHdvcmR0IG5pZXQgb25kZXJzdGV1bmQgZG9vciBkZSB2ZXJzaWUgdmFuIEZsYXNoIFBsYXllciBkaWUgbW9tZW50ZWVsIG9wIHV3IGNvbXB1dGVyIGlzIGdlw69uc3RhbGxlZXJkLiBLbGlrIGluIGRlIHZpZGVvIG9tIGRlIG5pZXV3c3RlIEZsYXNoIFBsYXllciB0ZSBkb3dubG9hZGV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aaWpwYW5lZWwgYWFuIGRlZWxuZW1lcnMgd2VlcmdldmVuIi8+DQoJCTx1aXRleHQgbmFtZT0iTVVURSIgdmFsdWU9IkRlbXBlbiIvPg0KCQk8dWl0ZXh0IG5hbWU9IkRPQ1dSQVBfVElUTEUiIHZhbHVlPSJQcmVzZW50ZXItYmVzdGFuZHNiaWpsYWdlIi8+DQoJCTx1aXRleHQgbmFtZT0iRE9DV1JBUF9NU0ciIHZhbHVlPSJPcHNsYWFuIGluIERlemUgY29tcHV0ZXIiLz4NCgkJPHVpdGV4dCBuYW1lPSJET0NXUkFQX1BST01QVCIgdmFsdWU9IktsaWsgb20gdGUgZG93bmxvYWRlbiIvPg0KCTwvbGFuZ3VhZ2U+DQoJPGxhbmd1YWdlIGlkPSJjbiI+DQoJCTwhLS0gZm9ybWF0IGZvciB1aWZvbnQgdmFsdWUgaXMgImZvbnQsc2l6ZSxpc2JvbGQsaXNpdGFsaWMsaXNzaGFkb3dlZCIgLS0+DQoJCTx1aWZvbnQgbmFtZT0iRk9OVF9RVUlaWklORyIgdmFsdWU9IuWui+S9ky0xODAzMCwxMCxmYWxzZSxmYWxzZSxmYWxzZSIvPg0KCQk8dWlmb250IG5hbWU9IkZPTlRfU0NSVUJTVEFUVVMiIHZhbHVlPSLlrovkvZMtMTgwMzAsMTAsdHJ1ZSxmYWxzZSx0cnVlIi8+DQoJCTx1aWZvbnQgbmFtZT0iRk9OVF9TQ1JVQlRJTUUiIHZhbHVlPSLlrovkvZMtMTgwMzAsMTAsZmFsc2UsZmFsc2UsdHJ1ZSIvPg0KCQk8dWlmb250IG5hbWU9IkZPTlRfRUxBUFNFRFRJTUUiIHZhbHVlPSLlrovkvZMtMTgwMzAsMTAsdHJ1ZSxmYWxzZSx0cnVlIi8+DQoJCTx1aWZvbnQgbmFtZT0iRk9OVF9VVElMU01FTlUiIHZhbHVlPSLlrovkvZMtMTgwMzAsMTAsdHJ1ZSxmYWxzZSxmYWxzZSIvPg0KCQk8dWlmb250IG5hbWU9IkZPTlRfVEFCUyIgdmFsdWU9IuWui+S9ky0xODAzMCwxNCx0cnVlLGZhbHNlLHRydWUiLz4NCgkJPHVpZm9udCBuYW1lPSJGT05UX1BSRVNFTlRBVElPTk5BTUUiIHZhbHVlPSLlrovkvZMtMTgwMzAsMTQsZmFsc2UsZmFsc2UsdHJ1ZSIvPg0KCQk8dWlmb250IG5hbWU9IkZPTlRfUFJFU0VOVEVSTkFNRSIgdmFsdWU9IuWui+S9ky0xODAzMCwxNCx0cnVlLGZhbHNlLHRydWUiLz4NCgkJPHVpZm9udCBuYW1lPSJGT05UX1BSRVNFTlRFUlRJVExFIiB2YWx1ZT0i5a6L5L2TLTE4MDMwLDEzLGZhbHNlLGZhbHNlLHRydWUiLz4NCgkJPHVpZm9udCBuYW1lPSJGT05UX0JJT0JUTiIgdmFsdWU9IuWui+S9ky0xODAzMCwxMCxmYWxzZSxmYWxzZSx0cnVlIi8+DQoJCTx1aWZvbnQgbmFtZT0iRk9OVF9OT1RFUyIgdmFsdWU9IuWui+S9ky0xODAzMCwxMixmYWxzZSxmYWxzZSxmYWxzZSIvPg0KCQk8dWlmb250IG5hbWU9IkZPTlRfT1VUTElORSIgdmFsdWU9IuWui+S9ky0xODAzMCwxMixmYWxzZSxmYWxzZSx0cnVlIi8+DQoJCTx1aWZvbnQgbmFtZT0iRk9OVF9TRUFSQ0giIHZhbHVlPSLlrovkvZMtMTgwMzAsMTIsZmFsc2UsZmFsc2UsdHJ1ZSIvPg0KCQk8dWlmb250IG5hbWU9IkZPTlRfVEhVTUIiIHZhbHVlPSLlrovkvZMtMTgwMzAsMTAsZmFsc2UsZmFsc2UsdHJ1ZSIvPg0KCQk8dWlmb250IG5hbWU9IkZPTlRfQklPV0lOIiB2YWx1ZT0i5a6L5L2TLTE4MDMwLDEyLGZhbHNlLGZhbHNlLGZhbHNlIi8+DQoJCTx1aWZvbnQgbmFtZT0iRk9OVF9MSVNUSEVBRElORyIgdmFsdWU9IuWui+S9ky0xODAzMCwxMCxmYWxzZSxmYWxzZSxmYWxzZSIvPg0KCQk8dWlmb250IG5hbWU9IkZPTlRfV0lOVElUTEUiIHZhbHVlPSLlrovkvZMtMTgwMzAsMTAsZmFsc2UsZmFsc2UsdHJ1ZSIvPg0KCQk8dWlmb250IG5hbWU9IkZPTlRfQVRUQUNITUVOVFMiIHZhbHVlPSLlrovkvZMtMTgwMzAsMTIsZmFsc2UsZmFsc2UsdHJ1ZSIvPg0KCQk8IS0tcXVpeiBwb2QgYW5kIG1lc3NhZ2UgYm94IHRleHQgZm9udHMtLT4NCgkJPHVpZm9udCBuYW1lPSJGT05UX01TR0JPWF9XSU5USVRMRSIgdmFsdWU9IuWui+S9ky0xODAzMCwxMix0cnVlLGZhbHNlLHRydWUiLz4NCgkJPHVpZm9udCBuYW1lPSJGT05UX01TR0JPWF9NU0ciIHZhbHVlPSLlrovkvZMtMTgwMzAsMTIsZmFsc2UsZmFsc2UsdHJ1ZSIvPg0KCQk8dWlmb250IG5hbWU9IkZPTlRfTVNHQk9YX09QVElPTlMiIHZhbHVlPSLlrovkvZMtMTgwMzAsMTAsdHJ1ZSxmYWxzZSx0cnVlIi8+DQoJCTx1aWZvbnQgbmFtZT0iRk9OVF9RVUlaUE9EX1FVSVpfVElUTEUiIHZhbHVlPSLlrovkvZMtMTgwMzAsMTIsdHJ1ZSxmYWxzZSx0cnVlIi8+DQoJCTx1aWZvbnQgbmFtZT0iRk9OVF9RVUlaUE9EX1FVSVpfQVRURU1QVCIgdmFsdWU9IuWui+S9ky0xODAzMCwxMCxmYWxzZSxmYWxzZSx0cnVlIi8+DQoJCTx1aWZvbnQgbmFtZT0iRk9OVF9RVUlaUE9EX1FVSVpfQVRURU1QVF9WQUxVRSIgdmFsdWU9IuWui+S9ky0xODAzMCwxMCx0cnVlLGZhbHNlLHRydWUiLz4NCgkJPHVpZm9udCBuYW1lPSJGT05UX1FVSVpQT0RfUVVFU1RJT05fU0NPUkUiIHZhbHVlPSLlrovkvZMtMTgwMzAsMTAsZmFsc2UsZmFsc2UsdHJ1ZSIvPg0KCQk8dWlmb250IG5hbWU9IkZPTlRfUVVJWlBPRF9RVUVTVElPTl9TQ09SRV9WQUxVRSIgdmFsdWU9IuWui+S9ky0xODAzMCwxMCx0cnVlLGZhbHNlLHRydWUiLz4NCgkJPHVpZm9udCBuYW1lPSJGT05UX1FVSVpQT0RfUVVFU1RJT05fQVRURU1QVCIgdmFsdWU9IuWui+S9ky0xODAzMCwxMCxmYWxzZSxmYWxzZSx0cnVlIi8+DQoJCTx1aWZvbnQgbmFtZT0iRk9OVF9RVUlaUE9EX1FVRVNUSU9OX0FUVEVNUFRfVkFMVUUiIHZhbHVlPSLlrovkvZMtMTgwMzAsMTAsdHJ1ZSxmYWxzZSx0cnVlIi8+DQoJCTx1aWZvbnQgbmFtZT0iRk9OVF9RVUlaUE9EX1FVRVNUSU9OX1RBRyIgdmFsdWU9IuWui+S9ky0xODAzMCwxMix0cnVlLGZhbHNlLHRydWUiLz4NCgkJPHVpZm9udCBuYW1lPSJGT05UX1FVSVpQT0RfUVVJWl9RVUVTVElPTl9DT1VOVCIgdmFsdWU9IuWui+S9ky0xODAzMCwxMCxmYWxzZSxmYWxzZSx0cnVlIi8+DQoJCTx1aWZvbnQgbmFtZT0iRk9OVF9RVUlaUE9EX1FVSVpfUVVFU1RJT05fQ09VTlRfVkFMVUUiIHZhbHVlPSLlrovkvZMtMTgwMzAsMTAsdHJ1ZSxmYWxzZSx0cnVlIi8+DQoJCTx1aWZvbnQgbmFtZT0iRk9OVF9RVUlaUE9EX1FVSVpfUVVFU1RJT05fQVRURU1QVEVEIiB2YWx1ZT0i5a6L5L2TLTE4MDMwLDEwLGZhbHNlLGZhbHNlLHRydWUiLz4NCgkJPHVpZm9udCBuYW1lPSJGT05UX1FVSVpQT0RfUVVJWl9RVUVTVElPTl9BVFRFTVBURURfVkFMVUUiIHZhbHVlPSLlrovkvZMtMTgwMzAsMTAsdHJ1ZSxmYWxzZSx0cnVlIi8+DQoJCTx1aWZvbnQgbmFtZT0iRk9OVF9RVUlaUE9EX1FVSVpfU0NPUkVfVEFHIiB2YWx1ZT0i5a6L5L2TLTE4MDMwLDEyLHRydWUsZmFsc2UsdHJ1ZSIvPg0KCQk8dWlmb250IG5hbWU9IkZPTlRfUVVJWlBPRF9RVUlaX1NDT1JFIiB2YWx1ZT0i5a6L5L2TLTE4MDMwLDEwLGZhbHNlLGZhbHNlLHRydWUiLz4NCgkJPHVpZm9udCBuYW1lPSJGT05UX1FVSVpQT0RfUVVJWl9TQ09SRV9WQUxVRSIgdmFsdWU9IuWui+S9ky0xODAzMCwxMCx0cnVlLGZhbHNlLHRydWUiLz4NCgkJPHVpZm9udCBuYW1lPSJGT05UX1FVSVpQT0RfUVVJWl9NQVhTQ09SRSIgdmFsdWU9IuWui+S9ky0xODAzMCwxMCxmYWxzZSxmYWxzZSx0cnVlIi8+DQoJCTx1aWZvbnQgbmFtZT0iRk9OVF9RVUlaUE9EX1FVSVpfTUFYU0NPUkVfVkFMVUUiIHZhbHVlPSLlrovkvZMtMTgwMzAsMTAsdHJ1ZSxmYWxzZSx0cnVlIi8+DQoJCTx1aWZvbnQgbmFtZT0iRk9OVF9RVUlaUE9EX1FVSVpfUEFTU1NDT1JFIiB2YWx1ZT0i5a6L5L2TLTE4MDMwLDEwLGZhbHNlLGZhbHNlLHRydWUiLz4NCgkJPHVpZm9udCBuYW1lPSJGT05UX1FVSVpQT0RfUVVJWl9QQVNTU0NPUkVfVkFMVUUiIHZhbHVlPSLlrovkvZMtMTgwMzAsMTAsdHJ1ZSxmYWxzZSx0cnVlIi8+DQoJCTwhLS0gdWl0ZXh0IC0tPg0KCQk8IS0tIHN1YnN0aXR1dGlvbjogJW4gPT0gc2xpZGUgbnVtYmVyIC0tPg0KCQk8dWl0ZXh0IG5hbWU9IkFUVEFDSE1FTlRfUFJFVklFV19XQVJOSU5HTVNHX1RJVExFU1RSSU5HIiB2YWx1ZT0iQXR0YWNobWVudCBXYXJuaW5nIi8+DQoJCTx1aXRleHQgbmFtZT0iQVRUQUNITUVOVF9QUkVWSUVXX1dBUk5JTkdNU0ciIHZhbHVlPSJBdHRhY2htZW50cyBkbyBub3Qgb3BlbiBpbiBQcmV2aWV3IG1vZGUuIFBsZWFzZSB1c2UgcHVibGlzaCB0byBzZWUgdGhlIHJlc3VsdHMiLz4NCgkJPHVpdGV4dCBuYW1lPSJDT0xMQUJfTE9DQUxfUExBWUJBQ0tfTVNHIiB2YWx1ZT0iQ29udGVudCBpcyBiZWluZyBwbGF5ZWQgbG9jYWxseS5cbiBDb2xsYWJvcmF0aW9uIGRvZXMgbm90IHdvcmsgaW4gdGhpcyBtb2RlIi8+DQoJCTx1aXRleHQgbmFtZT0iQ09MTEFCX0xPQ0FMX1BMQVlCQUNLX1RJVExFIiB2YWx1ZT0iTG9jYWwgUGxheWJhY2siLz4NCgkJPHVpdGV4dCBuYW1lPSJDT0xMQUJfTE9DQUxfUExBWUJBQ0tCVE4iIHZhbHVlPSJPayIvPg0KCQk8dWl0ZXh0IG5hbWU9IlVOTkFNRURTTElERVRJVExFIiB2YWx1ZT0i5bm754Gv54mHICVuIi8+DQoJCTwhLS0gc3Vic3RpdHV0aW9uOiAlbiA9PSBzbGlkZSBudW1iZXIgLS0+DQoJCTwhLS0gc3Vic3RpdHV0aW9uOiAldCA9PSB0b3RhbCBzbGlkZSBjb3VudCAtLT4NCgkJPHVpdGV4dCBuYW1lPSJTQ1JVQkJBUlNUQVRVU19TTElERUlORk8iIHZhbHVlPSLlubvnga/niYcgJW4gLyAldCB8ICIvPg0KCQk8dWl0ZXh0IG5hbWU9IlNDUlVCQkFSU1RBVFVTX1NUT1BQRUQiIHZhbHVlPSLlt7LlgZzmraIiLz4NCgkJPHVpdGV4dCBuYW1lPSJTQ1JVQkJBUlNUQVRVU19QTEFZSU5HIiB2YWx1ZT0i5q2j5Zyo5pKt5pS+Ii8+DQoJCTx1aXRleHQgbmFtZT0iU0NSVUJCQVJTVEFUVVNfTk9BVURJTyIgdmFsdWU9IuaXoOmfs+mikSIvPg0KCQk8dWl0ZXh0IG5hbWU9IlNDUlVCQkFSU1RBVFVTX1ZJRFBMQVlJTkciIHZhbHVlPSLop4bpopHmkq3mlL4iLz4NCgkJPHVpdGV4dCBuYW1lPSJTQ1JVQkJBUlNUQVRVU19MT0FESU5HIiB2YWx1ZT0i5q2j5Zyo6L295YWlIi8+DQoJCTx1aXRleHQgbmFtZT0iU0NSVUJCQVJTVEFUVVNfQlVGRkVSSU5HIiB2YWx1ZT0i5q2j5Zyo6L+b6KGM57yT5Yay5aSE55CGIi8+DQoJCTx1aXRleHQgbmFtZT0iU0NSVUJCQVJTVEFUVVNfUVVFU1RJT04iIHZhbHVlPSLlm57nrZTpl67popgiLz4NCgkJPHVpdGV4dCBuYW1lPSJTQ1JVQkJBUlNUQVRVU19SRVZJRVdRVUlaIiB2YWx1ZT0i5q2j5Zyo5a6h6ZiF5rWL6aqMIi8+DQoJCTwhLS0gc3Vic3RpdHV0aW9uOiAlbSA9PSBtaW51dGVzIHJlbWFpbmluZyAtLT4NCgkJPCEtLSBzdWJzdGl0dXRpb246ICVzID09IHNlY29uZHMgcmVtYWluaW5nIC0tPg0KCQk8dWl0ZXh0IG5hbWU9IkVMQVBTRUQiIHZhbHVlPSLliankvZkgJW0g5YiG6ZKfICVzIOenkiIvPg0KCQk8dWl0ZXh0IG5hbWU9Ik5PVEZPVU5EIiB2YWx1ZT0i5pyq5om+5Yiw5Lu75L2V5YaF5a65Ii8+DQoJCTx1aXRleHQgbmFtZT0iQVRUQUNITUVOVFMiIHZhbHVlPSLpmYTku7YiLz4NCgkJPCEtLSBzdWJzdGl0dXRpb246ICVwID09IGN1cnJlbnQgc3BlYWtlcidzIHRpdGxlIC0tPg0KCQk8dWl0ZXh0IG5hbWU9IkJJT1dJTl9USVRMRSIgdmFsdWU9IuS4quS6uueugOS7izogJXAiLz4NCgkJPHVpdGV4dCBuYW1lPSJCSU9CVE5fVElUTEUiIHZhbHVlPSLkuKrkurrnroDku4siLz4NCgkJPHVpdGV4dCBuYW1lPSJESVZJREVSQlROX1RJVExFIiB2YWx1ZT0ifCIvPg0KCQk8dWl0ZXh0IG5hbWU9IkNPTlRBQ1RCVE5fVElUTEUiIHZhbHVlPSLogZTns7vmlrnlvI8iLz4NCgkJPHVpdGV4dCBuYW1lPSJUQUJfUVVJWiIgdmFsdWU9Iua1i+mqjCIvPg0KCQk8dWl0ZXh0IG5hbWU9IlRBQl9PVVRMSU5FIiB2YWx1ZT0i5aSn57qyIi8+DQoJCTx1aXRleHQgbmFtZT0iVEFCX1RIVU1CIiB2YWx1ZT0i57yp55Wl5Zu+Ii8+DQoJCTx1aXRleHQgbmFtZT0iVEFCX05PVEVTIiB2YWx1ZT0i5aSH5rOoIi8+DQoJCTx1aXRleHQgbmFtZT0iVEFCX1NFQVJDSCIgdmFsdWU9IuaQnOe0oiIvPg0KCQk8dWl0ZXh0IG5hbWU9IlNMSURFX0hFQURJTkciIHZhbHVlPSLlubvnga/niYfmoIfpopgiLz4NCgkJPHVpdGV4dCBuYW1lPSJEVVJBVElPTl9IRUFESU5HIiB2YWx1ZT0i5oyB57ut5pe26Ze0Ii8+DQoJCTx1aXRleHQgbmFtZT0iU0VBUkNIX0hFQURJTkciIHZhbHVlPSLmkJzntKLmlofmnKw6Ii8+DQoJCTx1aXRleHQgbmFtZT0iVEhVTUJfSEVBRElORyIgdmFsdWU9IuW5u+eBr+eJhyIvPg0KCQk8dWl0ZXh0IG5hbWU9IlRIVU1CX0lORk8iIHZhbHVlPSLlubvnga/niYfmoIfpopgv5oyB57ut5pe26Ze0Ii8+DQoJCTx1aXRleHQgbmFtZT0iQVRUQUNITkFNRV9IRUFESU5HIiB2YWx1ZT0i5paH5Lu25ZCNIi8+DQoJCTx1aXRleHQgbmFtZT0iQVRUQUNIU0laRV9IRUFESU5HIiB2YWx1ZT0i5aSn5bCPIi8+DQoJCTx1aXRleHQgbmFtZT0iU0xJREVfTk9URVMiIHZhbHVlPSLlubvnga/niYflpIfms6g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ua1i+mqjOWwneivleasoeaVsDoiLz4NCgkJPHVpdGV4dCBuYW1lPSJRVUlaUE9EX1FVSVpfQVRURU1QVF9WQUxVRSIgdmFsdWU9IuesrCAlbiDmrKHvvIzlhbEgJXQg5qyhIi8+DQoJCTx1aXRleHQgbmFtZT0iUVVJWlBPRF9RVUlaX1NDT1JFIiB2YWx1ZT0i5b6X5YiGOiIvPg0KCQk8dWl0ZXh0IG5hbWU9IlFVSVpQT0RfUVVJWl9QQVNTU0NPUkUiIHZhbHVlPSLlj4rmoLzliIbmlbA6Ii8+DQoJCTx1aXRleHQgbmFtZT0iUVVJWlBPRF9RVUlaX01BWFNDT1JFIiB2YWx1ZT0i5pyA6auY5YiG5pWwOiIvPg0KCQk8dWl0ZXh0IG5hbWU9IlFVSVpQT0RfUVVFU0FUTVBUX1NUUiIgdmFsdWU9IuWwneivleasoeaVsDog56ysICVuIOasoe+8jOWFsSAldCDmrKEiLz4NCgkJPHVpdGV4dCBuYW1lPSJRVUlaUE9EX1FVRVNUWVBFX1NUUiIgdmFsdWU9Iuexu+WeizogJXMiLz4NCgkJPHVpdGV4dCBuYW1lPSJRVUlaUE9EX1FVRVNUWVBFX0dSRCIgdmFsdWU9IuivhOe6pyIvPg0KCQk8dWl0ZXh0IG5hbWU9IlFVSVpQT0RfUVVFU1RZUEVfU1ZZIiB2YWx1ZT0i6LCD5p+lIi8+DQoJCTx1aXRleHQgbmFtZT0iUVVJWlBPRF9RVUlaQVRNUFRfSU5GIiB2YWx1ZT0i5peg6ZmQIi8+DQoJCTx1aXRleHQgbmFtZT0iUVVJWlBPRF9RVUVTQVRNUFRfSU5GIiB2YWx1ZT0i5peg6ZmQIi8+DQoJCTx1aXRleHQgbmFtZT0iV0FSTklOR01TR19ZRVNTVFJJTkciIHZhbHVlPSLmmK8iLz4NCgkJPHVpdGV4dCBuYW1lPSJXQVJOSU5HTVNHX05PU1RSSU5HIiB2YWx1ZT0i5ZCmIi8+DQoJCTx1aXRleHQgbmFtZT0iV0FSTklOR01TR19USVRMRVNUUklORyIgdmFsdWU9Iua1i+mqjOWvvOiIquitpuWRiiIvPg0KCQk8dWl0ZXh0IG5hbWU9IldBUk5JTkdNU0dfTVNHU1RSSU5HIiB2YWx1ZT0i5q2k5rWL6aqM5Lit5pyJ5pyq5bCd6K+V5L2c562U55qE6Zeu6aKY44CCDQoNCuWNleWHu+KAnOaYr+KAnemAgOWHuuatpOa1i+mqjOOAguWNleWHu+KAnOWQpuKAnee7p+e7rea1i+mqjOOAgiIvPg0KCQk8dWl0ZXh0IG5hbWU9IklORk9STUFUSU9OX0gyNjRfRkxBU0hQTEFZRVIiIHZhbHVlPSLlvZPliY3lronoo4XlnKjmgqjnmoTorqHnrpfmnLrkuIrnmoQgRmxhc2ggUGxheWVyIOeJiOacrOS4jeaUr+aMgeivpeinhumikeOAguWNleWHu+inhumikeWMuuWfn+S4i+i9veacgOaWsOeJiOacrOeahCBGbGFzaCBQbGF5ZXL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5ZCR5Y+C5Yqg6ICF5pi+56S65o+Q6KaB5qCPIi8+DQoJCTx1aXRleHQgbmFtZT0iTVVURSIgdmFsdWU9IumdmemfsyIvPg0KCQk8dWl0ZXh0IG5hbWU9IkRPQ1dSQVBfVElUTEUiIHZhbHVlPSJQcmVzZW50ZXIg5paH5Lu26ZmE5Lu2Ii8+DQoJCTx1aXRleHQgbmFtZT0iRE9DV1JBUF9NU0ciIHZhbHVlPSLkv53lrZjliLDmiJHnmoTorqHnrpfmnLoiLz4NCgkJPHVpdGV4dCBuYW1lPSJET0NXUkFQX1BST01QVCIgdmFsdWU9IuWNleWHu+S7peS4i+i9vSIvPg0KCTwvbGFuZ3VhZ2U+DQoJPGxhbmd1YWdlIGlkPSJ0ci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x1aXRleHQgbmFtZT0iVU5OQU1FRFNMSURFVElUTEUiIHZhbHVlPSJTbGF5dCAlbiIvPg0KCQk8IS0tIHN1YnN0aXR1dGlvbjogJW4gPT0gc2xpZGUgbnVtYmVyIC0tPg0KCQk8IS0tIHN1YnN0aXR1dGlvbjogJXQgPT0gdG90YWwgc2xpZGUgY291bnQgLS0+DQoJCTx1aXRleHQgbmFtZT0iU0NSVUJCQVJTVEFUVVNfU0xJREVJTkZPIiB2YWx1ZT0iU2xheXQgJW4gLyAldCB8ICIvPg0KCQk8dWl0ZXh0IG5hbWU9IlNDUlVCQkFSU1RBVFVTX1NUT1BQRUQiIHZhbHVlPSJEdXJkdXJ1bGR1Ii8+DQoJCTx1aXRleHQgbmFtZT0iU0NSVUJCQVJTVEFUVVNfUExBWUlORyIgdmFsdWU9Ik95bmF0xLFsxLF5b3IiLz4NCgkJPHVpdGV4dCBuYW1lPSJTQ1JVQkJBUlNUQVRVU19OT0FVRElPIiB2YWx1ZT0iU2VzIFlvayIvPg0KCQk8dWl0ZXh0IG5hbWU9IlNDUlVCQkFSU1RBVFVTX1ZJRFBMQVlJTkciIHZhbHVlPSJWaWRlbyBPeW5hdMSxbMSxeW9yIi8+DQoJCTx1aXRleHQgbmFtZT0iU0NSVUJCQVJTVEFUVVNfTE9BRElORyIgdmFsdWU9IlnDvGtsZW5peW9yIi8+DQoJCTx1aXRleHQgbmFtZT0iU0NSVUJCQVJTVEFUVVNfQlVGRkVSSU5HIiB2YWx1ZT0iQXJhYmVsbGXEn2UgQWzEsW7EsXlvciIvPg0KCQk8dWl0ZXh0IG5hbWU9IlNDUlVCQkFSU1RBVFVTX1FVRVNUSU9OIiB2YWx1ZT0iU29ydXl1IFlhbsSxdGxhIi8+DQoJCTx1aXRleHQgbmFtZT0iU0NSVUJCQVJTVEFUVVNfUkVWSUVXUVVJWiIgdmFsdWU9IlPEsW5hdiDEsG5jZWxlbml5b3IiLz4NCgkJPCEtLSBzdWJzdGl0dXRpb246ICVtID09IG1pbnV0ZXMgcmVtYWluaW5nIC0tPg0KCQk8IS0tIHN1YnN0aXR1dGlvbjogJXMgPT0gc2Vjb25kcyByZW1haW5pbmcgLS0+DQoJCTx1aXRleHQgbmFtZT0iRUxBUFNFRCIgdmFsdWU9IiVtIERha2lrYSAlcyBTYW5peWUgS2FsZMSxIi8+DQoJCTx1aXRleHQgbmFtZT0iTk9URk9VTkQiIHZhbHVlPSJIZXJoYW5naSBCaXIgxZ5leSBCdWx1bm1hZMSxIi8+DQoJCTx1aXRleHQgbmFtZT0iQVRUQUNITUVOVFMiIHZhbHVlPSJFa2xlciIvPg0KCQk8IS0tIHN1YnN0aXR1dGlvbjogJXAgPT0gY3VycmVudCBzcGVha2VyJ3MgdGl0bGUgLS0+DQoJCTx1aXRleHQgbmFtZT0iQklPV0lOX1RJVExFIiB2YWx1ZT0iQmlvOiAlcCIvPg0KCQk8dWl0ZXh0IG5hbWU9IkJJT0JUTl9USVRMRSIgdmFsdWU9IkJpbyIvPg0KCQk8dWl0ZXh0IG5hbWU9IkRJVklERVJCVE5fVElUTEUiIHZhbHVlPSJ8Ii8+DQoJCTx1aXRleHQgbmFtZT0iQ09OVEFDVEJUTl9USVRMRSIgdmFsdWU9IsSwcnRpYmF0Ii8+DQoJCTx1aXRleHQgbmFtZT0iVEFCX1FVSVoiIHZhbHVlPSJTxLFuYXYiLz4NCgkJPHVpdGV4dCBuYW1lPSJUQUJfT1VUTElORSIgdmFsdWU9IkFuYSBIYXQiLz4NCgkJPHVpdGV4dCBuYW1lPSJUQUJfVEhVTUIiIHZhbHVlPSJSZXNpbSIvPg0KCQk8dWl0ZXh0IG5hbWU9IlRBQl9OT1RFUyIgdmFsdWU9Ik5vdGxhciIvPg0KCQk8dWl0ZXh0IG5hbWU9IlRBQl9TRUFSQ0giIHZhbHVlPSJBcmEiLz4NCgkJPHVpdGV4dCBuYW1lPSJTTElERV9IRUFESU5HIiB2YWx1ZT0iU2xheXQgQmHFn2zEscSfxLEiLz4NCgkJPHVpdGV4dCBuYW1lPSJEVVJBVElPTl9IRUFESU5HIiB2YWx1ZT0iU8O8cmUiLz4NCgkJPHVpdGV4dCBuYW1lPSJTRUFSQ0hfSEVBRElORyIgdmFsdWU9Ik1ldG5pIGFyYToiLz4NCgkJPHVpdGV4dCBuYW1lPSJUSFVNQl9IRUFESU5HIiB2YWx1ZT0iU2xheXQiLz4NCgkJPHVpdGV4dCBuYW1lPSJUSFVNQl9JTkZPIiB2YWx1ZT0iU2xheXQgQmHFn2zEscSfxLEvU8O8cmVzaSIvPg0KCQk8dWl0ZXh0IG5hbWU9IkFUVEFDSE5BTUVfSEVBRElORyIgdmFsdWU9IkRvc3lhIEFkxLEiLz4NCgkJPHVpdGV4dCBuYW1lPSJBVFRBQ0hTSVpFX0hFQURJTkciIHZhbHVlPSJCb3l1dCIvPg0KCQk8dWl0ZXh0IG5hbWU9IlNMSURFX05PVEVTIiB2YWx1ZT0iU2xheXQgTm90bGFyxLEiLz4NCgkJPHVpdGV4dCBuYW1lPSJDT1VSU0VfU1RBVFVTIiB2YWx1ZT0iTW9kdWxlIFN0YXR1cyIvPg0KCQk8dWl0ZXh0IG5hbWU9IlBBU1NFRF9TVFJJTkciIHZhbHVlPSJQYXNzZWQiLz4NCgkJPHVpdGV4dCBuYW1lPSJGQUlMRURfU1RSSU5HIiB2YWx1ZT0iRmFpbGVkIi8+DQoJCTwhLS1xdWl6IHBvZCBhbmQgbWVzc2FnZSBib3ggdGV4dHMtLT4NCgkJPHVpdGV4dCBuYW1lPSJRVUlaUE9EX1FVSVpfQVRURU1QVCIgdmFsdWU9IlPEsW5hdiBEZW5lbWVzaToiLz4NCgkJPHVpdGV4dCBuYW1lPSJRVUlaUE9EX1FVSVpfQVRURU1QVF9WQUxVRSIgdmFsdWU9IiVuLyV0Ii8+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+DQoJCTx1aXRleHQgbmFtZT0iUVVJWlBPRF9RVUVTVFlQRV9HUkQiIHZhbHVlPSJCYXNhbWFrbMSxIi8+DQoJCTx1aXRleHQgbmFtZT0iUVVJWlBPRF9RVUVTVFlQRV9TVlkiIHZhbHVlPSJBbmtldCIvPg0KCQk8dWl0ZXh0IG5hbWU9IlFVSVpQT0RfUVVJWkFUTVBUX0lORiIgdmFsdWU9IlPEsW7EsXJzxLF6Ii8+DQoJCTx1aXRleHQgbmFtZT0iUVVJWlBPRF9RVUVTQVRNUFRfSU5GIiB2YWx1ZT0iU8SxbsSxcnPEsXoiLz4NCgkJPHVpdGV4dCBuYW1lPSJXQVJOSU5HTVNHX1lFU1NUUklORyIgdmFsdWU9IkV2ZXQiLz4NCgkJPHVpdGV4dCBuYW1lPSJXQVJOSU5HTVNHX05PU1RSSU5HIiB2YWx1ZT0iSGF5xLFyIi8+DQoJCTx1aXRleHQgbmFtZT0iV0FSTklOR01TR19USVRMRVNUUklORyIgdmFsdWU9IlPEsW5hdiBHZXppbm1lIFV5YXLEsXPEsSIvPg0KCQk8dWl0ZXh0IG5hbWU9IldBUk5JTkdNU0dfTVNHU1RSSU5HIiB2YWx1ZT0iQnUgU8SxbmF2ZGEgZGVuZW5tZW1pxZ8gc29ydWxhciB2YXIuDQoNCk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+DQoJCTx1aXRleHQgbmFtZT0iRE9DV1JBUF9QUk9NUFQiIHZhbHVlPSLEsG5kaXJtZWsgacOnaW4gVMSxa2xhdMSxbiIvPg0KCTwvbGFuZ3VhZ2U+DQoJPGxhbmd1YWdlIGlkPSJyd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cXVpeiBwb2QgYW5kIG1lc3NhZ2UgYm94IHRleHQgZm9udHMtLT4NCgkJPHVpZm9udCBuYW1lPSJGT05UX01TR0JPWF9XSU5USVRMRSIgdmFsdWU9IlZlcmRhbmEsMTEsdHJ1ZSxmYWxzZSx0cnVlIi8+DQoJCTx1aWZvbnQgbmFtZT0iRk9OVF9NU0dCT1hfTVNHIiB2YWx1ZT0iVmVyZGFuYSwxMSxmYWxzZSxmYWxzZSx0cnVlIi8+DQoJCTx1aWZvbnQgbmFtZT0iRk9OVF9NU0dCT1hfT1BUSU9OUyIgdmFsdWU9IlZlcmRhbmEsOSx0cnVlLGZhbHNlLHRydWUiLz4NCgkJPHVpZm9udCBuYW1lPSJGT05UX1FVSVpQT0RfUVVJWl9USVRMRSIgdmFsdWU9IlZlcmRhbmEsMTEsdHJ1ZSxmYWxzZSx0cnVlIi8+DQoJCTx1aWZvbnQgbmFtZT0iRk9OVF9RVUlaUE9EX1FVSVpfQVRURU1QVCIgdmFsdWU9IlZlcmRhbmEsOSxmYWxzZSxmYWxzZSx0cnVlIi8+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+DQoJCTx1aWZvbnQgbmFtZT0iRk9OVF9RVUlaUE9EX1FVRVNUSU9OX0FUVEVNUFRfVkFMVUUiIHZhbHVlPSJWZXJkYW5hLDksdHJ1ZSxmYWxzZSx0cnVlIi8+DQoJCTx1aWZvbnQgbmFtZT0iRk9OVF9RVUlaUE9EX1FVRVNUSU9OX1RBRyIgdmFsdWU9IlZlcmRhbmEsMTEsdHJ1ZSxmYWxzZSx0cnVlIi8+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+DQoJCTx1aWZvbnQgbmFtZT0iRk9OVF9RVUlaUE9EX1FVSVpfUVVFU1RJT05fQVRURU1QVEVEX1ZBTFVFIiB2YWx1ZT0iVmVyZGFuYSw5LHRydWUsZmFsc2UsdHJ1ZSIvPg0KCQk8dWlmb250IG5hbWU9IkZPTlRfUVVJWlBPRF9RVUlaX1NDT1JFX1RBRyIgdmFsdWU9IlZlcmRhbmEsMTEsdHJ1ZSxmYWxzZSx0cnVlIi8+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+DQoJCTwhLS0gc3Vic3RpdHV0aW9uOiAlbiA9PSBzbGlkZSBudW1iZXIgLS0+DQoJCTx1aXRleHQgbmFtZT0iQVRUQUNITUVOVF9QUkVWSUVXX1dBUk5JTkdNU0dfVElUTEVTVFJJTkciIHZhbHVlPSJBdHRhY2htZW50IFdhcm5pbmciLz4NCgkJPHVpdGV4dCBuYW1lPSJBVFRBQ0hNRU5UX1BSRVZJRVdfV0FSTklOR01TRyIgdmFsdWU9IkF0dGFjaG1lbnRzIGRvIG5vdCBvcGVuIGluIFByZXZpZXcgbW9kZS4gUGxlYXNlIHVzZSBwdWJsaXNoIHRvIHNlZSB0aGUgcmVzdWx0cyIvPg0KCQk8dWl0ZXh0IG5hbWU9IlVOTkFNRURTTElERVRJVExFIiB2YWx1ZT0i0KHQu9Cw0LnQtCAlbiIvPg0KCQk8dWl0ZXh0IG5hbWU9IkNPTExBQl9MT0NBTF9QTEFZQkFDS19NU0ciIHZhbHVlPSJDb250ZW50IGlzIGJlaW5nIHBsYXllZCBsb2NhbGx5LlxuIENvbGxhYm9yYXRpb24gZG9lcyBub3Qgd29yayBpbiB0aGlzIG1vZGUiLz4NCgkJPHVpdGV4dCBuYW1lPSJDT0xMQUJfTE9DQUxfUExBWUJBQ0tfVElUTEUiIHZhbHVlPSJMb2NhbCBQbGF5YmFjayIvPg0KCQk8dWl0ZXh0IG5hbWU9IkNPTExBQl9MT0NBTF9QTEFZQkFDS0JUTiIgdmFsdWU9Ik9rIi8+DQoJCTwhLS0gc3Vic3RpdHV0aW9uOiAlbiA9PSBzbGlkZSBudW1iZXIgLS0+DQoJCTwhLS0gc3Vic3RpdHV0aW9uOiAldCA9PSB0b3RhbCBzbGlkZSBjb3VudCAtLT4NCgkJPHVpdGV4dCBuYW1lPSJTQ1JVQkJBUlNUQVRVU19TTElERUlORk8iIHZhbHVlPSLQodC70LDQudC0ICVuIC8gJXQgfCAiLz4NCgkJPHVpdGV4dCBuYW1lPSJTQ1JVQkJBUlNUQVRVU19TVE9QUEVEIiB2YWx1ZT0i0J7RgdGC0LDQvdC+0LLQu9C10L3QviIvPg0KCQk8dWl0ZXh0IG5hbWU9IlNDUlVCQkFSU1RBVFVTX1BMQVlJTkciIHZhbHVlPSLQktC+0YHQv9GA0L7QuNC30LLQtdC00LXQvdC40LUiLz4NCgkJPHVpdGV4dCBuYW1lPSJTQ1JVQkJBUlNUQVRVU19OT0FVRElPIiB2YWx1ZT0i0J3QtdGCINCw0YPQtNC40L4iLz4NCgkJPHVpdGV4dCBuYW1lPSJTQ1JVQkJBUlNUQVRVU19WSURQTEFZSU5HIiB2YWx1ZT0i0JLQvtGB0L/RgNC+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+0L/RgNC+0YEiLz4NCgkJPHVpdGV4dCBuYW1lPSJTQ1JVQkJBUlNUQVRVU19SRVZJRVdRVUlaIiB2YWx1ZT0i0J7QsdC30L7RgCDQvtC/0YDQvtGB0LAiLz4NCgkJPCEtLSBzdWJzdGl0dXRpb246ICVtID09IG1pbnV0ZXMgcmVtYWluaW5nIC0tPg0KCQk8IS0tIHN1YnN0aXR1dGlvbjogJXMgPT0gc2Vjb25kcyByZW1haW5pbmcgLS0+DQoJCTx1aXRleHQgbmFtZT0iRUxBUFNFRCIgdmFsdWU9ItCe0YHRgtCw0LvQvtGB0YwgJW0g0LzQuNC9LiAlcyDRgSIvPg0KCQk8dWl0ZXh0IG5hbWU9Ik5PVEZPVU5EIiB2YWx1ZT0i0J3QuNGH0LXQs9C+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+0L3RgtCw0LrRgiIvPg0KCQk8dWl0ZXh0IG5hbWU9IlRBQl9RVUlaIiB2YWx1ZT0i0J7Qv9GA0L7RgSIvPg0KCQk8dWl0ZXh0IG5hbWU9IlRBQl9PVVRMSU5FIiB2YWx1ZT0i0KHRhdC10LzQsCIvPg0KCQk8dWl0ZXh0IG5hbWU9IlRBQl9USFVNQiIgdmFsdWU9ItCR0LXQs9GD0L3QvtC6Ii8+DQoJCTx1aXRleHQgbmFtZT0iVEFCX05PVEVTIiB2YWx1ZT0i0JfQsNC80LXRgtC60LgiLz4NCgkJPHVpdGV4dCBuYW1lPSJUQUJfU0VBUkNIIiB2YWx1ZT0i0J/QvtC40YHQuiIvPg0KCQk8dWl0ZXh0IG5hbWU9IlNMSURFX0hFQURJTkciIHZhbHVlPSLQl9Cw0LPQvtC70L7QstC+0Log0YHQu9Cw0LnQtNCwIi8+DQoJCTx1aXRleHQgbmFtZT0iRFVSQVRJT05fSEVBRElORyIgdmFsdWU9ItCU0LvQuNGCLdGB0YLRjCIvPg0KCQk8dWl0ZXh0IG5hbWU9IlNFQVJDSF9IRUFESU5HIiB2YWx1ZT0i0J/QvtC40YHQuiDRgtC10LrRgdGC0LA6Ii8+DQoJCTx1aXRleHQgbmFtZT0iVEhVTUJfSEVBRElORyIgdmFsdWU9ItCh0LvQsNC50LQiLz4NCgkJPHVpdGV4dCBuYW1lPSJUSFVNQl9JTkZPIiB2YWx1ZT0i0J3QsNC30LLQsNC90LjQtS/QtNC70LjRgi3QvdC+0YHRgtGMIi8+DQoJCTx1aXRleHQgbmFtZT0iQVRUQUNITkFNRV9IRUFESU5HIiB2YWx1ZT0i0JjQvNGPINGE0LDQudC70LAiLz4NCgkJPHVpdGV4dCBuYW1lPSJBVFRBQ0hTSVpFX0hFQURJTkciIHZhbHVlPSLQoNCw0LfQvNC10YAiLz4NCgkJPHVpdGV4dCBuYW1lPSJTTElERV9OT1RFUyIgdmFsdWU9ItCX0LDQvNC10YLQutC4INC6INGB0LvQsNC50LTRgyIvPg0KCQk8dWl0ZXh0IG5hbWU9IkNPVVJTRV9TVEFUVVMiIHZhbHVlPSJNb2R1bGUgU3RhdHVzIi8+DQoJCTx1aXRleHQgbmFtZT0iUEFTU0VEX1NUUklORyIgdmFsdWU9IlBhc3NlZCIvPg0KCQk8dWl0ZXh0IG5hbWU9IkZBSUxFRF9TVFJJTkciIHZhbHVlPSJGYWlsZWQiLz4NCgkJPCEtLXF1aXogcG9kIGFuZCBtZXNzYWdlIGJveCB0ZXh0cy0tPg0KCQk8dWl0ZXh0IG5hbWU9IlFVSVpQT0RfUVVJWl9BVFRFTVBUIiB2YWx1ZT0i0J/QvtC/0YvRgtC60LAg0L/RgNC+0LnRgtC4INC+0L/RgNC+0YE6Ii8+DQoJCTx1aXRleHQgbmFtZT0iUVVJWlBPRF9RVUlaX0FUVEVNUFRfVkFMVUUiIHZhbHVlPSIlbiDQuNC3ICV0Ii8+DQoJCTx1aXRleHQgbmFtZT0iUVVJWlBPRF9RVUlaX1NDT1JFIiB2YWx1ZT0i0J3QsNCx0YDQsNC90L4g0LHQsNC70LvQvtCyOiIvPg0KCQk8dWl0ZXh0IG5hbWU9IlFVSVpQT0RfUVVJWl9QQVNTU0NPUkUiIHZhbHVlPSLQn9GA0L7RhdC+0LTQvdC+0Lkg0YDQtdC30YPQu9GM0YLQsNGCOiIvPg0KCQk8dWl0ZXh0IG5hbWU9IlFVSVpQT0RfUVVJWl9NQVhTQ09SRSIgdmFsdWU9ItCc0LDQutGB0LjQvNCw0LvRjNC90YvQuSDRgNC10LfRg9C70YzRgtCw0YI6Ii8+DQoJCTx1aXRleHQgbmFtZT0iUVVJWlBPRF9RVUVTQVRNUFRfU1RSIiB2YWx1ZT0i0J/QvtC/0YvRgtC60LA6ICVuINC40LcgJXQiLz4NCgkJPHVpdGV4dCBuYW1lPSJRVUlaUE9EX1FVRVNUWVBFX1NUUiIgdmFsdWU9ItCi0LjQvzogJXMiLz4NCgkJPHVpdGV4dCBuYW1lPSJRVUlaUE9EX1FVRVNUWVBFX0dSRCIgdmFsdWU9ItChINC+0YbQtdC90LrQvtC5Ii8+DQoJCTx1aXRleHQgbmFtZT0iUVVJWlBPRF9RVUVTVFlQRV9TVlkiIHZhbHVlPSLQntCx0LfQvtGAIi8+DQoJCTx1aXRleHQgbmFtZT0iUVVJWlBPRF9RVUlaQVRNUFRfSU5GIiB2YWx1ZT0i0JHQvtC70YzRiNC+0LUg0YfQuNGB0LvQviIvPg0KCQk8dWl0ZXh0IG5hbWU9IlFVSVpQT0RfUVVFU0FUTVBUX0lORiIgdmFsdWU9ItCR0L7Qu9GM0YjQvtC1INGH0LjRgdC70L4iLz4NCgkJPHVpdGV4dCBuYW1lPSJXQVJOSU5HTVNHX1lFU1NUUklORyIgdmFsdWU9ItCU0LAiLz4NCgkJPHVpdGV4dCBuYW1lPSJXQVJOSU5HTVNHX05PU1RSSU5HIiB2YWx1ZT0i0J3QtdGCIi8+DQoJCTx1aXRleHQgbmFtZT0iV0FSTklOR01TR19USVRMRVNUUklORyIgdmFsdWU9ItCf0YDQtdC00YPQv9GA0LXQttC00LXQvdC40LUg0L4g0L3QsNCy0LjQs9Cw0YbQuNC4INCyINC+0L/RgNC+0YHQtSIvPg0KCQk8dWl0ZXh0IG5hbWU9IldBUk5JTkdNU0dfTVNHU1RSSU5HIiB2YWx1ZT0i0JIg0L7Qv9GA0L7RgdC1INC+0YHRgtCw0LvQuNGB0Ywg0L3QtdC+0YLQstC10YfQtdC90L3Ri9C1INCy0L7Qv9GA0L7RgdGLLtCd0LDQttCw0YLQuNC1INC60L3QvtC/0LrQuCAmcXVvdDvQlNCwJnF1b3Q7INC/0YDQuNCy0LXQtNC10YIg0Log0LfQsNC60YDRi9GC0LjRjiDQvtC/0YDQvtGB0LAuINCd0LDQttCw0YLQuNC1INC60L3QvtC/0LrQuCAmcXVvdDvQndC10YImcXVvdDsg0L/RgNC+0LTQvtC70LbQuNGCINC+0L/RgNC+0YEuIi8+DQoJCTx1aXRleHQgbmFtZT0iSU5GT1JNQVRJT05fSDI2NF9GTEFTSFBMQVlFUiIgdmFsdWU9ItCi0LXQutGD0YnQsNGPINCy0LXRgNGB0LjRjyDQv9GA0L7QuNCz0YDRi9Cy0LDRgtC10LvRjyBGbGFzaCBQbGF5ZXIsINGD0YHRgtCw0L3QvtCy0LvQtdC90L3QsNGPINC90LAg0Y3RgtC+0Lwg0LrQvtC80L/RjNGO0YLQtdGA0LUsINC90LUg0L/QvtC00LTQtdGA0LbQuNCy0LDQtdGCINGN0YLQviDQstC40LTQtdC+LiDQqdC10LvQutC90LjRgtC1INCyINC+0LHQu9Cw0YHRgtC4INCy0LjQtNC10L4sINGH0YLQvtCx0Ysg0LfQsNCz0YDRg9C30LjRgtGMINC/0L7RgdC70LXQtNC90Y7RjiDQstC10YDRgdC40Y4g0L/RgNC+0LjQs9GA0YvQstCw0YLQtdC70Y8gRmxhc2ggUGxheWVyLiIvPg0KCQk8IS0tIHN1YnN0aXR1dGlvbjogJXAgPT0gcHJlc2VudGF0aW9uIHRpdGxlIC0tPg0KCQk8IS0tIHN1YnN0aXR1dGlvbjogJXMgPT0gc2xpZGUgdGl0bGUgLS0+DQoJCTwhLS0gc3Vic3RpdHV0aW9uOiAlbiA9PSBzbGlkZSBudW1iZXIgLS0+DQoJCTx1aXRleHQgbmFtZT0iQk9PS01BUksiIHZhbHVlPSJBZG9iZSBQcmVzZW50ZXIgLSAlcCIvPg0KCQk8IS0tIHN1YnN0aXR1dGlvbjogJXAgPT0gcHJlc2VudGF0aW9uIHRpdGxlIC0tPg0KCQk8IS0tIHN1YnN0aXR1dGlvbjogJXMgPT0gc2xpZGUgdGl0bGUgLS0+DQoJCTwhLS0gc3Vic3RpdHV0aW9uOiAlbiA9PSBzbGlkZSBudW1iZXIgLS0+DQoJCTx1aXRleHQgbmFtZT0iQk9PS01BUktTTElERSIgdmFsdWU9IkFkb2JlIFByZXNlbnRlciAtICVwICVzIi8+DQoJCTx1aXRleHQgbmFtZT0iU0hPV1NJREVCQVIiIHZhbHVlPSLQn9C+0LrQsNC30YvQstCw0YLRjCDQstGA0LXQt9C60YMg0YPRh9Cw0YHRgtC90LjQutCw0LwiLz4NCgkJPHVpdGV4dCBuYW1lPSJNVVRFIiB2YWx1ZT0i0J7RgtC60LvRjtGH0LjRgtGMINC30LLRg9C6Ii8+DQoJCTx1aXRleHQgbmFtZT0iRE9DV1JBUF9USVRMRSIgdmFsdWU9ItCS0LvQvtC20LXQvdC40LUg0LIg0YTQsNC50LsgQWRvYmUgUHJlc2VudGVyIi8+DQoJCTx1aXRleHQgbmFtZT0iRE9DV1JBUF9NU0ciIHZhbHVlPSLQodC+0YXRgNCw0L3QuNGC0Ywg0LIg0L/QsNC/0LrRgyAmcXVvdDvQnNC+0Lkg0LrQvtC80L/RjNGO0YLQtdGAJnF1b3Q7Ii8+DQoJCTx1aXRleHQgbmFtZT0iRE9DV1JBUF9QUk9NUFQiIHZhbHVlPSLQqdC10LvQutC90YPRgtGMINC00LvRjyDQt9Cw0LPRgNGD0LfQutC4Ii8+DQoJPC9sYW5ndWFnZT4NCjwvY29uZmlndXJhdGlvbj4NCiAg"/>
  <p:tag name="MMPROD_UIDATA" val="&lt;database version=&quot;11.0&quot;&gt;&lt;object type=&quot;1&quot; unique_id=&quot;10001&quot;&gt;&lt;object type=&quot;8&quot; unique_id=&quot;10176&quot;&gt;&lt;/object&gt;&lt;object type=&quot;2&quot; unique_id=&quot;10177&quot;&gt;&lt;object type=&quot;3&quot; unique_id=&quot;10178&quot;&gt;&lt;property id=&quot;20148&quot; value=&quot;5&quot;/&gt;&lt;property id=&quot;20300&quot; value=&quot;Slide 1 - &amp;quot;        Software PROCESS MODELS  &amp;quot;&quot;/&gt;&lt;property id=&quot;20307&quot; value=&quot;256&quot;/&gt;&lt;/object&gt;&lt;object type=&quot;3&quot; unique_id=&quot;10179&quot;&gt;&lt;property id=&quot;20148&quot; value=&quot;5&quot;/&gt;&lt;property id=&quot;20300&quot; value=&quot;Slide 4 - &amp;quot; WATERFALL MODEL - APPLICABLE WHEN ?&amp;quot;&quot;/&gt;&lt;property id=&quot;20307&quot; value=&quot;259&quot;/&gt;&lt;/object&gt;&lt;object type=&quot;3&quot; unique_id=&quot;10183&quot;&gt;&lt;property id=&quot;20148&quot; value=&quot;5&quot;/&gt;&lt;property id=&quot;20300&quot; value=&quot;Slide 8 - &amp;quot;c. Rapid application development (rad) MODEL&amp;quot;&quot;/&gt;&lt;property id=&quot;20307&quot; value=&quot;261&quot;/&gt;&lt;/object&gt;&lt;object type=&quot;3&quot; unique_id=&quot;10607&quot;&gt;&lt;property id=&quot;20148&quot; value=&quot;5&quot;/&gt;&lt;property id=&quot;20300&quot; value=&quot;Slide 10&quot;/&gt;&lt;property id=&quot;20307&quot; value=&quot;265&quot;/&gt;&lt;/object&gt;&lt;object type=&quot;3&quot; unique_id=&quot;16015&quot;&gt;&lt;property id=&quot;20148&quot; value=&quot;5&quot;/&gt;&lt;property id=&quot;20300&quot; value=&quot;Slide 2 - &amp;quot;software PROCESS MODELS&amp;quot;&quot;/&gt;&lt;property id=&quot;20307&quot; value=&quot;282&quot;/&gt;&lt;/object&gt;&lt;object type=&quot;3&quot; unique_id=&quot;16016&quot;&gt;&lt;property id=&quot;20148&quot; value=&quot;5&quot;/&gt;&lt;property id=&quot;20300&quot; value=&quot;Slide 3 - &amp;quot;a. waterfall MODEL&amp;quot;&quot;/&gt;&lt;property id=&quot;20307&quot; value=&quot;278&quot;/&gt;&lt;/object&gt;&lt;object type=&quot;3&quot; unique_id=&quot;16017&quot;&gt;&lt;property id=&quot;20148&quot; value=&quot;5&quot;/&gt;&lt;property id=&quot;20300&quot; value=&quot;Slide 5 - &amp;quot;WATERFALL MODEL - LIMITATIONS&amp;quot;&quot;/&gt;&lt;property id=&quot;20307&quot; value=&quot;283&quot;/&gt;&lt;/object&gt;&lt;object type=&quot;3&quot; unique_id=&quot;16018&quot;&gt;&lt;property id=&quot;20148&quot; value=&quot;5&quot;/&gt;&lt;property id=&quot;20300&quot; value=&quot;Slide 6 - &amp;quot;B. V – MODEL&amp;quot;&quot;/&gt;&lt;property id=&quot;20307&quot; value=&quot;279&quot;/&gt;&lt;/object&gt;&lt;object type=&quot;3&quot; unique_id=&quot;16020&quot;&gt;&lt;property id=&quot;20148&quot; value=&quot;5&quot;/&gt;&lt;property id=&quot;20300&quot; value=&quot;Slide 7 - &amp;quot;c. Rapid application development (rad) MODEL&amp;quot;&quot;/&gt;&lt;property id=&quot;20307&quot; value=&quot;281&quot;/&gt;&lt;/object&gt;&lt;object type=&quot;3&quot; unique_id=&quot;16629&quot;&gt;&lt;property id=&quot;20148&quot; value=&quot;5&quot;/&gt;&lt;property id=&quot;20300&quot; value=&quot;Slide 9 - &amp;quot;RAD MODEL - LIMITATIONS&amp;quot;&quot;/&gt;&lt;property id=&quot;20307&quot; value=&quot;285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4&quot;/&gt;&lt;lineCharCount val=&quot;1&quot;/&gt;&lt;lineCharCount val=&quot;1&quot;/&gt;&lt;lineCharCount val=&quot;27&quot;/&gt;&lt;lineCharCount val=&quot;1&quot;/&gt;&lt;/TableIndex&gt;&lt;/ShapeTextInfo&gt;"/>
  <p:tag name="PRESENTER_SHAPEINFO" val="&lt;ThreeDShapeInfo&gt;&lt;uuid val=&quot;{A44EAF03-1F8C-4B5B-9482-566AF3F2E88C}&quot;/&gt;&lt;isInvalidForFieldText val=&quot;0&quot;/&gt;&lt;Image&gt;&lt;filename val=&quot;C:\Users\admin\AppData\Local\Temp\~CaF96C\data\asimages\{A44EAF03-1F8C-4B5B-9482-566AF3F2E88C}_1.png&quot;/&gt;&lt;left val=&quot;166&quot;/&gt;&lt;top val=&quot;97&quot;/&gt;&lt;width val=&quot;996&quot;/&gt;&lt;height val=&quot;216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E95E6FD9-D6D3-441B-9F7F-1071E25CBB0D}&quot;/&gt;&lt;isInvalidForFieldText val=&quot;0&quot;/&gt;&lt;Image&gt;&lt;filename val=&quot;C:\Users\admin\AppData\Local\Temp\~CaF96C\data\asimages\{E95E6FD9-D6D3-441B-9F7F-1071E25CBB0D}_1.png&quot;/&gt;&lt;left val=&quot;0&quot;/&gt;&lt;top val=&quot;0&quot;/&gt;&lt;width val=&quot;175&quot;/&gt;&lt;height val=&quot;140&quot;/&gt;&lt;hasText val=&quot;1&quot;/&gt;&lt;/Image&gt;&lt;/ThreeDShape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58&quot;/&gt;&lt;/TableIndex&gt;&lt;/ShapeTextInfo&gt;"/>
  <p:tag name="HTML_SHAPEINFO" val="&lt;ThreeDShapeInfo&gt;&lt;uuid val=&quot;&quot;/&gt;&lt;isInvalidForFieldText val=&quot;0&quot;/&gt;&lt;Image&gt;&lt;filename val=&quot;C:\Users\admin\AppData\Local\Temp\~CaF96C\data\asimages\{2EA44C41-BEED-4C09-8A6A-D282D78665AD}_1.png&quot;/&gt;&lt;left val=&quot;322&quot;/&gt;&lt;top val=&quot;553&quot;/&gt;&lt;width val=&quot;707&quot;/&gt;&lt;height val=&quot;52&quot;/&gt;&lt;hasText val=&quot;1&quot;/&gt;&lt;/Image&gt;&lt;/ThreeDShape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0&quot;/&gt;&lt;/TableIndex&gt;&lt;/ShapeTextInfo&gt;"/>
  <p:tag name="PRESENTER_SHAPEINFO" val="&lt;ThreeDShapeInfo&gt;&lt;uuid val=&quot;{A432B047-6A1B-42E7-BFFE-AB6E39B1937E}&quot;/&gt;&lt;isInvalidForFieldText val=&quot;0&quot;/&gt;&lt;Image&gt;&lt;filename val=&quot;C:\Users\admin\AppData\Local\Temp\~CaF96C\data\asimages\{A432B047-6A1B-42E7-BFFE-AB6E39B1937E}_2.png&quot;/&gt;&lt;left val=&quot;138&quot;/&gt;&lt;top val=&quot;32&quot;/&gt;&lt;width val=&quot;960&quot;/&gt;&lt;height val=&quot;112&quot;/&gt;&lt;hasText val=&quot;1&quot;/&gt;&lt;/Image&gt;&lt;/ThreeDShape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56&quot;/&gt;&lt;lineCharCount val=&quot;65&quot;/&gt;&lt;lineCharCount val=&quot;66&quot;/&gt;&lt;lineCharCount val=&quot;18&quot;/&gt;&lt;lineCharCount val=&quot;1&quot;/&gt;&lt;lineCharCount val=&quot;69&quot;/&gt;&lt;lineCharCount val=&quot;31&quot;/&gt;&lt;/TableIndex&gt;&lt;/ShapeTextInfo&gt;"/>
  <p:tag name="PRESENTER_SHAPEINFO" val="&lt;TextEffect&gt;&lt;Image&gt;&lt;filename val=&quot;C:\Users\admin\AppData\Local\Temp\~CaF96C\data\asimages\{9241152D-FDB2-4C8B-B89D-8562EB474A95}_1.png_crop.png&quot;/&gt;&lt;left val=&quot;127&quot;/&gt;&lt;top val=&quot;276&quot;/&gt;&lt;width val=&quot;1046&quot;/&gt;&lt;height val=&quot;169&quot;/&gt;&lt;hasText val=&quot;1&quot;/&gt;&lt;paraId val=&quot;1&quot;/&gt;&lt;/Image&gt;&lt;Image&gt;&lt;filename val=&quot;C:\Users\admin\AppData\Local\Temp\~CaF96C\data\asimages\{D1C7BD3F-73AD-4F30-92F7-833C55E9C15E}_1.png_crop.png&quot;/&gt;&lt;left val=&quot;1186&quot;/&gt;&lt;top val=&quot;644&quot;/&gt;&lt;width val=&quot;0&quot;/&gt;&lt;height val=&quot;0&quot;/&gt;&lt;hasText val=&quot;1&quot;/&gt;&lt;paraId val=&quot;2&quot;/&gt;&lt;/Image&gt;&lt;Image&gt;&lt;filename val=&quot;C:\Users\admin\AppData\Local\Temp\~CaF96C\data\asimages\{0E5E7CAE-2378-48C5-9504-EBC0ABF62CFF}_1.png_crop.png&quot;/&gt;&lt;left val=&quot;125&quot;/&gt;&lt;top val=&quot;533&quot;/&gt;&lt;width val=&quot;1038&quot;/&gt;&lt;height val=&quot;78&quot;/&gt;&lt;hasText val=&quot;1&quot;/&gt;&lt;paraId val=&quot;3&quot;/&gt;&lt;/Image&gt;&lt;/TextEffect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7&quot;/&gt;&lt;lineCharCount val=&quot;56&quot;/&gt;&lt;lineCharCount val=&quot;65&quot;/&gt;&lt;lineCharCount val=&quot;66&quot;/&gt;&lt;lineCharCount val=&quot;18&quot;/&gt;&lt;lineCharCount val=&quot;1&quot;/&gt;&lt;lineCharCount val=&quot;69&quot;/&gt;&lt;lineCharCount val=&quot;31&quot;/&gt;&lt;/TableIndex&gt;&lt;/ShapeTextInfo&gt;"/>
  <p:tag name="PRESENTER_SHAPEINFO" val="&lt;TextEffect&gt;&lt;Image&gt;&lt;filename val=&quot;C:\Users\admin\AppData\Local\Temp\~CaF96C\data\asimages\{9241152D-FDB2-4C8B-B89D-8562EB474A95}_1.png_crop.png&quot;/&gt;&lt;left val=&quot;127&quot;/&gt;&lt;top val=&quot;276&quot;/&gt;&lt;width val=&quot;1046&quot;/&gt;&lt;height val=&quot;169&quot;/&gt;&lt;hasText val=&quot;1&quot;/&gt;&lt;paraId val=&quot;1&quot;/&gt;&lt;/Image&gt;&lt;Image&gt;&lt;filename val=&quot;C:\Users\admin\AppData\Local\Temp\~CaF96C\data\asimages\{D1C7BD3F-73AD-4F30-92F7-833C55E9C15E}_1.png_crop.png&quot;/&gt;&lt;left val=&quot;1186&quot;/&gt;&lt;top val=&quot;644&quot;/&gt;&lt;width val=&quot;0&quot;/&gt;&lt;height val=&quot;0&quot;/&gt;&lt;hasText val=&quot;1&quot;/&gt;&lt;paraId val=&quot;2&quot;/&gt;&lt;/Image&gt;&lt;Image&gt;&lt;filename val=&quot;C:\Users\admin\AppData\Local\Temp\~CaF96C\data\asimages\{0E5E7CAE-2378-48C5-9504-EBC0ABF62CFF}_1.png_crop.png&quot;/&gt;&lt;left val=&quot;125&quot;/&gt;&lt;top val=&quot;533&quot;/&gt;&lt;width val=&quot;1038&quot;/&gt;&lt;height val=&quot;78&quot;/&gt;&lt;hasText val=&quot;1&quot;/&gt;&lt;paraId val=&quot;3&quot;/&gt;&lt;/Image&gt;&lt;/TextEffect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9&quot;/&gt;&lt;lineCharCount val=&quot;74&quot;/&gt;&lt;lineCharCount val=&quot;68&quot;/&gt;&lt;lineCharCount val=&quot;29&quot;/&gt;&lt;lineCharCount val=&quot;60&quot;/&gt;&lt;lineCharCount val=&quot;28&quot;/&gt;&lt;lineCharCount val=&quot;38&quot;/&gt;&lt;lineCharCount val=&quot;44&quot;/&gt;&lt;lineCharCount val=&quot;72&quot;/&gt;&lt;lineCharCount val=&quot;10&quot;/&gt;&lt;/TableIndex&gt;&lt;/ShapeTextInfo&gt;"/>
  <p:tag name="PRESENTER_SHAPEINFO" val="&lt;ThreeDShapeInfo&gt;&lt;uuid val=&quot;{6FC3A947-262E-4E01-9501-3DD822219AF8}&quot;/&gt;&lt;isInvalidForFieldText val=&quot;0&quot;/&gt;&lt;Image&gt;&lt;filename val=&quot;C:\Users\admin\AppData\Local\Temp\~CaF96C\data\asimages\{6FC3A947-262E-4E01-9501-3DD822219AF8}_8.png&quot;/&gt;&lt;left val=&quot;41&quot;/&gt;&lt;top val=&quot;188&quot;/&gt;&lt;width val=&quot;1209&quot;/&gt;&lt;height val=&quot;488&quot;/&gt;&lt;hasText val=&quot;1&quot;/&gt;&lt;/Image&gt;&lt;/ThreeDShape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12&quot;/&gt;&lt;lineCharCount val=&quot;1&quot;/&gt;&lt;lineCharCount val=&quot;75&quot;/&gt;&lt;lineCharCount val=&quot;1&quot;/&gt;&lt;lineCharCount val=&quot;56&quot;/&gt;&lt;/TableIndex&gt;&lt;/ShapeTextInfo&gt;"/>
  <p:tag name="HTML_SHAPEINFO" val="&lt;ThreeDShapeInfo&gt;&lt;uuid val=&quot;&quot;/&gt;&lt;isInvalidForFieldText val=&quot;0&quot;/&gt;&lt;Image&gt;&lt;filename val=&quot;C:\Users\admin\AppData\Local\Temp\~CaF96C\data\asimages\{46A648B0-2D4F-4E5B-B0E6-DEEFD29F7AED}_10.png&quot;/&gt;&lt;left val=&quot;135&quot;/&gt;&lt;top val=&quot;110&quot;/&gt;&lt;width val=&quot;1120&quot;/&gt;&lt;height val=&quot;222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1&quot;/&gt;&lt;lineCharCount val=&quot;11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Custom 2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00000"/>
      </a:accent5>
      <a:accent6>
        <a:srgbClr val="B4771E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14186</TotalTime>
  <Words>392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Wingdings</vt:lpstr>
      <vt:lpstr>Damask</vt:lpstr>
      <vt:lpstr>        Software PROCESS MODELS  </vt:lpstr>
      <vt:lpstr>software PROCESS MODELS</vt:lpstr>
      <vt:lpstr>a. waterfall MODEL</vt:lpstr>
      <vt:lpstr> WATERFALL MODEL - APPLICABLE WHEN ?</vt:lpstr>
      <vt:lpstr>WATERFALL MODEL - LIMITATIONS</vt:lpstr>
      <vt:lpstr>B. V – MODEL</vt:lpstr>
      <vt:lpstr>c. Rapid application development (rad) MODEL</vt:lpstr>
      <vt:lpstr>c. Rapid application development (rad) MODEL</vt:lpstr>
      <vt:lpstr>RAD MODEL - LIMITATIONS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UCS 503</dc:title>
  <dc:creator>nokia 630</dc:creator>
  <cp:lastModifiedBy>nokia 630</cp:lastModifiedBy>
  <cp:revision>127</cp:revision>
  <dcterms:created xsi:type="dcterms:W3CDTF">2020-05-21T08:42:29Z</dcterms:created>
  <dcterms:modified xsi:type="dcterms:W3CDTF">2020-07-30T08:53:31Z</dcterms:modified>
</cp:coreProperties>
</file>