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1"/>
  </p:notesMasterIdLst>
  <p:handoutMasterIdLst>
    <p:handoutMasterId r:id="rId62"/>
  </p:handoutMasterIdLst>
  <p:sldIdLst>
    <p:sldId id="331" r:id="rId2"/>
    <p:sldId id="332" r:id="rId3"/>
    <p:sldId id="333" r:id="rId4"/>
    <p:sldId id="420" r:id="rId5"/>
    <p:sldId id="424" r:id="rId6"/>
    <p:sldId id="338" r:id="rId7"/>
    <p:sldId id="339" r:id="rId8"/>
    <p:sldId id="480" r:id="rId9"/>
    <p:sldId id="446" r:id="rId10"/>
    <p:sldId id="453" r:id="rId11"/>
    <p:sldId id="459" r:id="rId12"/>
    <p:sldId id="460" r:id="rId13"/>
    <p:sldId id="458" r:id="rId14"/>
    <p:sldId id="457" r:id="rId15"/>
    <p:sldId id="407" r:id="rId16"/>
    <p:sldId id="427" r:id="rId17"/>
    <p:sldId id="447" r:id="rId18"/>
    <p:sldId id="429" r:id="rId19"/>
    <p:sldId id="456" r:id="rId20"/>
    <p:sldId id="462" r:id="rId21"/>
    <p:sldId id="463" r:id="rId22"/>
    <p:sldId id="464" r:id="rId23"/>
    <p:sldId id="343" r:id="rId24"/>
    <p:sldId id="433" r:id="rId25"/>
    <p:sldId id="448" r:id="rId26"/>
    <p:sldId id="346" r:id="rId27"/>
    <p:sldId id="449" r:id="rId28"/>
    <p:sldId id="348" r:id="rId29"/>
    <p:sldId id="349" r:id="rId30"/>
    <p:sldId id="434" r:id="rId31"/>
    <p:sldId id="435" r:id="rId32"/>
    <p:sldId id="450" r:id="rId33"/>
    <p:sldId id="432" r:id="rId34"/>
    <p:sldId id="352" r:id="rId35"/>
    <p:sldId id="451" r:id="rId36"/>
    <p:sldId id="472" r:id="rId37"/>
    <p:sldId id="354" r:id="rId38"/>
    <p:sldId id="355" r:id="rId39"/>
    <p:sldId id="452" r:id="rId40"/>
    <p:sldId id="356" r:id="rId41"/>
    <p:sldId id="418" r:id="rId42"/>
    <p:sldId id="369" r:id="rId43"/>
    <p:sldId id="370" r:id="rId44"/>
    <p:sldId id="476" r:id="rId45"/>
    <p:sldId id="371" r:id="rId46"/>
    <p:sldId id="372" r:id="rId47"/>
    <p:sldId id="481" r:id="rId48"/>
    <p:sldId id="377" r:id="rId49"/>
    <p:sldId id="378" r:id="rId50"/>
    <p:sldId id="379" r:id="rId51"/>
    <p:sldId id="380" r:id="rId52"/>
    <p:sldId id="419" r:id="rId53"/>
    <p:sldId id="479" r:id="rId54"/>
    <p:sldId id="381" r:id="rId55"/>
    <p:sldId id="475" r:id="rId56"/>
    <p:sldId id="438" r:id="rId57"/>
    <p:sldId id="437" r:id="rId58"/>
    <p:sldId id="439" r:id="rId59"/>
    <p:sldId id="404" r:id="rId60"/>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5"/>
    <p:restoredTop sz="94646"/>
  </p:normalViewPr>
  <p:slideViewPr>
    <p:cSldViewPr snapToGrid="0">
      <p:cViewPr varScale="1">
        <p:scale>
          <a:sx n="92" d="100"/>
          <a:sy n="92" d="100"/>
        </p:scale>
        <p:origin x="1032" y="53"/>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xmlns=""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xmlns=""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xmlns=""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xmlns=""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xmlns="" id="{C14FE0F0-1774-492C-8406-AF15195F9295}"/>
              </a:ext>
            </a:extLst>
          </p:cNvPr>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xmlns=""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xmlns=""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xmlns=""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22910415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xmlns=""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xmlns=""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xmlns=""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855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1340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xmlns=""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xmlns=""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xmlns=""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60593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xmlns=""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xmlns=""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xmlns=""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94195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xmlns=""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xmlns=""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xmlns=""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13692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xmlns=""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xmlns=""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38730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xmlns=""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xmlns=""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xmlns=""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xmlns=""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xmlns=""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87367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xmlns=""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xmlns=""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xmlns=""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61306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xmlns=""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xmlns=""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xmlns=""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78131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xmlns=""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xmlns=""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xmlns=""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96101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xmlns=""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xmlns=""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xmlns=""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0948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xmlns=""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xmlns=""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xmlns=""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xmlns=""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xmlns=""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xmlns=""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78053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12416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xmlns=""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xmlns=""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xmlns=""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61830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xmlns=""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xmlns=""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xmlns=""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17746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xmlns=""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xmlns=""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xmlns=""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xmlns=""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xmlns=""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xmlns=""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214411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xmlns=""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xmlns=""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xmlns=""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1307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xmlns=""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xmlns=""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659363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2188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xmlns=""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xmlns=""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xmlns=""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2133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xmlns=""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xmlns=""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xmlns=""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926366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xmlns=""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xmlns=""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xmlns=""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17892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xmlns=""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xmlns=""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xmlns=""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26363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xmlns=""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xmlns=""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xmlns=""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75788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xmlns=""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xmlns=""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xmlns=""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84871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777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xmlns=""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xmlns=""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xmlns=""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072800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xmlns=""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xmlns=""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xmlns=""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86259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xmlns=""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xmlns=""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xmlns=""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090739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xmlns=""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xmlns=""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xmlns=""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87353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xmlns=""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xmlns=""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xmlns=""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xmlns=""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xmlns=""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xmlns=""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xmlns=""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xmlns=""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xmlns=""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xmlns=""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xmlns=""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xmlns=""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xmlns=""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xmlns=""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xmlns=""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xmlns=""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xmlns=""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xmlns=""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xmlns=""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xmlns=""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xmlns=""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xmlns=""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xmlns=""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xmlns=""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xmlns=""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xmlns=""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xmlns=""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a:t>
            </a:r>
            <a:r>
              <a:rPr lang="en-US" altLang="en-US" sz="1600" b="1" dirty="0">
                <a:latin typeface="Courier New" panose="02070309020205020404" pitchFamily="49" charset="0"/>
              </a:rPr>
              <a:t>; </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p>
          <a:p>
            <a:pPr>
              <a:lnSpc>
                <a:spcPct val="90000"/>
              </a:lnSpc>
              <a:tabLst>
                <a:tab pos="739775" algn="l"/>
                <a:tab pos="1020763" algn="l"/>
                <a:tab pos="1257300" algn="l"/>
              </a:tabLst>
            </a:pPr>
            <a:r>
              <a:rPr lang="en-US" altLang="en-US" dirty="0">
                <a:solidFill>
                  <a:srgbClr val="000000"/>
                </a:solidFill>
              </a:rPr>
              <a:t>initially, the value of </a:t>
            </a:r>
            <a:r>
              <a:rPr lang="en-US" altLang="en-US" sz="2000" b="1" dirty="0">
                <a:latin typeface="Courier New" panose="02070309020205020404" pitchFamily="49" charset="0"/>
              </a:rPr>
              <a:t>turn </a:t>
            </a:r>
            <a:r>
              <a:rPr lang="en-US" altLang="en-US" dirty="0">
                <a:solidFill>
                  <a:srgbClr val="000000"/>
                </a:solidFill>
              </a:rPr>
              <a:t>is set to </a:t>
            </a:r>
            <a:r>
              <a:rPr lang="en-US" altLang="en-US" i="1" dirty="0">
                <a:solidFill>
                  <a:srgbClr val="000000"/>
                </a:solidFill>
              </a:rPr>
              <a:t>i </a:t>
            </a: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xmlns=""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xmlns="" id="{0E7B25F1-CD9F-4B9A-AC0F-4E9CAF051084}"/>
              </a:ext>
            </a:extLst>
          </p:cNvPr>
          <p:cNvSpPr>
            <a:spLocks noChangeArrowheads="1"/>
          </p:cNvSpPr>
          <p:nvPr/>
        </p:nvSpPr>
        <p:spPr bwMode="auto">
          <a:xfrm>
            <a:off x="1847850" y="1666875"/>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xmlns="" id="{B7B15958-F979-49E6-8F3B-FF38FC4EE216}"/>
              </a:ext>
            </a:extLst>
          </p:cNvPr>
          <p:cNvSpPr>
            <a:spLocks noChangeArrowheads="1"/>
          </p:cNvSpPr>
          <p:nvPr/>
        </p:nvSpPr>
        <p:spPr bwMode="auto">
          <a:xfrm>
            <a:off x="2673350" y="2367682"/>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xmlns="" id="{027C69E9-7586-4613-8E76-0F65CBD365FF}"/>
              </a:ext>
            </a:extLst>
          </p:cNvPr>
          <p:cNvSpPr>
            <a:spLocks noChangeArrowheads="1"/>
          </p:cNvSpPr>
          <p:nvPr/>
        </p:nvSpPr>
        <p:spPr bwMode="auto">
          <a:xfrm>
            <a:off x="2673350" y="3751114"/>
            <a:ext cx="3505200" cy="51074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xmlns=""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critical section only if:</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turn</a:t>
            </a:r>
            <a:r>
              <a:rPr lang="en-US" altLang="en-US" b="1" dirty="0">
                <a:solidFill>
                  <a:srgbClr val="000000"/>
                </a:solidFill>
                <a:latin typeface="Courier New" panose="02070309020205020404" pitchFamily="49" charset="0"/>
              </a:rPr>
              <a:t> = </a:t>
            </a:r>
            <a:r>
              <a:rPr lang="en-US" altLang="en-US" b="1" dirty="0" err="1">
                <a:solidFill>
                  <a:srgbClr val="000000"/>
                </a:solidFill>
                <a:latin typeface="Courier New" panose="02070309020205020404" pitchFamily="49" charset="0"/>
              </a:rPr>
              <a:t>i</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turn </a:t>
            </a:r>
            <a:r>
              <a:rPr lang="en-US" altLang="en-US" dirty="0">
                <a:solidFill>
                  <a:srgbClr val="000000"/>
                </a:solidFill>
              </a:rPr>
              <a:t>cannot be both 0 and 1 at the same time</a:t>
            </a:r>
          </a:p>
          <a:p>
            <a:r>
              <a:rPr lang="en-US" altLang="en-US" dirty="0">
                <a:solidFill>
                  <a:srgbClr val="000000"/>
                </a:solidFill>
              </a:rPr>
              <a:t>What about the Progress requirement?</a:t>
            </a:r>
          </a:p>
          <a:p>
            <a:r>
              <a:rPr lang="en-US" altLang="en-US" dirty="0">
                <a:solidFill>
                  <a:srgbClr val="000000"/>
                </a:solidFill>
              </a:rPr>
              <a:t>What about the Bounded-waiting requirement?</a:t>
            </a:r>
            <a:endParaRPr lang="en-US" altLang="en-US" sz="16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xmlns="" id="{9D1B96C2-FAFE-4916-8C1A-F8AF728D55D9}"/>
              </a:ext>
            </a:extLst>
          </p:cNvPr>
          <p:cNvSpPr>
            <a:spLocks noGrp="1" noChangeArrowheads="1"/>
          </p:cNvSpPr>
          <p:nvPr>
            <p:ph idx="1"/>
          </p:nvPr>
        </p:nvSpPr>
        <p:spPr>
          <a:xfrm>
            <a:off x="811763" y="1139855"/>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xmlns=""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xmlns=""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true; </a:t>
            </a:r>
          </a:p>
          <a:p>
            <a:pPr>
              <a:buFont typeface="Monotype Sorts" pitchFamily="-84" charset="2"/>
              <a:buNone/>
            </a:pPr>
            <a:r>
              <a:rPr lang="en-US" altLang="en-US" b="1" dirty="0">
                <a:solidFill>
                  <a:srgbClr val="000000"/>
                </a:solidFill>
                <a:latin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rPr>
              <a:t>	while (flag[j] &amp;&amp;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false;</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xmlns=""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xmlns=""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xmlns=""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sz="2000" b="1" dirty="0">
                <a:solidFill>
                  <a:srgbClr val="000000"/>
                </a:solidFill>
                <a:latin typeface="Courier New" panose="02070309020205020404" pitchFamily="49" charset="0"/>
              </a:rPr>
              <a:t>flag[j] = false</a:t>
            </a:r>
            <a:r>
              <a:rPr lang="en-US" altLang="en-US" b="1" dirty="0">
                <a:solidFill>
                  <a:srgbClr val="000000"/>
                </a:solidFill>
                <a:latin typeface="Courier New" panose="02070309020205020404" pitchFamily="49" charset="0"/>
              </a:rPr>
              <a:t> </a:t>
            </a:r>
            <a:r>
              <a:rPr lang="en-US" altLang="en-US" dirty="0">
                <a:solidFill>
                  <a:srgbClr val="000000"/>
                </a:solidFill>
              </a:rPr>
              <a:t>or</a:t>
            </a: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turn = i</a:t>
            </a:r>
            <a:endParaRPr lang="en-US" altLang="en-US" sz="2000"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xmlns=""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xmlns="" id="{89885C33-B298-418F-A5A5-C557B769448D}"/>
              </a:ext>
            </a:extLst>
          </p:cNvPr>
          <p:cNvSpPr>
            <a:spLocks noGrp="1"/>
          </p:cNvSpPr>
          <p:nvPr>
            <p:ph idx="1"/>
          </p:nvPr>
        </p:nvSpPr>
        <p:spPr>
          <a:xfrm>
            <a:off x="806450" y="1233488"/>
            <a:ext cx="7275666" cy="4385647"/>
          </a:xfrm>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xmlns=""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xmlns="" id="{730E5BB2-522A-41D0-BC1E-7C95D63AAB07}"/>
              </a:ext>
            </a:extLst>
          </p:cNvPr>
          <p:cNvSpPr>
            <a:spLocks noGrp="1"/>
          </p:cNvSpPr>
          <p:nvPr>
            <p:ph idx="1"/>
          </p:nvPr>
        </p:nvSpPr>
        <p:spPr>
          <a:xfrm>
            <a:off x="806450" y="1233489"/>
            <a:ext cx="7727950" cy="3394496"/>
          </a:xfrm>
        </p:spPr>
        <p:txBody>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a16="http://schemas.microsoft.com/office/drawing/2014/main" xmlns="" id="{4E9A5473-147F-4669-8110-D8DF8A3CF96B}"/>
              </a:ext>
            </a:extLst>
          </p:cNvPr>
          <p:cNvSpPr txBox="1"/>
          <p:nvPr/>
        </p:nvSpPr>
        <p:spPr>
          <a:xfrm>
            <a:off x="1595537" y="4758607"/>
            <a:ext cx="2733870" cy="369332"/>
          </a:xfrm>
          <a:prstGeom prst="rect">
            <a:avLst/>
          </a:prstGeom>
          <a:noFill/>
        </p:spPr>
        <p:txBody>
          <a:bodyPr wrap="square" rtlCol="0">
            <a:spAutoFit/>
          </a:bodyPr>
          <a:lstStyle/>
          <a:p>
            <a:r>
              <a:rPr lang="en-US" dirty="0">
                <a:latin typeface="+mn-lt"/>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xmlns=""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xmlns="" id="{B804D0BA-089E-4C7B-A636-4819CEAC6563}"/>
              </a:ext>
            </a:extLst>
          </p:cNvPr>
          <p:cNvSpPr>
            <a:spLocks noGrp="1"/>
          </p:cNvSpPr>
          <p:nvPr>
            <p:ph idx="1"/>
          </p:nvPr>
        </p:nvSpPr>
        <p:spPr>
          <a:xfrm>
            <a:off x="806450" y="1233489"/>
            <a:ext cx="6623050" cy="4294476"/>
          </a:xfrm>
        </p:spPr>
        <p:txBody>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r>
              <a:rPr lang="en-US" altLang="en-US" dirty="0"/>
              <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pPr marL="0" indent="0">
              <a:buNone/>
            </a:pP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xmlns=""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xmlns="" id="{B804D0BA-089E-4C7B-A636-4819CEAC6563}"/>
              </a:ext>
            </a:extLst>
          </p:cNvPr>
          <p:cNvSpPr>
            <a:spLocks noGrp="1"/>
          </p:cNvSpPr>
          <p:nvPr>
            <p:ph idx="1"/>
          </p:nvPr>
        </p:nvSpPr>
        <p:spPr/>
        <p:txBody>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allows both processes to be in their critical section at the same time!</a:t>
            </a:r>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94211" name="Picture 3">
            <a:extLst>
              <a:ext uri="{FF2B5EF4-FFF2-40B4-BE49-F238E27FC236}">
                <a16:creationId xmlns:a16="http://schemas.microsoft.com/office/drawing/2014/main" xmlns=""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620" y="1821442"/>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xmlns=""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xmlns=""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xmlns=""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xmlns=""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xmlns="" id="{70E548C8-2D73-43AE-A959-D72F2E9FFEB8}"/>
              </a:ext>
            </a:extLst>
          </p:cNvPr>
          <p:cNvSpPr>
            <a:spLocks noGrp="1"/>
          </p:cNvSpPr>
          <p:nvPr>
            <p:ph idx="1"/>
          </p:nvPr>
        </p:nvSpPr>
        <p:spPr>
          <a:xfrm>
            <a:off x="806450" y="1233488"/>
            <a:ext cx="7162898" cy="4590537"/>
          </a:xfrm>
        </p:spPr>
        <p:txBody>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val="248227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xmlns=""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xmlns="" id="{70E548C8-2D73-43AE-A959-D72F2E9FFEB8}"/>
              </a:ext>
            </a:extLst>
          </p:cNvPr>
          <p:cNvSpPr>
            <a:spLocks noGrp="1"/>
          </p:cNvSpPr>
          <p:nvPr>
            <p:ph idx="1"/>
          </p:nvPr>
        </p:nvSpPr>
        <p:spPr>
          <a:xfrm>
            <a:off x="806450" y="1233488"/>
            <a:ext cx="7162898" cy="4590537"/>
          </a:xfrm>
        </p:spPr>
        <p:txBody>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1006609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xmlns=""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xmlns="" id="{8D224D07-59C4-4B58-A928-1886B4803514}"/>
              </a:ext>
            </a:extLst>
          </p:cNvPr>
          <p:cNvSpPr>
            <a:spLocks noGrp="1"/>
          </p:cNvSpPr>
          <p:nvPr>
            <p:ph idx="1"/>
          </p:nvPr>
        </p:nvSpPr>
        <p:spPr>
          <a:xfrm>
            <a:off x="837622" y="1161866"/>
            <a:ext cx="6726959" cy="4854469"/>
          </a:xfrm>
        </p:spPr>
        <p:txBody>
          <a:bodyPr/>
          <a:lstStyle/>
          <a:p>
            <a:r>
              <a:rPr lang="en-US" altLang="en-US" dirty="0"/>
              <a:t>Returning to the example of slides 6.17 - 6.18</a:t>
            </a:r>
          </a:p>
          <a:p>
            <a:r>
              <a:rPr lang="en-US" altLang="en-US" dirty="0"/>
              <a:t>We could add a memory barrier to the following instructions to ensure Thread 1 outputs 100:</a:t>
            </a:r>
          </a:p>
          <a:p>
            <a:r>
              <a:rPr lang="en-US" altLang="en-US" dirty="0"/>
              <a:t>Thread 1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dirty="0">
                <a:latin typeface="Courier New" panose="02070309020205020404" pitchFamily="49" charset="0"/>
                <a:cs typeface="Courier New" panose="02070309020205020404" pitchFamily="49" charset="0"/>
              </a:rPr>
              <a:t>flag</a:t>
            </a:r>
            <a:r>
              <a:rPr lang="en-US" altLang="en-US" dirty="0"/>
              <a:t> is loaded before the value of </a:t>
            </a:r>
            <a:r>
              <a:rPr lang="en-US" altLang="en-US" dirty="0">
                <a:latin typeface="Courier New" panose="02070309020205020404" pitchFamily="49" charset="0"/>
                <a:cs typeface="Courier New" panose="02070309020205020404" pitchFamily="49" charset="0"/>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dirty="0">
                <a:latin typeface="Courier New" panose="02070309020205020404" pitchFamily="49" charset="0"/>
                <a:cs typeface="Courier New" panose="02070309020205020404" pitchFamily="49" charset="0"/>
              </a:rPr>
              <a:t>flag.</a:t>
            </a:r>
          </a:p>
          <a:p>
            <a:pPr marL="0" indent="0">
              <a:buNone/>
            </a:pPr>
            <a:endParaRPr lang="en-US" altLang="en-US" dirty="0"/>
          </a:p>
        </p:txBody>
      </p:sp>
    </p:spTree>
    <p:extLst>
      <p:ext uri="{BB962C8B-B14F-4D97-AF65-F5344CB8AC3E}">
        <p14:creationId xmlns:p14="http://schemas.microsoft.com/office/powerpoint/2010/main" val="210417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xmlns=""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xmlns="" id="{2DD2140A-53F2-4366-93DC-AD9AE2167D50}"/>
              </a:ext>
            </a:extLst>
          </p:cNvPr>
          <p:cNvSpPr>
            <a:spLocks noGrp="1" noChangeArrowheads="1"/>
          </p:cNvSpPr>
          <p:nvPr>
            <p:ph idx="1"/>
          </p:nvPr>
        </p:nvSpPr>
        <p:spPr>
          <a:xfrm>
            <a:off x="821094" y="1233488"/>
            <a:ext cx="7443675" cy="4372487"/>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br>
              <a:rPr lang="en-US" altLang="en-US" dirty="0"/>
            </a:br>
            <a:r>
              <a:rPr lang="en-US" altLang="en-US" dirty="0"/>
              <a:t/>
            </a:r>
            <a:br>
              <a:rPr lang="en-US" altLang="en-US" dirty="0"/>
            </a:br>
            <a:r>
              <a:rPr lang="en-US" altLang="en-US" dirty="0">
                <a:solidFill>
                  <a:srgbClr val="CC6600"/>
                </a:solidFill>
              </a:rPr>
              <a:t>1.  </a:t>
            </a:r>
            <a:r>
              <a:rPr lang="en-US" altLang="en-US" dirty="0"/>
              <a:t>Hardware instructions</a:t>
            </a:r>
            <a:br>
              <a:rPr lang="en-US" altLang="en-US" dirty="0"/>
            </a:br>
            <a:r>
              <a:rPr lang="en-US" altLang="en-US" dirty="0"/>
              <a:t/>
            </a:r>
            <a:br>
              <a:rPr lang="en-US" altLang="en-US" dirty="0"/>
            </a:br>
            <a:r>
              <a:rPr lang="en-US" altLang="en-US" dirty="0">
                <a:solidFill>
                  <a:srgbClr val="CC6600"/>
                </a:solidFill>
              </a:rPr>
              <a:t>2.  </a:t>
            </a:r>
            <a:r>
              <a:rPr lang="en-US" altLang="en-US" dirty="0"/>
              <a:t>Atomic variables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806450" y="1233489"/>
            <a:ext cx="6199261" cy="4147404"/>
          </a:xfrm>
        </p:spPr>
        <p:txBody>
          <a:bodyPr/>
          <a:lstStyle/>
          <a:p>
            <a:r>
              <a:rPr lang="en-US" altLang="en-US" dirty="0"/>
              <a:t>Special hardware instructions that allow us to either </a:t>
            </a:r>
            <a:r>
              <a:rPr lang="en-US" altLang="en-US" i="1" dirty="0"/>
              <a:t>test-and-modify</a:t>
            </a:r>
            <a:r>
              <a:rPr lang="en-US" altLang="en-US" dirty="0"/>
              <a:t> the content of a word, or to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806450" y="1233489"/>
            <a:ext cx="6199261" cy="4147404"/>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xmlns=""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xmlns=""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893622" y="140434"/>
            <a:ext cx="8229600" cy="576262"/>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806449" y="1046451"/>
            <a:ext cx="7807615" cy="2663102"/>
          </a:xfrm>
        </p:spPr>
        <p:txBody>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400" b="1" dirty="0">
                <a:latin typeface="Courier New" panose="02070309020205020404" pitchFamily="49" charset="0"/>
              </a:rPr>
              <a:t>int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(int *value, int expected, int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b="1" dirty="0">
                <a:latin typeface="Courier New" panose="02070309020205020404" pitchFamily="49" charset="0"/>
              </a:rPr>
              <a:t>    </a:t>
            </a:r>
            <a:r>
              <a:rPr lang="en-US" altLang="en-US" sz="14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*value =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a:t>
            </a:r>
            <a:endParaRPr lang="en-US" altLang="en-US"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xmlns=""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xmlns=""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600" b="1" dirty="0">
                <a:latin typeface="Courier New" panose="02070309020205020404" pitchFamily="49" charset="0"/>
              </a:rPr>
              <a:t>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while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 do nothing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critical section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lock = 0;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a:t>
            </a: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tabLst>
                <a:tab pos="741363" algn="l"/>
                <a:tab pos="1022350" algn="l"/>
                <a:tab pos="1258888" algn="l"/>
              </a:tabLst>
            </a:pPr>
            <a:r>
              <a:rPr lang="en-US" altLang="en-US"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xmlns="" id="{EBB45E71-908A-408C-A87C-6066909BCCEC}"/>
              </a:ext>
            </a:extLst>
          </p:cNvPr>
          <p:cNvSpPr>
            <a:spLocks noGrp="1"/>
          </p:cNvSpPr>
          <p:nvPr>
            <p:ph type="title"/>
          </p:nvPr>
        </p:nvSpPr>
        <p:spPr>
          <a:xfrm>
            <a:off x="1217728" y="132320"/>
            <a:ext cx="7931150" cy="576262"/>
          </a:xfrm>
        </p:spPr>
        <p:txBody>
          <a:bodyPr/>
          <a:lstStyle/>
          <a:p>
            <a:r>
              <a:rPr lang="en-US" altLang="en-US" sz="2800" dirty="0"/>
              <a:t>Bounded-waiting with compare-and-swap</a:t>
            </a:r>
          </a:p>
        </p:txBody>
      </p:sp>
      <p:sp>
        <p:nvSpPr>
          <p:cNvPr id="39938" name="Content Placeholder 2">
            <a:extLst>
              <a:ext uri="{FF2B5EF4-FFF2-40B4-BE49-F238E27FC236}">
                <a16:creationId xmlns:a16="http://schemas.microsoft.com/office/drawing/2014/main" xmlns=""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400" b="1" dirty="0">
                <a:latin typeface="Courier New" panose="02070309020205020404" pitchFamily="49" charset="0"/>
              </a:rPr>
              <a:t>while (true) {</a:t>
            </a:r>
            <a:br>
              <a:rPr lang="en-US" altLang="en-US" sz="1400" b="1" dirty="0">
                <a:latin typeface="Courier New" panose="02070309020205020404" pitchFamily="49" charset="0"/>
              </a:rPr>
            </a:b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true;</a:t>
            </a:r>
            <a:br>
              <a:rPr lang="en-US" altLang="en-US" sz="1400" b="1" dirty="0">
                <a:latin typeface="Courier New" panose="02070309020205020404" pitchFamily="49" charset="0"/>
              </a:rPr>
            </a:br>
            <a:r>
              <a:rPr lang="en-US" altLang="en-US" sz="1400" b="1" dirty="0">
                <a:latin typeface="Courier New" panose="02070309020205020404" pitchFamily="49" charset="0"/>
              </a:rPr>
              <a:t>   key = 1;</a:t>
            </a:r>
            <a:br>
              <a:rPr lang="en-US" altLang="en-US" sz="1400" b="1" dirty="0">
                <a:latin typeface="Courier New" panose="02070309020205020404" pitchFamily="49" charset="0"/>
              </a:rPr>
            </a:br>
            <a:r>
              <a:rPr lang="en-US" altLang="en-US" sz="1400" b="1" dirty="0">
                <a:latin typeface="Courier New" panose="02070309020205020404" pitchFamily="49" charset="0"/>
              </a:rPr>
              <a:t>   while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key == 1) </a:t>
            </a:r>
          </a:p>
          <a:p>
            <a:pPr marL="0" indent="0">
              <a:buFont typeface="Monotype Sorts" pitchFamily="-84" charset="2"/>
              <a:buNone/>
            </a:pPr>
            <a:r>
              <a:rPr lang="en-US" altLang="en-US" sz="1400" b="1" dirty="0">
                <a:latin typeface="Courier New" panose="02070309020205020404" pitchFamily="49" charset="0"/>
              </a:rPr>
              <a:t>      key =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(&amp;lock,0,1); </a:t>
            </a:r>
          </a:p>
          <a:p>
            <a:pPr marL="0" indent="0">
              <a:buFont typeface="Monotype Sorts" pitchFamily="-84" charset="2"/>
              <a:buNone/>
            </a:pP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false; </a:t>
            </a:r>
          </a:p>
          <a:p>
            <a:pPr marL="0" indent="0">
              <a:buFont typeface="Monotype Sorts" pitchFamily="-84" charset="2"/>
              <a:buNone/>
            </a:pPr>
            <a:r>
              <a:rPr lang="en-US" altLang="en-US" sz="1400" b="1" dirty="0">
                <a:latin typeface="Courier New" panose="02070309020205020404" pitchFamily="49" charset="0"/>
              </a:rPr>
              <a:t>   /* critical section */ </a:t>
            </a:r>
          </a:p>
          <a:p>
            <a:pPr marL="0" indent="0">
              <a:buFont typeface="Monotype Sorts" pitchFamily="-84" charset="2"/>
              <a:buNone/>
            </a:pPr>
            <a:r>
              <a:rPr lang="en-US" altLang="en-US" sz="1400" b="1" dirty="0">
                <a:latin typeface="Courier New" panose="02070309020205020404" pitchFamily="49" charset="0"/>
              </a:rPr>
              <a:t>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+ 1) % n; </a:t>
            </a:r>
          </a:p>
          <a:p>
            <a:pPr marL="0" indent="0">
              <a:buFont typeface="Monotype Sorts" pitchFamily="-84" charset="2"/>
              <a:buNone/>
            </a:pPr>
            <a:r>
              <a:rPr lang="en-US" altLang="en-US" sz="1400" b="1" dirty="0">
                <a:latin typeface="Courier New" panose="02070309020205020404" pitchFamily="49" charset="0"/>
              </a:rPr>
              <a:t>   while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!waiting[j]) </a:t>
            </a:r>
          </a:p>
          <a:p>
            <a:pPr marL="0" indent="0">
              <a:buFont typeface="Monotype Sorts" pitchFamily="-84" charset="2"/>
              <a:buNone/>
            </a:pPr>
            <a:r>
              <a:rPr lang="en-US" altLang="en-US" sz="1400" b="1" dirty="0">
                <a:latin typeface="Courier New" panose="02070309020205020404" pitchFamily="49" charset="0"/>
              </a:rPr>
              <a:t>      j = (j + 1) % n; </a:t>
            </a:r>
          </a:p>
          <a:p>
            <a:pPr marL="0" indent="0">
              <a:buFont typeface="Monotype Sorts" pitchFamily="-84" charset="2"/>
              <a:buNone/>
            </a:pPr>
            <a:r>
              <a:rPr lang="en-US" altLang="en-US" sz="1400" b="1" dirty="0">
                <a:latin typeface="Courier New" panose="02070309020205020404" pitchFamily="49" charset="0"/>
              </a:rPr>
              <a:t>   if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t>
            </a:r>
          </a:p>
          <a:p>
            <a:pPr marL="0" indent="0">
              <a:buFont typeface="Monotype Sorts" pitchFamily="-84" charset="2"/>
              <a:buNone/>
            </a:pPr>
            <a:r>
              <a:rPr lang="en-US" altLang="en-US" sz="1400" b="1" dirty="0">
                <a:latin typeface="Courier New" panose="02070309020205020404" pitchFamily="49" charset="0"/>
              </a:rPr>
              <a:t>      lock = 0; </a:t>
            </a:r>
          </a:p>
          <a:p>
            <a:pPr marL="0" indent="0">
              <a:buFont typeface="Monotype Sorts" pitchFamily="-84" charset="2"/>
              <a:buNone/>
            </a:pPr>
            <a:r>
              <a:rPr lang="en-US" altLang="en-US" sz="1400" b="1" dirty="0">
                <a:latin typeface="Courier New" panose="02070309020205020404" pitchFamily="49" charset="0"/>
              </a:rPr>
              <a:t>   else </a:t>
            </a:r>
          </a:p>
          <a:p>
            <a:pPr marL="0" indent="0">
              <a:buFont typeface="Monotype Sorts" pitchFamily="-84" charset="2"/>
              <a:buNone/>
            </a:pPr>
            <a:r>
              <a:rPr lang="en-US" altLang="en-US" sz="1400" b="1" dirty="0">
                <a:latin typeface="Courier New" panose="02070309020205020404" pitchFamily="49" charset="0"/>
              </a:rPr>
              <a:t>      waiting[j] = false; </a:t>
            </a:r>
          </a:p>
          <a:p>
            <a:pPr marL="0" indent="0">
              <a:buFont typeface="Monotype Sorts" pitchFamily="-84" charset="2"/>
              <a:buNone/>
            </a:pPr>
            <a:r>
              <a:rPr lang="en-US" altLang="en-US" sz="1400" b="1" dirty="0">
                <a:latin typeface="Courier New" panose="02070309020205020404" pitchFamily="49" charset="0"/>
              </a:rPr>
              <a:t>   /* remainder section */ </a:t>
            </a:r>
          </a:p>
          <a:p>
            <a:pPr marL="0" indent="0">
              <a:buFont typeface="Monotype Sorts" pitchFamily="-84" charset="2"/>
              <a:buNone/>
            </a:pPr>
            <a:r>
              <a:rPr lang="en-US" altLang="en-US" sz="1400" b="1" dirty="0">
                <a:latin typeface="Courier New" panose="02070309020205020404"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xmlns=""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xmlns="" id="{D194BB06-2708-484A-A48B-C0104FD92DF4}"/>
              </a:ext>
            </a:extLst>
          </p:cNvPr>
          <p:cNvSpPr>
            <a:spLocks noGrp="1"/>
          </p:cNvSpPr>
          <p:nvPr>
            <p:ph idx="1"/>
          </p:nvPr>
        </p:nvSpPr>
        <p:spPr>
          <a:xfrm>
            <a:off x="839756" y="1144588"/>
            <a:ext cx="5905702" cy="4222237"/>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xmlns=""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xmlns="" id="{9375CC9B-92B8-4895-9A58-CAE891E48CB4}"/>
              </a:ext>
            </a:extLst>
          </p:cNvPr>
          <p:cNvSpPr>
            <a:spLocks noGrp="1"/>
          </p:cNvSpPr>
          <p:nvPr>
            <p:ph idx="1"/>
          </p:nvPr>
        </p:nvSpPr>
        <p:spPr>
          <a:xfrm>
            <a:off x="806450" y="1233488"/>
            <a:ext cx="6724649" cy="4583111"/>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a:t>.</a:t>
            </a:r>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r>
              <a:rPr lang="en-US" altLang="en-US" dirty="0"/>
              <a:t/>
            </a:r>
            <a:br>
              <a:rPr lang="en-US" altLang="en-US" dirty="0"/>
            </a:b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xmlns=""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xmlns="" id="{777D8569-7C38-48EC-AED3-7ADEDDAAD5CF}"/>
              </a:ext>
            </a:extLst>
          </p:cNvPr>
          <p:cNvSpPr>
            <a:spLocks noGrp="1"/>
          </p:cNvSpPr>
          <p:nvPr>
            <p:ph idx="1"/>
          </p:nvPr>
        </p:nvSpPr>
        <p:spPr>
          <a:xfrm>
            <a:off x="806450" y="1233488"/>
            <a:ext cx="8229600" cy="5329237"/>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r>
              <a:rPr lang="en-US" altLang="en-US" dirty="0"/>
              <a:t/>
            </a:r>
            <a:br>
              <a:rPr lang="en-US" altLang="en-US" dirty="0"/>
            </a:br>
            <a:r>
              <a:rPr lang="en-US" altLang="en-US" b="1" dirty="0">
                <a:latin typeface="Courier New" panose="02070309020205020404" pitchFamily="49" charset="0"/>
                <a:cs typeface="Courier New" panose="02070309020205020404" pitchFamily="49" charset="0"/>
              </a:rPr>
              <a:t>void increment(</a:t>
            </a:r>
            <a:r>
              <a:rPr lang="en-US" altLang="en-US" b="1" dirty="0" err="1">
                <a:latin typeface="Courier New" panose="02070309020205020404" pitchFamily="49" charset="0"/>
                <a:cs typeface="Courier New" panose="02070309020205020404" pitchFamily="49" charset="0"/>
              </a:rPr>
              <a:t>atomic_int</a:t>
            </a:r>
            <a:r>
              <a:rPr lang="en-US" altLang="en-US" b="1" dirty="0">
                <a:latin typeface="Courier New" panose="02070309020205020404" pitchFamily="49" charset="0"/>
                <a:cs typeface="Courier New" panose="02070309020205020404" pitchFamily="49" charset="0"/>
              </a:rPr>
              <a:t>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int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do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temp =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while (temp != (</a:t>
            </a:r>
            <a:r>
              <a:rPr lang="en-US" altLang="en-US" b="1" dirty="0" err="1">
                <a:latin typeface="Courier New" panose="02070309020205020404" pitchFamily="49" charset="0"/>
                <a:cs typeface="Courier New" panose="02070309020205020404" pitchFamily="49" charset="0"/>
              </a:rPr>
              <a:t>compare_and_swap</a:t>
            </a:r>
            <a:r>
              <a:rPr lang="en-US" altLang="en-US" b="1" dirty="0">
                <a:latin typeface="Courier New" panose="02070309020205020404" pitchFamily="49" charset="0"/>
                <a:cs typeface="Courier New" panose="02070309020205020404" pitchFamily="49" charset="0"/>
              </a:rPr>
              <a:t>(v,temp,temp+1));</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dirty="0"/>
              <a:t/>
            </a:r>
            <a:br>
              <a:rPr lang="en-US" altLang="en-US" dirty="0"/>
            </a:b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xmlns=""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xmlns=""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xmlns=""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xmlns=""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a16="http://schemas.microsoft.com/office/drawing/2014/main" xmlns=""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xmlns=""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xmlns="" id="{D8E7E59E-3E80-43DF-9BC3-B07A6DD91591}"/>
              </a:ext>
            </a:extLst>
          </p:cNvPr>
          <p:cNvSpPr>
            <a:spLocks noGrp="1" noChangeArrowheads="1"/>
          </p:cNvSpPr>
          <p:nvPr>
            <p:ph idx="1"/>
          </p:nvPr>
        </p:nvSpPr>
        <p:spPr>
          <a:xfrm>
            <a:off x="827089" y="116363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006699"/>
                </a:solidFill>
                <a:latin typeface="+mj-lt"/>
              </a:rPr>
              <a:t>Counting semaphore</a:t>
            </a:r>
            <a:r>
              <a:rPr lang="en-US" altLang="en-US" b="1" dirty="0">
                <a:solidFill>
                  <a:srgbClr val="3366FF"/>
                </a:solidFill>
              </a:rPr>
              <a:t> </a:t>
            </a:r>
            <a:r>
              <a:rPr lang="en-US" altLang="en-US" dirty="0"/>
              <a:t>– integer value can range over an unrestricted domain</a:t>
            </a:r>
          </a:p>
          <a:p>
            <a:pPr>
              <a:tabLst>
                <a:tab pos="2001838" algn="ctr"/>
                <a:tab pos="4513263" algn="ctr"/>
              </a:tabLst>
            </a:pPr>
            <a:r>
              <a:rPr lang="en-US" altLang="en-US" b="1" dirty="0">
                <a:solidFill>
                  <a:srgbClr val="006699"/>
                </a:solidFill>
                <a:latin typeface="+mj-lt"/>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 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xmlns=""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xmlns=""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 waiting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xmlns=""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xmlns="" id="{9D87702A-689B-4A72-8F7D-2FB6350A3FC6}"/>
              </a:ext>
            </a:extLst>
          </p:cNvPr>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006699"/>
                </a:solidFill>
                <a:latin typeface="+mj-lt"/>
              </a:rPr>
              <a:t>block </a:t>
            </a:r>
            <a:r>
              <a:rPr lang="en-US" altLang="en-US" dirty="0"/>
              <a:t>– place the process invoking the operation on the appropriate waiting queue</a:t>
            </a:r>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xmlns=""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xmlns="" id="{9D87702A-689B-4A72-8F7D-2FB6350A3FC6}"/>
              </a:ext>
            </a:extLst>
          </p:cNvPr>
          <p:cNvSpPr>
            <a:spLocks noGrp="1" noChangeArrowheads="1"/>
          </p:cNvSpPr>
          <p:nvPr>
            <p:ph idx="1"/>
          </p:nvPr>
        </p:nvSpPr>
        <p:spPr>
          <a:xfrm>
            <a:off x="861980" y="1078706"/>
            <a:ext cx="7582224" cy="4700588"/>
          </a:xfrm>
        </p:spPr>
        <p:txBody>
          <a:bodyPr/>
          <a:lstStyle/>
          <a:p>
            <a:endParaRPr lang="en-US" altLang="en-US" dirty="0"/>
          </a:p>
          <a:p>
            <a:r>
              <a:rPr lang="en-US" altLang="en-US" dirty="0"/>
              <a:t>Waiting queue</a:t>
            </a:r>
          </a:p>
          <a:p>
            <a:pPr marL="0" indent="0">
              <a:buNone/>
            </a:pPr>
            <a:r>
              <a:rPr lang="en-US" altLang="en-US" b="1" dirty="0">
                <a:latin typeface="Courier New" panose="02070309020205020404" pitchFamily="49" charset="0"/>
              </a:rPr>
              <a:t>    typedef struct { </a:t>
            </a: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value; </a:t>
            </a:r>
          </a:p>
          <a:p>
            <a:pPr>
              <a:buFont typeface="Monotype Sorts" pitchFamily="-84" charset="2"/>
              <a:buNone/>
            </a:pPr>
            <a:r>
              <a:rPr lang="en-US" altLang="en-US" b="1" dirty="0">
                <a:latin typeface="Courier New" panose="02070309020205020404" pitchFamily="49" charset="0"/>
              </a:rPr>
              <a:t>   	struct process *list; </a:t>
            </a:r>
          </a:p>
          <a:p>
            <a:pPr>
              <a:buFont typeface="Monotype Sorts" pitchFamily="-84" charset="2"/>
              <a:buNone/>
            </a:pPr>
            <a:r>
              <a:rPr lang="en-US" altLang="en-US"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xmlns=""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xmlns=""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4 the problem when we considered the Bounded Buffer problem with use of a counter that is updated concurrently by the producer and consumer,. Which lead to race condition.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xmlns=""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xmlns=""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wait(semaphore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p>
          <a:p>
            <a:pPr marL="0" indent="0">
              <a:buFont typeface="Monotype Sorts" pitchFamily="-84" charset="2"/>
              <a:buNone/>
            </a:pPr>
            <a:r>
              <a:rPr lang="en-US" altLang="en-US" sz="1600" b="1" dirty="0">
                <a:latin typeface="Courier New" panose="02070309020205020404" pitchFamily="49" charset="0"/>
              </a:rPr>
              <a:t>      block();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a:t>
            </a: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 </a:t>
            </a:r>
          </a:p>
          <a:p>
            <a:pPr marL="0" indent="0">
              <a:buFont typeface="Monotype Sorts" pitchFamily="-84" charset="2"/>
              <a:buNone/>
            </a:pPr>
            <a:r>
              <a:rPr lang="en-US" altLang="en-US" sz="1600" b="1" dirty="0">
                <a:latin typeface="Courier New" panose="02070309020205020404" pitchFamily="49" charset="0"/>
              </a:rPr>
              <a:t>      wakeup(P);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xmlns=""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xmlns=""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xmlns=""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xmlns=""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xmlns=""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xmlns=""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xmlns=""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mutex = 1</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procedure </a:t>
            </a:r>
            <a:r>
              <a:rPr lang="en-US" altLang="en-US" b="1" i="1" dirty="0"/>
              <a:t>P</a:t>
            </a:r>
            <a:r>
              <a:rPr lang="en-US" altLang="en-US" dirty="0"/>
              <a:t>  is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extLst>
      <p:ext uri="{BB962C8B-B14F-4D97-AF65-F5344CB8AC3E}">
        <p14:creationId xmlns:p14="http://schemas.microsoft.com/office/powerpoint/2010/main" val="2444370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xmlns=""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xmlns="" id="{E8899307-6996-47CE-A409-977A6B2D9949}"/>
              </a:ext>
            </a:extLst>
          </p:cNvPr>
          <p:cNvSpPr>
            <a:spLocks noGrp="1" noChangeArrowheads="1"/>
          </p:cNvSpPr>
          <p:nvPr>
            <p:ph idx="1"/>
          </p:nvPr>
        </p:nvSpPr>
        <p:spPr>
          <a:xfrm>
            <a:off x="827088" y="1150938"/>
            <a:ext cx="7659687" cy="4394200"/>
          </a:xfrm>
        </p:spPr>
        <p:txBody>
          <a:bodyPr/>
          <a:lstStyle/>
          <a:p>
            <a:r>
              <a:rPr lang="en-US" altLang="en-US" b="1" dirty="0">
                <a:solidFill>
                  <a:srgbClr val="000000"/>
                </a:solidFill>
                <a:latin typeface="Courier New" panose="02070309020205020404" pitchFamily="49" charset="0"/>
              </a:rPr>
              <a:t>condition x, y;</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dirty="0"/>
              <a:t>on the variable, then it has no effect on the variable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xmlns=""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xmlns=""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b="1">
                <a:solidFill>
                  <a:srgbClr val="000000"/>
                </a:solidFill>
                <a:latin typeface="Courier New" panose="02070309020205020404" pitchFamily="49" charset="0"/>
                <a:sym typeface="MT Extra" panose="05050102010205020202" pitchFamily="18" charset="2"/>
              </a:rPr>
              <a:t>      x</a:t>
            </a:r>
            <a:r>
              <a:rPr lang="en-US" altLang="en-US" b="1" dirty="0" err="1">
                <a:solidFill>
                  <a:srgbClr val="000000"/>
                </a:solidFill>
                <a:latin typeface="Courier New" panose="02070309020205020404" pitchFamily="49" charset="0"/>
                <a:sym typeface="MT Extra" panose="05050102010205020202" pitchFamily="18" charset="2"/>
              </a:rPr>
              <a:t>.wait</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272617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xmlns=""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xmlns=""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 0; // number of processes waiting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inside the monitor</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function </a:t>
            </a:r>
            <a:r>
              <a:rPr lang="en-US" altLang="en-US" b="1" i="1" dirty="0"/>
              <a:t>P</a:t>
            </a:r>
            <a:r>
              <a:rPr lang="en-US" altLang="en-US" dirty="0"/>
              <a:t>  will be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xmlns=""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xmlns=""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dirty="0"/>
              <a:t>For each condition variable </a:t>
            </a:r>
            <a:r>
              <a:rPr lang="en-US" altLang="en-US" b="1" i="1" dirty="0"/>
              <a:t>x</a:t>
            </a:r>
            <a:r>
              <a:rPr lang="en-US" altLang="en-US" dirty="0"/>
              <a:t>, we  have</a:t>
            </a:r>
            <a:r>
              <a:rPr lang="en-US" altLang="en-US" sz="1600" dirty="0"/>
              <a:t>:</a:t>
            </a:r>
          </a:p>
          <a:p>
            <a:pPr>
              <a:lnSpc>
                <a:spcPct val="90000"/>
              </a:lnSpc>
              <a:spcBef>
                <a:spcPct val="15000"/>
              </a:spcBef>
              <a:buFont typeface="Monotype Sorts" pitchFamily="-84" charset="2"/>
              <a:buNone/>
              <a:tabLst>
                <a:tab pos="1828800" algn="l"/>
                <a:tab pos="2217738" algn="l"/>
              </a:tabLst>
            </a:pPr>
            <a:endParaRPr lang="en-US" altLang="en-US" sz="1600" dirty="0"/>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semaphore </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 0;</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dirty="0"/>
              <a:t>The operation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 </a:t>
            </a:r>
            <a:r>
              <a:rPr lang="en-US" altLang="en-US" dirty="0"/>
              <a:t>can be implemented as</a:t>
            </a:r>
            <a:r>
              <a:rPr lang="en-US" altLang="en-US" sz="1600" dirty="0"/>
              <a:t>:</a:t>
            </a:r>
          </a:p>
          <a:p>
            <a:pPr>
              <a:lnSpc>
                <a:spcPct val="90000"/>
              </a:lnSpc>
              <a:spcBef>
                <a:spcPct val="15000"/>
              </a:spcBef>
              <a:buFont typeface="Monotype Sorts" pitchFamily="-84" charset="2"/>
              <a:buNone/>
              <a:tabLst>
                <a:tab pos="1828800" algn="l"/>
                <a:tab pos="2217738" algn="l"/>
              </a:tabLst>
            </a:pPr>
            <a:r>
              <a:rPr lang="en-US" altLang="en-US" sz="1600" dirty="0"/>
              <a:t>		</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wait(</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xmlns=""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xmlns=""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xmlns=""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xmlns=""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xmlns=""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a:t>The operation </a:t>
            </a:r>
            <a:r>
              <a:rPr lang="en-US" altLang="en-US" b="1">
                <a:solidFill>
                  <a:srgbClr val="000000"/>
                </a:solidFill>
                <a:latin typeface="Courier New" panose="02070309020205020404" pitchFamily="49" charset="0"/>
              </a:rPr>
              <a:t>x.signal() </a:t>
            </a:r>
            <a:r>
              <a:rPr lang="en-US" altLang="en-US"/>
              <a:t>can be implemented as:</a:t>
            </a:r>
            <a:br>
              <a:rPr lang="en-US" altLang="en-US"/>
            </a:br>
            <a:endParaRPr lang="en-US" altLang="en-US"/>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if (x_count &gt; 0) {</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signal(x_sem);</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a:t>		</a:t>
            </a:r>
            <a:r>
              <a:rPr lang="en-US" altLang="en-US"/>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xmlns="" id="{01C32B1B-A4EF-4F65-B2C5-B45EC8C1E4A1}"/>
              </a:ext>
            </a:extLst>
          </p:cNvPr>
          <p:cNvSpPr>
            <a:spLocks noGrp="1"/>
          </p:cNvSpPr>
          <p:nvPr>
            <p:ph type="title"/>
          </p:nvPr>
        </p:nvSpPr>
        <p:spPr>
          <a:xfrm>
            <a:off x="972207" y="197632"/>
            <a:ext cx="8229600" cy="576262"/>
          </a:xfrm>
        </p:spPr>
        <p:txBody>
          <a:bodyPr/>
          <a:lstStyle/>
          <a:p>
            <a:r>
              <a:rPr lang="en-US" altLang="en-US" dirty="0"/>
              <a:t>Resuming Processes within a Monitor</a:t>
            </a:r>
          </a:p>
        </p:txBody>
      </p:sp>
      <p:sp>
        <p:nvSpPr>
          <p:cNvPr id="75778" name="Content Placeholder 2">
            <a:extLst>
              <a:ext uri="{FF2B5EF4-FFF2-40B4-BE49-F238E27FC236}">
                <a16:creationId xmlns:a16="http://schemas.microsoft.com/office/drawing/2014/main" xmlns="" id="{6839C047-5A3A-496B-8B8E-46EBA919BC17}"/>
              </a:ext>
            </a:extLst>
          </p:cNvPr>
          <p:cNvSpPr>
            <a:spLocks noGrp="1"/>
          </p:cNvSpPr>
          <p:nvPr>
            <p:ph idx="1"/>
          </p:nvPr>
        </p:nvSpPr>
        <p:spPr>
          <a:xfrm>
            <a:off x="816069" y="1233488"/>
            <a:ext cx="6181631" cy="4545012"/>
          </a:xfrm>
        </p:spPr>
        <p:txBody>
          <a:bodyPr/>
          <a:lstStyle/>
          <a:p>
            <a:r>
              <a:rPr lang="en-US" altLang="en-US" dirty="0"/>
              <a:t>If several processes queued on condition variable </a:t>
            </a:r>
            <a:r>
              <a:rPr lang="en-US" altLang="en-US" sz="2000" b="1" dirty="0">
                <a:latin typeface="Courier New" panose="02070309020205020404" pitchFamily="49" charset="0"/>
                <a:cs typeface="Courier New" panose="02070309020205020404" pitchFamily="49" charset="0"/>
              </a:rPr>
              <a:t>x</a:t>
            </a:r>
            <a:r>
              <a:rPr lang="en-US" altLang="en-US" dirty="0"/>
              <a:t>, and </a:t>
            </a:r>
            <a:r>
              <a:rPr lang="en-US" altLang="en-US" sz="2000" b="1" dirty="0" err="1">
                <a:latin typeface="Courier New" panose="02070309020205020404" pitchFamily="49" charset="0"/>
                <a:cs typeface="Courier New" panose="02070309020205020404" pitchFamily="49" charset="0"/>
              </a:rPr>
              <a:t>x.signal</a:t>
            </a:r>
            <a:r>
              <a:rPr lang="en-US" altLang="en-US" sz="2000" b="1" dirty="0">
                <a:latin typeface="Courier New" panose="02070309020205020404" pitchFamily="49" charset="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dirty="0"/>
              <a:t>Use</a:t>
            </a:r>
            <a:r>
              <a:rPr lang="en-US" altLang="en-US" b="1" dirty="0">
                <a:solidFill>
                  <a:srgbClr val="0000FF"/>
                </a:solidFill>
              </a:rPr>
              <a:t>  </a:t>
            </a:r>
            <a:r>
              <a:rPr lang="en-US" altLang="en-US" dirty="0"/>
              <a:t>the </a:t>
            </a:r>
            <a:r>
              <a:rPr lang="en-US" altLang="en-US" b="1" dirty="0">
                <a:solidFill>
                  <a:srgbClr val="006699"/>
                </a:solidFill>
                <a:latin typeface="+mj-lt"/>
              </a:rPr>
              <a:t>conditional-wait </a:t>
            </a:r>
            <a:r>
              <a:rPr lang="en-US" altLang="en-US" dirty="0"/>
              <a:t>construct of the form   </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(c)</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dirty="0"/>
              <a:t>where:</a:t>
            </a:r>
          </a:p>
          <a:p>
            <a:pPr lvl="1"/>
            <a:r>
              <a:rPr lang="en-US" altLang="en-US" sz="2000" b="1" dirty="0">
                <a:latin typeface="Courier New" panose="02070309020205020404" pitchFamily="49" charset="0"/>
                <a:cs typeface="Courier New" panose="02070309020205020404" pitchFamily="49" charset="0"/>
              </a:rPr>
              <a:t>c</a:t>
            </a:r>
            <a:r>
              <a:rPr lang="en-US" altLang="en-US" dirty="0"/>
              <a:t> is an integer (called the priority number)</a:t>
            </a:r>
            <a:endParaRPr lang="en-US" altLang="en-US" b="1" dirty="0">
              <a:solidFill>
                <a:srgbClr val="0000FF"/>
              </a:solidFill>
            </a:endParaRPr>
          </a:p>
          <a:p>
            <a:pPr lvl="1"/>
            <a:r>
              <a:rPr lang="en-US" altLang="en-US" dirty="0"/>
              <a:t>The process with lowest number (highest priority) is scheduled next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xmlns=""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R is an instance of  type </a:t>
            </a:r>
            <a:r>
              <a:rPr lang="en-US" altLang="en-US" sz="2000" b="1" dirty="0" err="1">
                <a:solidFill>
                  <a:srgbClr val="000000"/>
                </a:solidFill>
                <a:latin typeface="Courier New" panose="02070309020205020404" pitchFamily="49" charset="0"/>
              </a:rPr>
              <a:t>ResourceAllocator</a:t>
            </a: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xmlns=""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xmlns=""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pPr>
            <a:r>
              <a:rPr lang="en-US" altLang="en-US" dirty="0"/>
              <a:t>The process with the shortest time is allocated the resource first</a:t>
            </a:r>
          </a:p>
          <a:p>
            <a:pPr>
              <a:lnSpc>
                <a:spcPct val="80000"/>
              </a:lnSpc>
            </a:pPr>
            <a:r>
              <a:rPr lang="en-US" altLang="en-US" dirty="0"/>
              <a:t>Let R is an instance of  type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(next slide)</a:t>
            </a:r>
          </a:p>
          <a:p>
            <a:pPr>
              <a:lnSpc>
                <a:spcPct val="80000"/>
              </a:lnSpc>
            </a:pPr>
            <a:r>
              <a:rPr lang="en-US" altLang="en-US" dirty="0"/>
              <a:t>Access to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is done via:</a:t>
            </a:r>
          </a:p>
          <a:p>
            <a:pPr>
              <a:lnSpc>
                <a:spcPct val="80000"/>
              </a:lnSpc>
              <a:buFont typeface="Monotype Sorts" pitchFamily="-84" charset="2"/>
              <a:buNone/>
            </a:pPr>
            <a:endParaRPr lang="en-US" altLang="en-US" dirty="0"/>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a:t>
            </a:r>
            <a:r>
              <a:rPr lang="en-US" altLang="en-US" sz="2000" b="1" dirty="0">
                <a:solidFill>
                  <a:srgbClr val="000000"/>
                </a:solidFill>
                <a:latin typeface="Courier New" panose="02070309020205020404" pitchFamily="49" charset="0"/>
              </a:rPr>
              <a:t>t</a:t>
            </a:r>
            <a:r>
              <a:rPr lang="en-US" altLang="en-US" dirty="0"/>
              <a:t> is the maximum time a process plans to use the resource</a:t>
            </a:r>
          </a:p>
          <a:p>
            <a:pPr>
              <a:lnSpc>
                <a:spcPct val="80000"/>
              </a:lnSpc>
            </a:pP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xmlns=""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extLst>
      <p:ext uri="{BB962C8B-B14F-4D97-AF65-F5344CB8AC3E}">
        <p14:creationId xmlns:p14="http://schemas.microsoft.com/office/powerpoint/2010/main" val="31928096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xmlns=""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dirty="0"/>
              <a:t>A Monitor to Allocate Single Resource</a:t>
            </a:r>
          </a:p>
        </p:txBody>
      </p:sp>
      <p:sp>
        <p:nvSpPr>
          <p:cNvPr id="78850" name="Rectangle 3">
            <a:extLst>
              <a:ext uri="{FF2B5EF4-FFF2-40B4-BE49-F238E27FC236}">
                <a16:creationId xmlns:a16="http://schemas.microsoft.com/office/drawing/2014/main" xmlns=""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400" dirty="0"/>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monitor </a:t>
            </a:r>
            <a:r>
              <a:rPr lang="en-US" altLang="en-US" sz="1600" b="1" dirty="0" err="1">
                <a:solidFill>
                  <a:srgbClr val="000000"/>
                </a:solidFill>
                <a:latin typeface="Courier New" panose="02070309020205020404" pitchFamily="49" charset="0"/>
              </a:rPr>
              <a:t>ResourceAllocator</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boolean</a:t>
            </a:r>
            <a:r>
              <a:rPr lang="en-US" altLang="en-US" sz="1600" b="1" dirty="0">
                <a:solidFill>
                  <a:srgbClr val="000000"/>
                </a:solidFill>
                <a:latin typeface="Courier New" panose="02070309020205020404" pitchFamily="49" charset="0"/>
              </a:rPr>
              <a:t>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x.wait</a:t>
            </a:r>
            <a:r>
              <a:rPr lang="en-US" altLang="en-US" sz="1600" b="1" dirty="0">
                <a:solidFill>
                  <a:srgbClr val="000000"/>
                </a:solidFill>
                <a:latin typeface="Courier New" panose="02070309020205020404" pitchFamily="49" charset="0"/>
              </a:rPr>
              <a:t>(time);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x.signal</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a:t>
            </a:r>
            <a:r>
              <a:rPr lang="en-US" altLang="en-US" sz="1600" b="1" dirty="0"/>
              <a:t>	</a:t>
            </a:r>
            <a:r>
              <a:rPr lang="en-US" altLang="en-US" sz="1400" b="1" dirty="0"/>
              <a:t>	</a:t>
            </a:r>
            <a:r>
              <a:rPr lang="en-US" altLang="en-US" sz="1400"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Single Resource Monitor (Cont.)</a:t>
            </a:r>
          </a:p>
        </p:txBody>
      </p:sp>
      <p:sp>
        <p:nvSpPr>
          <p:cNvPr id="57346" name="Rectangle 3">
            <a:extLst>
              <a:ext uri="{FF2B5EF4-FFF2-40B4-BE49-F238E27FC236}">
                <a16:creationId xmlns:a16="http://schemas.microsoft.com/office/drawing/2014/main" xmlns="" id="{5ED238E1-E3E6-41E4-AE23-2237E43D6AD6}"/>
              </a:ext>
            </a:extLst>
          </p:cNvPr>
          <p:cNvSpPr>
            <a:spLocks noGrp="1" noChangeArrowheads="1"/>
          </p:cNvSpPr>
          <p:nvPr>
            <p:ph idx="1"/>
          </p:nvPr>
        </p:nvSpPr>
        <p:spPr>
          <a:xfrm>
            <a:off x="827088" y="1282700"/>
            <a:ext cx="6959600" cy="4860925"/>
          </a:xfrm>
        </p:spPr>
        <p:txBody>
          <a:bodyPr/>
          <a:lstStyle/>
          <a:p>
            <a:r>
              <a:rPr lang="en-US" altLang="en-US" dirty="0"/>
              <a:t> Usage:</a:t>
            </a:r>
          </a:p>
          <a:p>
            <a:pPr marL="0" indent="0">
              <a:buNone/>
            </a:pPr>
            <a:r>
              <a:rPr lang="en-US" altLang="en-US" b="1" dirty="0">
                <a:latin typeface="Courier New" panose="02070309020205020404" pitchFamily="49" charset="0"/>
                <a:cs typeface="Courier New" panose="02070309020205020404" pitchFamily="49" charset="0"/>
              </a:rPr>
              <a:t>     acquire</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release</a:t>
            </a:r>
          </a:p>
          <a:p>
            <a:r>
              <a:rPr lang="en-US" altLang="en-US" b="1" dirty="0">
                <a:latin typeface="Courier New" panose="02070309020205020404" pitchFamily="49" charset="0"/>
                <a:cs typeface="Courier New" panose="02070309020205020404" pitchFamily="49" charset="0"/>
              </a:rPr>
              <a:t> </a:t>
            </a:r>
            <a:r>
              <a:rPr lang="en-US" altLang="en-US" dirty="0"/>
              <a:t>Incorrect use of monitor operations</a:t>
            </a:r>
          </a:p>
          <a:p>
            <a:pPr lvl="1"/>
            <a:r>
              <a:rPr lang="en-US" altLang="en-US" dirty="0"/>
              <a:t> </a:t>
            </a:r>
            <a:r>
              <a:rPr lang="en-US" altLang="en-US" b="1" dirty="0">
                <a:latin typeface="Courier New" panose="02070309020205020404" pitchFamily="49" charset="0"/>
                <a:cs typeface="Courier New" panose="02070309020205020404" pitchFamily="49" charset="0"/>
              </a:rPr>
              <a:t>release()  …  acquire()</a:t>
            </a:r>
          </a:p>
          <a:p>
            <a:pPr lvl="1"/>
            <a:r>
              <a:rPr lang="en-US" altLang="en-US" dirty="0"/>
              <a:t> </a:t>
            </a:r>
            <a:r>
              <a:rPr lang="en-US" altLang="en-US" b="1" dirty="0">
                <a:latin typeface="Courier New" panose="02070309020205020404" pitchFamily="49" charset="0"/>
                <a:cs typeface="Courier New" panose="02070309020205020404" pitchFamily="49" charset="0"/>
              </a:rPr>
              <a:t>acquire()  …  acquire())</a:t>
            </a:r>
          </a:p>
          <a:p>
            <a:pPr lvl="1"/>
            <a:r>
              <a:rPr lang="en-US" altLang="en-US" dirty="0"/>
              <a:t> Omitting  of </a:t>
            </a:r>
            <a:r>
              <a:rPr lang="en-US" altLang="en-US" b="1" dirty="0">
                <a:latin typeface="Courier New" panose="02070309020205020404" pitchFamily="49" charset="0"/>
                <a:cs typeface="Courier New" panose="02070309020205020404" pitchFamily="49" charset="0"/>
              </a:rPr>
              <a:t>acquire() </a:t>
            </a:r>
            <a:r>
              <a:rPr lang="en-US" altLang="en-US" dirty="0"/>
              <a:t>and/or </a:t>
            </a:r>
            <a:r>
              <a:rPr lang="en-US" altLang="en-US" b="1" dirty="0">
                <a:latin typeface="Courier New" panose="02070309020205020404" pitchFamily="49" charset="0"/>
                <a:cs typeface="Courier New" panose="02070309020205020404" pitchFamily="49" charset="0"/>
              </a:rPr>
              <a:t>release()</a:t>
            </a:r>
            <a:endParaRPr lang="en-US" altLang="en-US"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577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xmlns=""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xmlns=""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xmlns=""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dirty="0">
                <a:solidFill>
                  <a:srgbClr val="006699"/>
                </a:solidFill>
                <a:latin typeface="+mj-lt"/>
              </a:rPr>
              <a:t>Deadlock</a:t>
            </a:r>
            <a:r>
              <a:rPr lang="en-US" altLang="en-US" b="1" dirty="0">
                <a:solidFill>
                  <a:srgbClr val="3366FF"/>
                </a:solidFill>
              </a:rPr>
              <a:t> </a:t>
            </a:r>
            <a:r>
              <a:rPr lang="en-US" altLang="en-US" dirty="0"/>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rPr>
              <a:t>Let </a:t>
            </a:r>
            <a:r>
              <a:rPr lang="en-US" altLang="en-US" sz="2000" b="1" i="1" dirty="0">
                <a:solidFill>
                  <a:srgbClr val="000000"/>
                </a:solidFill>
                <a:latin typeface="Courier New" panose="02070309020205020404" pitchFamily="49" charset="0"/>
              </a:rPr>
              <a:t>S</a:t>
            </a:r>
            <a:r>
              <a:rPr lang="en-US" altLang="en-US" dirty="0">
                <a:solidFill>
                  <a:srgbClr val="000000"/>
                </a:solidFill>
              </a:rPr>
              <a:t> and</a:t>
            </a:r>
            <a:r>
              <a:rPr lang="en-US" altLang="en-US" sz="1600" b="1" dirty="0">
                <a:solidFill>
                  <a:srgbClr val="000000"/>
                </a:solidFill>
                <a:latin typeface="Courier New" panose="02070309020205020404" pitchFamily="49" charset="0"/>
              </a:rPr>
              <a:t> </a:t>
            </a:r>
            <a:r>
              <a:rPr lang="en-US" altLang="en-US" sz="2000" b="1" i="1" dirty="0">
                <a:solidFill>
                  <a:srgbClr val="000000"/>
                </a:solidFill>
                <a:latin typeface="Courier New" panose="02070309020205020404" pitchFamily="49" charset="0"/>
              </a:rPr>
              <a:t>Q</a:t>
            </a:r>
            <a:r>
              <a:rPr lang="en-US" altLang="en-US" sz="1600" b="1" dirty="0">
                <a:solidFill>
                  <a:srgbClr val="000000"/>
                </a:solidFill>
                <a:latin typeface="Courier New" panose="02070309020205020404" pitchFamily="49" charset="0"/>
              </a:rPr>
              <a:t> </a:t>
            </a:r>
            <a:r>
              <a:rPr lang="en-US" altLang="en-US" dirty="0">
                <a:solidFill>
                  <a:srgbClr val="000000"/>
                </a:solidFill>
              </a:rPr>
              <a:t>be </a:t>
            </a:r>
            <a:r>
              <a:rPr lang="en-US" altLang="en-US" dirty="0"/>
              <a:t>two semaphores initialized to 1</a:t>
            </a:r>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anose="02070309020205020404" pitchFamily="49" charset="0"/>
            </a:endParaRPr>
          </a:p>
          <a:p>
            <a:pPr>
              <a:lnSpc>
                <a:spcPct val="90000"/>
              </a:lnSpc>
              <a:tabLst>
                <a:tab pos="1882775" algn="ctr"/>
                <a:tab pos="4568825" algn="ctr"/>
              </a:tabLst>
            </a:pPr>
            <a:r>
              <a:rPr lang="en-US" altLang="en-US" dirty="0">
                <a:sym typeface="MT Extra" panose="05050102010205020202" pitchFamily="18" charset="2"/>
              </a:rPr>
              <a:t>Consider if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wait(S) 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wait(Q). When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wait(Q), it must wait until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executes signal(Q)</a:t>
            </a:r>
          </a:p>
          <a:p>
            <a:pPr>
              <a:lnSpc>
                <a:spcPct val="90000"/>
              </a:lnSpc>
              <a:tabLst>
                <a:tab pos="1882775" algn="ctr"/>
                <a:tab pos="4568825" algn="ctr"/>
              </a:tabLst>
            </a:pPr>
            <a:r>
              <a:rPr lang="en-US" altLang="en-US" dirty="0">
                <a:sym typeface="MT Extra" panose="05050102010205020202" pitchFamily="18" charset="2"/>
              </a:rPr>
              <a:t>However,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is waiting until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 signal(S).</a:t>
            </a:r>
          </a:p>
          <a:p>
            <a:pPr>
              <a:lnSpc>
                <a:spcPct val="90000"/>
              </a:lnSpc>
              <a:tabLst>
                <a:tab pos="1882775" algn="ctr"/>
                <a:tab pos="4568825" algn="ctr"/>
              </a:tabLst>
            </a:pPr>
            <a:r>
              <a:rPr lang="en-US" altLang="en-US" dirty="0">
                <a:sym typeface="MT Extra" panose="05050102010205020202" pitchFamily="18" charset="2"/>
              </a:rPr>
              <a:t>Since these signal() operations will never be executed, </a:t>
            </a:r>
            <a:r>
              <a:rPr lang="en-US" altLang="en-US" i="1" dirty="0">
                <a:solidFill>
                  <a:srgbClr val="000000"/>
                </a:solidFill>
              </a:rPr>
              <a:t>P</a:t>
            </a:r>
            <a:r>
              <a:rPr lang="en-US" altLang="en-US" baseline="-25000" dirty="0">
                <a:solidFill>
                  <a:srgbClr val="000000"/>
                </a:solidFill>
              </a:rPr>
              <a:t>0 </a:t>
            </a:r>
            <a:r>
              <a:rPr lang="en-US" altLang="en-US" dirty="0">
                <a:sym typeface="MT Extra" panose="05050102010205020202" pitchFamily="18" charset="2"/>
              </a:rPr>
              <a:t>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are </a:t>
            </a:r>
            <a:r>
              <a:rPr lang="en-US" altLang="en-US" b="1" dirty="0">
                <a:sym typeface="MT Extra" panose="05050102010205020202" pitchFamily="18" charset="2"/>
              </a:rPr>
              <a:t>deadlocked</a:t>
            </a:r>
            <a:r>
              <a:rPr lang="en-US" altLang="en-US" dirty="0">
                <a:sym typeface="MT Extra" panose="05050102010205020202" pitchFamily="18" charset="2"/>
              </a:rPr>
              <a:t>.</a:t>
            </a:r>
          </a:p>
        </p:txBody>
      </p:sp>
      <p:sp>
        <p:nvSpPr>
          <p:cNvPr id="6" name="Title 1">
            <a:extLst>
              <a:ext uri="{FF2B5EF4-FFF2-40B4-BE49-F238E27FC236}">
                <a16:creationId xmlns:a16="http://schemas.microsoft.com/office/drawing/2014/main" xmlns="" id="{10B654C8-C4D8-441C-9FE2-895E326F6446}"/>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xmlns=""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Other forms of deadlock:</a:t>
            </a: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lvl="1">
              <a:tabLst>
                <a:tab pos="1882775" algn="ctr"/>
                <a:tab pos="4568825" algn="ctr"/>
              </a:tabLst>
            </a:pPr>
            <a:r>
              <a:rPr lang="en-US" altLang="en-US" dirty="0"/>
              <a:t>Solved via </a:t>
            </a:r>
            <a:r>
              <a:rPr lang="en-US" altLang="en-US" b="1" dirty="0"/>
              <a:t>priority-inheritance protocol</a:t>
            </a:r>
            <a:br>
              <a:rPr lang="en-US" altLang="en-US" b="1" dirty="0"/>
            </a:br>
            <a:r>
              <a:rPr lang="en-US" altLang="en-US" b="1" dirty="0"/>
              <a:t/>
            </a:r>
            <a:br>
              <a:rPr lang="en-US" altLang="en-US" b="1" dirty="0"/>
            </a:br>
            <a:endParaRPr lang="en-US" altLang="en-US" b="1" dirty="0"/>
          </a:p>
        </p:txBody>
      </p:sp>
      <p:sp>
        <p:nvSpPr>
          <p:cNvPr id="6" name="Title 1">
            <a:extLst>
              <a:ext uri="{FF2B5EF4-FFF2-40B4-BE49-F238E27FC236}">
                <a16:creationId xmlns:a16="http://schemas.microsoft.com/office/drawing/2014/main" xmlns="" id="{D06CA1E1-4F3C-40FD-8128-8886B3D8AE7B}"/>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xmlns=""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xmlns=""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xmlns="" id="{B338794A-A20C-44DB-8F23-B3455E712537}"/>
              </a:ext>
            </a:extLst>
          </p:cNvPr>
          <p:cNvSpPr>
            <a:spLocks noGrp="1"/>
          </p:cNvSpPr>
          <p:nvPr>
            <p:ph idx="1"/>
          </p:nvPr>
        </p:nvSpPr>
        <p:spPr>
          <a:xfrm>
            <a:off x="811763" y="1159881"/>
            <a:ext cx="7349743" cy="4433523"/>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xmlns=""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xmlns=""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3" name="Picture 2" descr="Text&#10;&#10;Description automatically generated">
            <a:extLst>
              <a:ext uri="{FF2B5EF4-FFF2-40B4-BE49-F238E27FC236}">
                <a16:creationId xmlns:a16="http://schemas.microsoft.com/office/drawing/2014/main" xmlns="" id="{28575814-05D6-4140-9987-D9F185C76491}"/>
              </a:ext>
            </a:extLst>
          </p:cNvPr>
          <p:cNvPicPr>
            <a:picLocks noChangeAspect="1"/>
          </p:cNvPicPr>
          <p:nvPr/>
        </p:nvPicPr>
        <p:blipFill>
          <a:blip r:embed="rId2"/>
          <a:stretch>
            <a:fillRect/>
          </a:stretch>
        </p:blipFill>
        <p:spPr>
          <a:xfrm>
            <a:off x="1979960" y="1943901"/>
            <a:ext cx="2592040" cy="25153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xmlns=""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xmlns=""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b="1" dirty="0">
                <a:solidFill>
                  <a:srgbClr val="006699"/>
                </a:solidFill>
                <a:latin typeface="+mj-lt"/>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342900" indent="-342900">
              <a:buFont typeface="Monotype Sorts" pitchFamily="-84" charset="2"/>
              <a:buAutoNum type="arabicPeriod"/>
            </a:pPr>
            <a:r>
              <a:rPr lang="en-US" altLang="en-US" b="1" dirty="0">
                <a:solidFill>
                  <a:srgbClr val="006699"/>
                </a:solidFill>
                <a:latin typeface="+mj-lt"/>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b="1" dirty="0">
                <a:solidFill>
                  <a:srgbClr val="006699"/>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r>
              <a:rPr lang="en-US" altLang="en-US" dirty="0">
                <a:solidFill>
                  <a:srgbClr val="993300"/>
                </a:solidFill>
              </a:rPr>
              <a:t> </a:t>
            </a:r>
            <a:endParaRPr lang="en-US" altLang="en-US" dirty="0"/>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006699"/>
                </a:solidFill>
                <a:latin typeface="+mj-lt"/>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val="236049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xmlns=""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xmlns=""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a16="http://schemas.microsoft.com/office/drawing/2014/main" xmlns=""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a16="http://schemas.microsoft.com/office/drawing/2014/main" xmlns=""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a16="http://schemas.microsoft.com/office/drawing/2014/main" xmlns=""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16778</TotalTime>
  <Words>2592</Words>
  <Application>Microsoft Office PowerPoint</Application>
  <PresentationFormat>On-screen Show (4:3)</PresentationFormat>
  <Paragraphs>578</Paragraphs>
  <Slides>59</Slides>
  <Notes>40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59</vt:i4>
      </vt:variant>
    </vt:vector>
  </HeadingPairs>
  <TitlesOfParts>
    <vt:vector size="72" baseType="lpstr">
      <vt:lpstr>MS PGothic</vt:lpstr>
      <vt:lpstr>MS PGothic</vt:lpstr>
      <vt:lpstr>Arial</vt:lpstr>
      <vt:lpstr>Courier New</vt:lpstr>
      <vt:lpstr>Helvetica</vt:lpstr>
      <vt:lpstr>Monotype Sorts</vt:lpstr>
      <vt:lpstr>MT Extra</vt:lpstr>
      <vt:lpstr>Symbol</vt:lpstr>
      <vt:lpstr>Times New Roman</vt:lpstr>
      <vt:lpstr>Verdana</vt:lpstr>
      <vt:lpstr>Webdings</vt:lpstr>
      <vt:lpstr>Wingdings</vt:lpstr>
      <vt:lpstr>os-8</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Peterson’s Solution</vt:lpstr>
      <vt:lpstr>Algorithm for Process Pi</vt:lpstr>
      <vt:lpstr>Correctness of Peterson’s Solution </vt:lpstr>
      <vt:lpstr>Peterson’s Solution and Modern Architecture</vt:lpstr>
      <vt:lpstr>Modern Architecture Example</vt:lpstr>
      <vt:lpstr>Modern Architecture Example (Cont.)</vt:lpstr>
      <vt:lpstr>Peterson’s Solution Revisited</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Schematic view of a Monitor</vt:lpstr>
      <vt:lpstr>Monitor Implementation Using Semaphores</vt:lpstr>
      <vt:lpstr>Condition Variables</vt:lpstr>
      <vt:lpstr> Monitor with Condition Variables</vt:lpstr>
      <vt:lpstr> Usage of Condition Variable  Example</vt:lpstr>
      <vt:lpstr>Monitor Implementation Using Semaphores</vt:lpstr>
      <vt:lpstr> Implementation – Condition Variables</vt:lpstr>
      <vt:lpstr>Implementation (Cont.)</vt:lpstr>
      <vt:lpstr>Resuming Processes within a Monitor</vt:lpstr>
      <vt:lpstr>PowerPoint Presentation</vt:lpstr>
      <vt:lpstr>PowerPoint Presentation</vt:lpstr>
      <vt:lpstr>A Monitor to Allocate Single Resource</vt:lpstr>
      <vt:lpstr>Single Resource Monitor (Cont.)</vt:lpstr>
      <vt:lpstr>Liveness</vt:lpstr>
      <vt:lpstr>Liveness</vt:lpstr>
      <vt:lpstr>Liveness</vt:lpstr>
      <vt:lpstr>End of Chapter 6</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Rupali Bhardwaj</cp:lastModifiedBy>
  <cp:revision>364</cp:revision>
  <cp:lastPrinted>2020-11-04T14:30:39Z</cp:lastPrinted>
  <dcterms:created xsi:type="dcterms:W3CDTF">2011-01-13T23:43:38Z</dcterms:created>
  <dcterms:modified xsi:type="dcterms:W3CDTF">2022-01-17T11:44:29Z</dcterms:modified>
</cp:coreProperties>
</file>