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63" r:id="rId4"/>
    <p:sldId id="257" r:id="rId5"/>
    <p:sldId id="258" r:id="rId6"/>
    <p:sldId id="264" r:id="rId7"/>
    <p:sldId id="265" r:id="rId8"/>
    <p:sldId id="266" r:id="rId9"/>
    <p:sldId id="259" r:id="rId10"/>
    <p:sldId id="260" r:id="rId11"/>
    <p:sldId id="268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175D"/>
    <a:srgbClr val="276D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94660"/>
  </p:normalViewPr>
  <p:slideViewPr>
    <p:cSldViewPr snapToGrid="0">
      <p:cViewPr varScale="1">
        <p:scale>
          <a:sx n="75" d="100"/>
          <a:sy n="75" d="100"/>
        </p:scale>
        <p:origin x="82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EEDB7-774B-45AC-B8E2-D4F45E7702FA}" type="datetimeFigureOut">
              <a:rPr lang="en-IN" smtClean="0"/>
              <a:t>21-03-2022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86F79-56D5-46DC-9530-23DBC5DA6E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520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EEDB7-774B-45AC-B8E2-D4F45E7702FA}" type="datetimeFigureOut">
              <a:rPr lang="en-IN" smtClean="0"/>
              <a:t>21-03-2022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86F79-56D5-46DC-9530-23DBC5DA6E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3254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EEDB7-774B-45AC-B8E2-D4F45E7702FA}" type="datetimeFigureOut">
              <a:rPr lang="en-IN" smtClean="0"/>
              <a:t>21-03-2022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86F79-56D5-46DC-9530-23DBC5DA6E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9035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EEDB7-774B-45AC-B8E2-D4F45E7702FA}" type="datetimeFigureOut">
              <a:rPr lang="en-IN" smtClean="0"/>
              <a:t>21-03-2022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86F79-56D5-46DC-9530-23DBC5DA6E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5344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EEDB7-774B-45AC-B8E2-D4F45E7702FA}" type="datetimeFigureOut">
              <a:rPr lang="en-IN" smtClean="0"/>
              <a:t>21-03-2022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86F79-56D5-46DC-9530-23DBC5DA6E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0659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EEDB7-774B-45AC-B8E2-D4F45E7702FA}" type="datetimeFigureOut">
              <a:rPr lang="en-IN" smtClean="0"/>
              <a:t>21-03-2022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86F79-56D5-46DC-9530-23DBC5DA6E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4826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EEDB7-774B-45AC-B8E2-D4F45E7702FA}" type="datetimeFigureOut">
              <a:rPr lang="en-IN" smtClean="0"/>
              <a:t>21-03-2022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86F79-56D5-46DC-9530-23DBC5DA6E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0620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EEDB7-774B-45AC-B8E2-D4F45E7702FA}" type="datetimeFigureOut">
              <a:rPr lang="en-IN" smtClean="0"/>
              <a:t>21-03-2022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86F79-56D5-46DC-9530-23DBC5DA6E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9934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EEDB7-774B-45AC-B8E2-D4F45E7702FA}" type="datetimeFigureOut">
              <a:rPr lang="en-IN" smtClean="0"/>
              <a:t>21-03-2022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86F79-56D5-46DC-9530-23DBC5DA6E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8225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EEDB7-774B-45AC-B8E2-D4F45E7702FA}" type="datetimeFigureOut">
              <a:rPr lang="en-IN" smtClean="0"/>
              <a:t>21-03-2022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86F79-56D5-46DC-9530-23DBC5DA6E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3820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EEDB7-774B-45AC-B8E2-D4F45E7702FA}" type="datetimeFigureOut">
              <a:rPr lang="en-IN" smtClean="0"/>
              <a:t>21-03-2022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86F79-56D5-46DC-9530-23DBC5DA6E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8017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7EEDB7-774B-45AC-B8E2-D4F45E7702FA}" type="datetimeFigureOut">
              <a:rPr lang="en-IN" smtClean="0"/>
              <a:t>21-03-2022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A86F79-56D5-46DC-9530-23DBC5DA6E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33136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175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7E276-3885-4A2A-ABFA-F722F20D3F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72720" y="2070258"/>
            <a:ext cx="12364720" cy="1884363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ER DIAGRAM AND </a:t>
            </a:r>
            <a:br>
              <a:rPr lang="en-US" dirty="0"/>
            </a:br>
            <a:r>
              <a:rPr lang="en-US" dirty="0"/>
              <a:t>RELATIONAL TABLES</a:t>
            </a:r>
            <a:br>
              <a:rPr lang="en-US" dirty="0"/>
            </a:br>
            <a:br>
              <a:rPr lang="en-US" dirty="0"/>
            </a:br>
            <a:r>
              <a:rPr lang="en-US" dirty="0"/>
              <a:t>Project : MANIGIFY</a:t>
            </a:r>
            <a:br>
              <a:rPr lang="en-US" dirty="0"/>
            </a:br>
            <a:r>
              <a:rPr lang="en-US" sz="2000" dirty="0"/>
              <a:t>Inventory management and Billing system</a:t>
            </a:r>
            <a:endParaRPr lang="en-IN" sz="2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6CCD5D-C3D9-4282-8FA8-234BA9A8D5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57960" y="4790758"/>
            <a:ext cx="9276080" cy="1655762"/>
          </a:xfrm>
        </p:spPr>
        <p:txBody>
          <a:bodyPr numCol="1">
            <a:normAutofit lnSpcReduction="10000"/>
          </a:bodyPr>
          <a:lstStyle/>
          <a:p>
            <a:r>
              <a:rPr lang="en-US" dirty="0"/>
              <a:t>Khushi Sharma 102018045</a:t>
            </a:r>
          </a:p>
          <a:p>
            <a:r>
              <a:rPr lang="en-US" dirty="0" err="1"/>
              <a:t>Ashwit</a:t>
            </a:r>
            <a:r>
              <a:rPr lang="en-US" dirty="0"/>
              <a:t> Sharma 102018046</a:t>
            </a:r>
          </a:p>
          <a:p>
            <a:r>
              <a:rPr lang="en-US" dirty="0"/>
              <a:t>Divija		 102018056</a:t>
            </a:r>
          </a:p>
          <a:p>
            <a:r>
              <a:rPr lang="en-IN" dirty="0"/>
              <a:t>CSBS_3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7404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175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B8C26-2D69-437E-8766-B1FB07C65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</a:t>
            </a:r>
            <a:endParaRPr lang="en-IN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29147F8-5E4E-4267-8A11-FCE33CD3DB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7989836"/>
              </p:ext>
            </p:extLst>
          </p:nvPr>
        </p:nvGraphicFramePr>
        <p:xfrm>
          <a:off x="1774615" y="1569045"/>
          <a:ext cx="8168637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2160">
                  <a:extLst>
                    <a:ext uri="{9D8B030D-6E8A-4147-A177-3AD203B41FA5}">
                      <a16:colId xmlns:a16="http://schemas.microsoft.com/office/drawing/2014/main" val="937639025"/>
                    </a:ext>
                  </a:extLst>
                </a:gridCol>
                <a:gridCol w="2854036">
                  <a:extLst>
                    <a:ext uri="{9D8B030D-6E8A-4147-A177-3AD203B41FA5}">
                      <a16:colId xmlns:a16="http://schemas.microsoft.com/office/drawing/2014/main" val="771229758"/>
                    </a:ext>
                  </a:extLst>
                </a:gridCol>
                <a:gridCol w="1230281">
                  <a:extLst>
                    <a:ext uri="{9D8B030D-6E8A-4147-A177-3AD203B41FA5}">
                      <a16:colId xmlns:a16="http://schemas.microsoft.com/office/drawing/2014/main" val="3278822407"/>
                    </a:ext>
                  </a:extLst>
                </a:gridCol>
                <a:gridCol w="2042160">
                  <a:extLst>
                    <a:ext uri="{9D8B030D-6E8A-4147-A177-3AD203B41FA5}">
                      <a16:colId xmlns:a16="http://schemas.microsoft.com/office/drawing/2014/main" val="16797279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Length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135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Order_ID</a:t>
                      </a:r>
                      <a:r>
                        <a:rPr lang="en-US" dirty="0"/>
                        <a:t>(PK)</a:t>
                      </a:r>
                      <a:endParaRPr lang="en-US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Order's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1568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Order_date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Order's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3577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Amount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Order's Amount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2148030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F8916AC-886E-4938-8442-4C55342096FA}"/>
              </a:ext>
            </a:extLst>
          </p:cNvPr>
          <p:cNvSpPr txBox="1"/>
          <p:nvPr/>
        </p:nvSpPr>
        <p:spPr>
          <a:xfrm>
            <a:off x="2082800" y="3429000"/>
            <a:ext cx="7860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Order has one to one relationship with invoice ,  and many to one with customer</a:t>
            </a:r>
            <a:endParaRPr lang="en-IN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5ECB175-75F1-4779-8926-AC713AF049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7102414"/>
              </p:ext>
            </p:extLst>
          </p:nvPr>
        </p:nvGraphicFramePr>
        <p:xfrm>
          <a:off x="1825417" y="4109040"/>
          <a:ext cx="8168637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2160">
                  <a:extLst>
                    <a:ext uri="{9D8B030D-6E8A-4147-A177-3AD203B41FA5}">
                      <a16:colId xmlns:a16="http://schemas.microsoft.com/office/drawing/2014/main" val="937639025"/>
                    </a:ext>
                  </a:extLst>
                </a:gridCol>
                <a:gridCol w="2854036">
                  <a:extLst>
                    <a:ext uri="{9D8B030D-6E8A-4147-A177-3AD203B41FA5}">
                      <a16:colId xmlns:a16="http://schemas.microsoft.com/office/drawing/2014/main" val="771229758"/>
                    </a:ext>
                  </a:extLst>
                </a:gridCol>
                <a:gridCol w="1230281">
                  <a:extLst>
                    <a:ext uri="{9D8B030D-6E8A-4147-A177-3AD203B41FA5}">
                      <a16:colId xmlns:a16="http://schemas.microsoft.com/office/drawing/2014/main" val="3278822407"/>
                    </a:ext>
                  </a:extLst>
                </a:gridCol>
                <a:gridCol w="2042160">
                  <a:extLst>
                    <a:ext uri="{9D8B030D-6E8A-4147-A177-3AD203B41FA5}">
                      <a16:colId xmlns:a16="http://schemas.microsoft.com/office/drawing/2014/main" val="16797279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Length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135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Invoice_ID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Invoice's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8163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Customer_ID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Customer's Username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3075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Order_ID</a:t>
                      </a:r>
                      <a:r>
                        <a:rPr lang="en-US" dirty="0"/>
                        <a:t>(PK)</a:t>
                      </a:r>
                      <a:endParaRPr lang="en-US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Order's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1568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Order_date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Order's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3577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Amount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Order's Amount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21480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64272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175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B8C26-2D69-437E-8766-B1FB07C65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Invoice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8916AC-886E-4938-8442-4C55342096FA}"/>
              </a:ext>
            </a:extLst>
          </p:cNvPr>
          <p:cNvSpPr txBox="1"/>
          <p:nvPr/>
        </p:nvSpPr>
        <p:spPr>
          <a:xfrm>
            <a:off x="2064172" y="1704324"/>
            <a:ext cx="7860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Invoice has one to one relation with customer and order ,many to one with admin </a:t>
            </a:r>
            <a:endParaRPr lang="en-IN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609947F-C587-4F2B-8998-370F77A0AF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7940577"/>
              </p:ext>
            </p:extLst>
          </p:nvPr>
        </p:nvGraphicFramePr>
        <p:xfrm>
          <a:off x="2064172" y="2368296"/>
          <a:ext cx="8168637" cy="37083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2160">
                  <a:extLst>
                    <a:ext uri="{9D8B030D-6E8A-4147-A177-3AD203B41FA5}">
                      <a16:colId xmlns:a16="http://schemas.microsoft.com/office/drawing/2014/main" val="937639025"/>
                    </a:ext>
                  </a:extLst>
                </a:gridCol>
                <a:gridCol w="2854036">
                  <a:extLst>
                    <a:ext uri="{9D8B030D-6E8A-4147-A177-3AD203B41FA5}">
                      <a16:colId xmlns:a16="http://schemas.microsoft.com/office/drawing/2014/main" val="771229758"/>
                    </a:ext>
                  </a:extLst>
                </a:gridCol>
                <a:gridCol w="1230281">
                  <a:extLst>
                    <a:ext uri="{9D8B030D-6E8A-4147-A177-3AD203B41FA5}">
                      <a16:colId xmlns:a16="http://schemas.microsoft.com/office/drawing/2014/main" val="3278822407"/>
                    </a:ext>
                  </a:extLst>
                </a:gridCol>
                <a:gridCol w="2042160">
                  <a:extLst>
                    <a:ext uri="{9D8B030D-6E8A-4147-A177-3AD203B41FA5}">
                      <a16:colId xmlns:a16="http://schemas.microsoft.com/office/drawing/2014/main" val="16797279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Length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135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Invoice_ID</a:t>
                      </a:r>
                      <a:r>
                        <a:rPr lang="en-US" dirty="0"/>
                        <a:t>(PK)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Invoice's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1568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Customer_ID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Customer's Username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3577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Admin_ID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Admin's Username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773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Brand_ID</a:t>
                      </a:r>
                      <a:r>
                        <a:rPr lang="en-US" dirty="0"/>
                        <a:t>(FK)</a:t>
                      </a:r>
                      <a:endParaRPr lang="en-US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Brand's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2148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Category_ID</a:t>
                      </a:r>
                      <a:r>
                        <a:rPr lang="en-US" dirty="0"/>
                        <a:t>(FK)</a:t>
                      </a:r>
                      <a:endParaRPr lang="en-US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Category's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7895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Size_ID</a:t>
                      </a:r>
                      <a:r>
                        <a:rPr lang="en-US" dirty="0"/>
                        <a:t>(FK)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Item's Size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1581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Order_ID</a:t>
                      </a:r>
                      <a:r>
                        <a:rPr lang="en-US" dirty="0"/>
                        <a:t>(FK)</a:t>
                      </a:r>
                      <a:endParaRPr lang="en-US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Order's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6433916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Amount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Amount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Int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6727451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 err="1"/>
                        <a:t>Phone_number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Customer's Phone number</a:t>
                      </a:r>
                      <a:endParaRPr lang="en-US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9367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31332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175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B8C26-2D69-437E-8766-B1FB07C65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Sales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8916AC-886E-4938-8442-4C55342096FA}"/>
              </a:ext>
            </a:extLst>
          </p:cNvPr>
          <p:cNvSpPr txBox="1"/>
          <p:nvPr/>
        </p:nvSpPr>
        <p:spPr>
          <a:xfrm>
            <a:off x="2082800" y="3683000"/>
            <a:ext cx="7860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Sales is weak entity , </a:t>
            </a:r>
            <a:r>
              <a:rPr lang="en-US" dirty="0" err="1"/>
              <a:t>i.e</a:t>
            </a:r>
            <a:r>
              <a:rPr lang="en-US" dirty="0"/>
              <a:t> it doesn’t have any primary key and is dependent on order</a:t>
            </a:r>
            <a:endParaRPr lang="en-IN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DD38D4A-7205-4111-9D24-F7135F1A9E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9973649"/>
              </p:ext>
            </p:extLst>
          </p:nvPr>
        </p:nvGraphicFramePr>
        <p:xfrm>
          <a:off x="1968500" y="1325880"/>
          <a:ext cx="815340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8350">
                  <a:extLst>
                    <a:ext uri="{9D8B030D-6E8A-4147-A177-3AD203B41FA5}">
                      <a16:colId xmlns:a16="http://schemas.microsoft.com/office/drawing/2014/main" val="4244472231"/>
                    </a:ext>
                  </a:extLst>
                </a:gridCol>
                <a:gridCol w="2847975">
                  <a:extLst>
                    <a:ext uri="{9D8B030D-6E8A-4147-A177-3AD203B41FA5}">
                      <a16:colId xmlns:a16="http://schemas.microsoft.com/office/drawing/2014/main" val="3267307491"/>
                    </a:ext>
                  </a:extLst>
                </a:gridCol>
                <a:gridCol w="1228725">
                  <a:extLst>
                    <a:ext uri="{9D8B030D-6E8A-4147-A177-3AD203B41FA5}">
                      <a16:colId xmlns:a16="http://schemas.microsoft.com/office/drawing/2014/main" val="2448833466"/>
                    </a:ext>
                  </a:extLst>
                </a:gridCol>
                <a:gridCol w="2038350">
                  <a:extLst>
                    <a:ext uri="{9D8B030D-6E8A-4147-A177-3AD203B41FA5}">
                      <a16:colId xmlns:a16="http://schemas.microsoft.com/office/drawing/2014/main" val="1155921887"/>
                    </a:ext>
                  </a:extLst>
                </a:gridCol>
              </a:tblGrid>
              <a:tr h="361950"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Field​</a:t>
                      </a:r>
                      <a:endParaRPr lang="en-US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Description​</a:t>
                      </a:r>
                      <a:endParaRPr lang="en-US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Type​</a:t>
                      </a:r>
                      <a:endParaRPr lang="en-US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Length​</a:t>
                      </a:r>
                      <a:endParaRPr lang="en-US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7192168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 err="1">
                          <a:effectLst/>
                        </a:rPr>
                        <a:t>Brand_ID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Brand's ID​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varchar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8​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8940813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 err="1">
                          <a:effectLst/>
                        </a:rPr>
                        <a:t>Items_sold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Item's Sold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071265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Month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Month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varchar​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12​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3826867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Total Sales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Total Sales of items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14​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0294407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36​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222346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9587FD0-35CE-4F16-A20A-C13029A903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6181901"/>
              </p:ext>
            </p:extLst>
          </p:nvPr>
        </p:nvGraphicFramePr>
        <p:xfrm>
          <a:off x="1998980" y="4130040"/>
          <a:ext cx="815340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8350">
                  <a:extLst>
                    <a:ext uri="{9D8B030D-6E8A-4147-A177-3AD203B41FA5}">
                      <a16:colId xmlns:a16="http://schemas.microsoft.com/office/drawing/2014/main" val="4244472231"/>
                    </a:ext>
                  </a:extLst>
                </a:gridCol>
                <a:gridCol w="2847975">
                  <a:extLst>
                    <a:ext uri="{9D8B030D-6E8A-4147-A177-3AD203B41FA5}">
                      <a16:colId xmlns:a16="http://schemas.microsoft.com/office/drawing/2014/main" val="3267307491"/>
                    </a:ext>
                  </a:extLst>
                </a:gridCol>
                <a:gridCol w="1228725">
                  <a:extLst>
                    <a:ext uri="{9D8B030D-6E8A-4147-A177-3AD203B41FA5}">
                      <a16:colId xmlns:a16="http://schemas.microsoft.com/office/drawing/2014/main" val="2448833466"/>
                    </a:ext>
                  </a:extLst>
                </a:gridCol>
                <a:gridCol w="2038350">
                  <a:extLst>
                    <a:ext uri="{9D8B030D-6E8A-4147-A177-3AD203B41FA5}">
                      <a16:colId xmlns:a16="http://schemas.microsoft.com/office/drawing/2014/main" val="1155921887"/>
                    </a:ext>
                  </a:extLst>
                </a:gridCol>
              </a:tblGrid>
              <a:tr h="336006"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Field​</a:t>
                      </a:r>
                      <a:endParaRPr lang="en-US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Description​</a:t>
                      </a:r>
                      <a:endParaRPr lang="en-US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Type​</a:t>
                      </a:r>
                      <a:endParaRPr lang="en-US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Length​</a:t>
                      </a:r>
                      <a:endParaRPr lang="en-US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7192168"/>
                  </a:ext>
                </a:extLst>
              </a:tr>
              <a:tr h="336006">
                <a:tc>
                  <a:txBody>
                    <a:bodyPr/>
                    <a:lstStyle/>
                    <a:p>
                      <a:r>
                        <a:rPr lang="en-US" dirty="0" err="1"/>
                        <a:t>Order_ID</a:t>
                      </a:r>
                      <a:r>
                        <a:rPr lang="en-US" dirty="0"/>
                        <a:t>(PK)</a:t>
                      </a:r>
                      <a:endParaRPr lang="en-US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Order's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8585751"/>
                  </a:ext>
                </a:extLst>
              </a:tr>
              <a:tr h="336006"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 err="1">
                          <a:effectLst/>
                        </a:rPr>
                        <a:t>Brand_ID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Brand's ID​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varchar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8​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8940813"/>
                  </a:ext>
                </a:extLst>
              </a:tr>
              <a:tr h="336006"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 err="1">
                          <a:effectLst/>
                        </a:rPr>
                        <a:t>Items_sold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Item's Sold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071265"/>
                  </a:ext>
                </a:extLst>
              </a:tr>
              <a:tr h="336006"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Month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Month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varchar​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12​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3826867"/>
                  </a:ext>
                </a:extLst>
              </a:tr>
              <a:tr h="336006"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Total Sales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Total Sales of items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14​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0294407"/>
                  </a:ext>
                </a:extLst>
              </a:tr>
              <a:tr h="336006"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36​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22234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0246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175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C0789E2-E94C-4A9C-8542-BC29C38DDA71}"/>
              </a:ext>
            </a:extLst>
          </p:cNvPr>
          <p:cNvSpPr txBox="1"/>
          <p:nvPr/>
        </p:nvSpPr>
        <p:spPr>
          <a:xfrm rot="16200000">
            <a:off x="-1386840" y="2631162"/>
            <a:ext cx="476504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/>
              <a:t>ER DIAGRAM</a:t>
            </a:r>
            <a:endParaRPr lang="en-IN" sz="6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333F29D-D3E8-40F0-A37A-69BFA0C41E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0080" y="264160"/>
            <a:ext cx="9991492" cy="6309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017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175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>
            <a:extLst>
              <a:ext uri="{FF2B5EF4-FFF2-40B4-BE49-F238E27FC236}">
                <a16:creationId xmlns:a16="http://schemas.microsoft.com/office/drawing/2014/main" id="{10CCBA2A-CE81-4803-9026-C9B4133D78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9921" y="345440"/>
            <a:ext cx="9966960" cy="6258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987E87B-8C00-4D66-B202-9BD3B61752A3}"/>
              </a:ext>
            </a:extLst>
          </p:cNvPr>
          <p:cNvSpPr txBox="1"/>
          <p:nvPr/>
        </p:nvSpPr>
        <p:spPr>
          <a:xfrm rot="16200000">
            <a:off x="-2552422" y="2390140"/>
            <a:ext cx="68630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/>
              <a:t>Relational Table</a:t>
            </a:r>
            <a:endParaRPr lang="en-IN" sz="6600" dirty="0"/>
          </a:p>
        </p:txBody>
      </p:sp>
    </p:spTree>
    <p:extLst>
      <p:ext uri="{BB962C8B-B14F-4D97-AF65-F5344CB8AC3E}">
        <p14:creationId xmlns:p14="http://schemas.microsoft.com/office/powerpoint/2010/main" val="4092921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175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31E24-336D-428B-8E5B-C2B0F6F93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 Table</a:t>
            </a:r>
            <a:endParaRPr lang="en-IN" dirty="0"/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F9779993-7C45-419A-BFC3-8936654EC6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8352622"/>
              </p:ext>
            </p:extLst>
          </p:nvPr>
        </p:nvGraphicFramePr>
        <p:xfrm>
          <a:off x="1876218" y="1538291"/>
          <a:ext cx="8673254" cy="25655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9918">
                  <a:extLst>
                    <a:ext uri="{9D8B030D-6E8A-4147-A177-3AD203B41FA5}">
                      <a16:colId xmlns:a16="http://schemas.microsoft.com/office/drawing/2014/main" val="937639025"/>
                    </a:ext>
                  </a:extLst>
                </a:gridCol>
                <a:gridCol w="3048230">
                  <a:extLst>
                    <a:ext uri="{9D8B030D-6E8A-4147-A177-3AD203B41FA5}">
                      <a16:colId xmlns:a16="http://schemas.microsoft.com/office/drawing/2014/main" val="771229758"/>
                    </a:ext>
                  </a:extLst>
                </a:gridCol>
                <a:gridCol w="1313992">
                  <a:extLst>
                    <a:ext uri="{9D8B030D-6E8A-4147-A177-3AD203B41FA5}">
                      <a16:colId xmlns:a16="http://schemas.microsoft.com/office/drawing/2014/main" val="3278822407"/>
                    </a:ext>
                  </a:extLst>
                </a:gridCol>
                <a:gridCol w="2181114">
                  <a:extLst>
                    <a:ext uri="{9D8B030D-6E8A-4147-A177-3AD203B41FA5}">
                      <a16:colId xmlns:a16="http://schemas.microsoft.com/office/drawing/2014/main" val="1679727991"/>
                    </a:ext>
                  </a:extLst>
                </a:gridCol>
              </a:tblGrid>
              <a:tr h="366514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Length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135673"/>
                  </a:ext>
                </a:extLst>
              </a:tr>
              <a:tr h="366514"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Customer_ID</a:t>
                      </a:r>
                      <a:r>
                        <a:rPr lang="en-US" dirty="0"/>
                        <a:t>(PK)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Customer's Username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1568482"/>
                  </a:ext>
                </a:extLst>
              </a:tr>
              <a:tr h="366514"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First_Name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Customer's First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3577051"/>
                  </a:ext>
                </a:extLst>
              </a:tr>
              <a:tr h="366514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dirty="0" err="1"/>
                        <a:t>Last_Name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dirty="0"/>
                        <a:t>Customer's Last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dirty="0"/>
                        <a:t>char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dirty="0"/>
                        <a:t>25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3254159"/>
                  </a:ext>
                </a:extLst>
              </a:tr>
              <a:tr h="366514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Password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Customer's login password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varchar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7895981"/>
                  </a:ext>
                </a:extLst>
              </a:tr>
              <a:tr h="366514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Customer's 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varchar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1581989"/>
                  </a:ext>
                </a:extLst>
              </a:tr>
              <a:tr h="366514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Customer's 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varchar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365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6433916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272C3D58-B52D-4B9B-80FD-3063C302572A}"/>
              </a:ext>
            </a:extLst>
          </p:cNvPr>
          <p:cNvSpPr txBox="1"/>
          <p:nvPr/>
        </p:nvSpPr>
        <p:spPr>
          <a:xfrm>
            <a:off x="1600199" y="4308455"/>
            <a:ext cx="9992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Here Phone number is a multivariate attribute therefore we will have to create another table for it.</a:t>
            </a:r>
            <a:endParaRPr lang="en-IN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B0EABB0-FD40-40BE-A0CE-41BA4A9082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7719920"/>
              </p:ext>
            </p:extLst>
          </p:nvPr>
        </p:nvGraphicFramePr>
        <p:xfrm>
          <a:off x="1943948" y="4882353"/>
          <a:ext cx="860552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1381">
                  <a:extLst>
                    <a:ext uri="{9D8B030D-6E8A-4147-A177-3AD203B41FA5}">
                      <a16:colId xmlns:a16="http://schemas.microsoft.com/office/drawing/2014/main" val="1843538942"/>
                    </a:ext>
                  </a:extLst>
                </a:gridCol>
                <a:gridCol w="3075939">
                  <a:extLst>
                    <a:ext uri="{9D8B030D-6E8A-4147-A177-3AD203B41FA5}">
                      <a16:colId xmlns:a16="http://schemas.microsoft.com/office/drawing/2014/main" val="857828085"/>
                    </a:ext>
                  </a:extLst>
                </a:gridCol>
                <a:gridCol w="1226823">
                  <a:extLst>
                    <a:ext uri="{9D8B030D-6E8A-4147-A177-3AD203B41FA5}">
                      <a16:colId xmlns:a16="http://schemas.microsoft.com/office/drawing/2014/main" val="279067920"/>
                    </a:ext>
                  </a:extLst>
                </a:gridCol>
                <a:gridCol w="2151381">
                  <a:extLst>
                    <a:ext uri="{9D8B030D-6E8A-4147-A177-3AD203B41FA5}">
                      <a16:colId xmlns:a16="http://schemas.microsoft.com/office/drawing/2014/main" val="2503575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Field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Length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4707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Customer_ID</a:t>
                      </a:r>
                      <a:r>
                        <a:rPr lang="en-US" dirty="0"/>
                        <a:t>(PK)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Customer's Username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340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Phone_No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Customer’s Number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37141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9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175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7AFB9-C13E-48AC-AE74-4E5B9C138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 Table</a:t>
            </a:r>
            <a:endParaRPr lang="en-IN" dirty="0"/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F95426A8-0F58-40D7-B0B7-76864A9B05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2123057"/>
              </p:ext>
            </p:extLst>
          </p:nvPr>
        </p:nvGraphicFramePr>
        <p:xfrm>
          <a:off x="2164080" y="1469136"/>
          <a:ext cx="8168637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2160">
                  <a:extLst>
                    <a:ext uri="{9D8B030D-6E8A-4147-A177-3AD203B41FA5}">
                      <a16:colId xmlns:a16="http://schemas.microsoft.com/office/drawing/2014/main" val="937639025"/>
                    </a:ext>
                  </a:extLst>
                </a:gridCol>
                <a:gridCol w="2854036">
                  <a:extLst>
                    <a:ext uri="{9D8B030D-6E8A-4147-A177-3AD203B41FA5}">
                      <a16:colId xmlns:a16="http://schemas.microsoft.com/office/drawing/2014/main" val="771229758"/>
                    </a:ext>
                  </a:extLst>
                </a:gridCol>
                <a:gridCol w="1230281">
                  <a:extLst>
                    <a:ext uri="{9D8B030D-6E8A-4147-A177-3AD203B41FA5}">
                      <a16:colId xmlns:a16="http://schemas.microsoft.com/office/drawing/2014/main" val="3278822407"/>
                    </a:ext>
                  </a:extLst>
                </a:gridCol>
                <a:gridCol w="2042160">
                  <a:extLst>
                    <a:ext uri="{9D8B030D-6E8A-4147-A177-3AD203B41FA5}">
                      <a16:colId xmlns:a16="http://schemas.microsoft.com/office/drawing/2014/main" val="16797279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Length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135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Admin_ID</a:t>
                      </a:r>
                      <a:r>
                        <a:rPr lang="en-US" dirty="0"/>
                        <a:t>(PK)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Admin's Username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2148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Password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Admin's login password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7895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Admin's 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158198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65FCA0A4-1C34-420C-927F-E68A2AFAC086}"/>
              </a:ext>
            </a:extLst>
          </p:cNvPr>
          <p:cNvSpPr txBox="1"/>
          <p:nvPr/>
        </p:nvSpPr>
        <p:spPr>
          <a:xfrm>
            <a:off x="2125133" y="2982175"/>
            <a:ext cx="91609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Handling one to many relation, here Admin has one to many relationship with customer , invoice, size , brand and category =&gt; Taking the primary key of one type + customer table</a:t>
            </a:r>
            <a:endParaRPr lang="en-IN" dirty="0"/>
          </a:p>
        </p:txBody>
      </p:sp>
      <p:graphicFrame>
        <p:nvGraphicFramePr>
          <p:cNvPr id="12" name="Table 4">
            <a:extLst>
              <a:ext uri="{FF2B5EF4-FFF2-40B4-BE49-F238E27FC236}">
                <a16:creationId xmlns:a16="http://schemas.microsoft.com/office/drawing/2014/main" id="{C4155C47-BB39-46A6-8081-EACDEC03C8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1878119"/>
              </p:ext>
            </p:extLst>
          </p:nvPr>
        </p:nvGraphicFramePr>
        <p:xfrm>
          <a:off x="2236893" y="3748758"/>
          <a:ext cx="8207584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5562">
                  <a:extLst>
                    <a:ext uri="{9D8B030D-6E8A-4147-A177-3AD203B41FA5}">
                      <a16:colId xmlns:a16="http://schemas.microsoft.com/office/drawing/2014/main" val="937639025"/>
                    </a:ext>
                  </a:extLst>
                </a:gridCol>
                <a:gridCol w="2884569">
                  <a:extLst>
                    <a:ext uri="{9D8B030D-6E8A-4147-A177-3AD203B41FA5}">
                      <a16:colId xmlns:a16="http://schemas.microsoft.com/office/drawing/2014/main" val="771229758"/>
                    </a:ext>
                  </a:extLst>
                </a:gridCol>
                <a:gridCol w="1243444">
                  <a:extLst>
                    <a:ext uri="{9D8B030D-6E8A-4147-A177-3AD203B41FA5}">
                      <a16:colId xmlns:a16="http://schemas.microsoft.com/office/drawing/2014/main" val="3278822407"/>
                    </a:ext>
                  </a:extLst>
                </a:gridCol>
                <a:gridCol w="2064009">
                  <a:extLst>
                    <a:ext uri="{9D8B030D-6E8A-4147-A177-3AD203B41FA5}">
                      <a16:colId xmlns:a16="http://schemas.microsoft.com/office/drawing/2014/main" val="1679727991"/>
                    </a:ext>
                  </a:extLst>
                </a:gridCol>
              </a:tblGrid>
              <a:tr h="306185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Length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135673"/>
                  </a:ext>
                </a:extLst>
              </a:tr>
              <a:tr h="306185"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Customer_ID</a:t>
                      </a:r>
                      <a:r>
                        <a:rPr lang="en-US" dirty="0"/>
                        <a:t>(PK)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Customer's Username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1568482"/>
                  </a:ext>
                </a:extLst>
              </a:tr>
              <a:tr h="306185">
                <a:tc>
                  <a:txBody>
                    <a:bodyPr/>
                    <a:lstStyle/>
                    <a:p>
                      <a:r>
                        <a:rPr lang="en-US" dirty="0" err="1"/>
                        <a:t>Admin_ID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Admin's Username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7935407"/>
                  </a:ext>
                </a:extLst>
              </a:tr>
              <a:tr h="306185"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First_Name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Customer's First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3577051"/>
                  </a:ext>
                </a:extLst>
              </a:tr>
              <a:tr h="306185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dirty="0" err="1"/>
                        <a:t>Last_Name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dirty="0"/>
                        <a:t>Customer's Last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dirty="0"/>
                        <a:t>char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dirty="0"/>
                        <a:t>25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3254159"/>
                  </a:ext>
                </a:extLst>
              </a:tr>
              <a:tr h="306185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Password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Customer's login password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varchar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7895981"/>
                  </a:ext>
                </a:extLst>
              </a:tr>
              <a:tr h="306185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Customer's 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varchar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1581989"/>
                  </a:ext>
                </a:extLst>
              </a:tr>
              <a:tr h="306185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Customer's 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varchar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365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64339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2208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175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03CD4-1135-4C4B-8F82-6C932E6B8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Size table</a:t>
            </a:r>
            <a:endParaRPr lang="en-IN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2FA7E47-1066-4AE9-9BA1-13BEEEA1D5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6869429"/>
              </p:ext>
            </p:extLst>
          </p:nvPr>
        </p:nvGraphicFramePr>
        <p:xfrm>
          <a:off x="1971040" y="1535176"/>
          <a:ext cx="816863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2160">
                  <a:extLst>
                    <a:ext uri="{9D8B030D-6E8A-4147-A177-3AD203B41FA5}">
                      <a16:colId xmlns:a16="http://schemas.microsoft.com/office/drawing/2014/main" val="937639025"/>
                    </a:ext>
                  </a:extLst>
                </a:gridCol>
                <a:gridCol w="2854036">
                  <a:extLst>
                    <a:ext uri="{9D8B030D-6E8A-4147-A177-3AD203B41FA5}">
                      <a16:colId xmlns:a16="http://schemas.microsoft.com/office/drawing/2014/main" val="771229758"/>
                    </a:ext>
                  </a:extLst>
                </a:gridCol>
                <a:gridCol w="1230281">
                  <a:extLst>
                    <a:ext uri="{9D8B030D-6E8A-4147-A177-3AD203B41FA5}">
                      <a16:colId xmlns:a16="http://schemas.microsoft.com/office/drawing/2014/main" val="3278822407"/>
                    </a:ext>
                  </a:extLst>
                </a:gridCol>
                <a:gridCol w="2042160">
                  <a:extLst>
                    <a:ext uri="{9D8B030D-6E8A-4147-A177-3AD203B41FA5}">
                      <a16:colId xmlns:a16="http://schemas.microsoft.com/office/drawing/2014/main" val="16797279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Length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135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Size_ID</a:t>
                      </a:r>
                      <a:r>
                        <a:rPr lang="en-US" dirty="0"/>
                        <a:t>(PK)</a:t>
                      </a:r>
                      <a:endParaRPr lang="en-US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Size's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1568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Size_name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 err="1"/>
                        <a:t>SIze's</a:t>
                      </a:r>
                      <a:r>
                        <a:rPr lang="en-US" dirty="0"/>
                        <a:t>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3577051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6CFBAAD-19EB-4429-AA37-835F142C7E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6068257"/>
              </p:ext>
            </p:extLst>
          </p:nvPr>
        </p:nvGraphicFramePr>
        <p:xfrm>
          <a:off x="2011680" y="3821176"/>
          <a:ext cx="8168637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2160">
                  <a:extLst>
                    <a:ext uri="{9D8B030D-6E8A-4147-A177-3AD203B41FA5}">
                      <a16:colId xmlns:a16="http://schemas.microsoft.com/office/drawing/2014/main" val="937639025"/>
                    </a:ext>
                  </a:extLst>
                </a:gridCol>
                <a:gridCol w="2854036">
                  <a:extLst>
                    <a:ext uri="{9D8B030D-6E8A-4147-A177-3AD203B41FA5}">
                      <a16:colId xmlns:a16="http://schemas.microsoft.com/office/drawing/2014/main" val="771229758"/>
                    </a:ext>
                  </a:extLst>
                </a:gridCol>
                <a:gridCol w="1230281">
                  <a:extLst>
                    <a:ext uri="{9D8B030D-6E8A-4147-A177-3AD203B41FA5}">
                      <a16:colId xmlns:a16="http://schemas.microsoft.com/office/drawing/2014/main" val="3278822407"/>
                    </a:ext>
                  </a:extLst>
                </a:gridCol>
                <a:gridCol w="2042160">
                  <a:extLst>
                    <a:ext uri="{9D8B030D-6E8A-4147-A177-3AD203B41FA5}">
                      <a16:colId xmlns:a16="http://schemas.microsoft.com/office/drawing/2014/main" val="16797279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Length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135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Size_ID</a:t>
                      </a:r>
                      <a:r>
                        <a:rPr lang="en-US" dirty="0"/>
                        <a:t>(PK)</a:t>
                      </a:r>
                      <a:endParaRPr lang="en-US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Size's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1568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Admin_ID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Admin's Username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2635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Size_name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 err="1"/>
                        <a:t>SIze's</a:t>
                      </a:r>
                      <a:r>
                        <a:rPr lang="en-US" dirty="0"/>
                        <a:t>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357705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86E5BED-25EA-4FEE-94A1-AC233CA8A1A0}"/>
              </a:ext>
            </a:extLst>
          </p:cNvPr>
          <p:cNvSpPr txBox="1"/>
          <p:nvPr/>
        </p:nvSpPr>
        <p:spPr>
          <a:xfrm>
            <a:off x="3540758" y="3068812"/>
            <a:ext cx="511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 handling one to many relationship with admin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29883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175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03CD4-1135-4C4B-8F82-6C932E6B8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Brand table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6E5BED-25EA-4FEE-94A1-AC233CA8A1A0}"/>
              </a:ext>
            </a:extLst>
          </p:cNvPr>
          <p:cNvSpPr txBox="1"/>
          <p:nvPr/>
        </p:nvSpPr>
        <p:spPr>
          <a:xfrm>
            <a:off x="3540758" y="3068812"/>
            <a:ext cx="511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 handling one to many relationship with admin</a:t>
            </a:r>
            <a:endParaRPr lang="en-IN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F938A79-DE6C-4C02-A54B-9E257C21BA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233288"/>
              </p:ext>
            </p:extLst>
          </p:nvPr>
        </p:nvGraphicFramePr>
        <p:xfrm>
          <a:off x="2011680" y="1616456"/>
          <a:ext cx="816863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2160">
                  <a:extLst>
                    <a:ext uri="{9D8B030D-6E8A-4147-A177-3AD203B41FA5}">
                      <a16:colId xmlns:a16="http://schemas.microsoft.com/office/drawing/2014/main" val="937639025"/>
                    </a:ext>
                  </a:extLst>
                </a:gridCol>
                <a:gridCol w="2854036">
                  <a:extLst>
                    <a:ext uri="{9D8B030D-6E8A-4147-A177-3AD203B41FA5}">
                      <a16:colId xmlns:a16="http://schemas.microsoft.com/office/drawing/2014/main" val="771229758"/>
                    </a:ext>
                  </a:extLst>
                </a:gridCol>
                <a:gridCol w="1230281">
                  <a:extLst>
                    <a:ext uri="{9D8B030D-6E8A-4147-A177-3AD203B41FA5}">
                      <a16:colId xmlns:a16="http://schemas.microsoft.com/office/drawing/2014/main" val="3278822407"/>
                    </a:ext>
                  </a:extLst>
                </a:gridCol>
                <a:gridCol w="2042160">
                  <a:extLst>
                    <a:ext uri="{9D8B030D-6E8A-4147-A177-3AD203B41FA5}">
                      <a16:colId xmlns:a16="http://schemas.microsoft.com/office/drawing/2014/main" val="16797279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Length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135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Brand_ID</a:t>
                      </a:r>
                      <a:r>
                        <a:rPr lang="en-US" dirty="0"/>
                        <a:t>(PK)</a:t>
                      </a:r>
                      <a:endParaRPr lang="en-US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Brand's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1568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Brand_name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Brand's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357705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DA1FE70-5D8C-4954-9209-A340CFDA3C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783607"/>
              </p:ext>
            </p:extLst>
          </p:nvPr>
        </p:nvGraphicFramePr>
        <p:xfrm>
          <a:off x="2011680" y="3871976"/>
          <a:ext cx="8168637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2160">
                  <a:extLst>
                    <a:ext uri="{9D8B030D-6E8A-4147-A177-3AD203B41FA5}">
                      <a16:colId xmlns:a16="http://schemas.microsoft.com/office/drawing/2014/main" val="937639025"/>
                    </a:ext>
                  </a:extLst>
                </a:gridCol>
                <a:gridCol w="2854036">
                  <a:extLst>
                    <a:ext uri="{9D8B030D-6E8A-4147-A177-3AD203B41FA5}">
                      <a16:colId xmlns:a16="http://schemas.microsoft.com/office/drawing/2014/main" val="771229758"/>
                    </a:ext>
                  </a:extLst>
                </a:gridCol>
                <a:gridCol w="1230281">
                  <a:extLst>
                    <a:ext uri="{9D8B030D-6E8A-4147-A177-3AD203B41FA5}">
                      <a16:colId xmlns:a16="http://schemas.microsoft.com/office/drawing/2014/main" val="3278822407"/>
                    </a:ext>
                  </a:extLst>
                </a:gridCol>
                <a:gridCol w="2042160">
                  <a:extLst>
                    <a:ext uri="{9D8B030D-6E8A-4147-A177-3AD203B41FA5}">
                      <a16:colId xmlns:a16="http://schemas.microsoft.com/office/drawing/2014/main" val="16797279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Length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135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Brand_ID</a:t>
                      </a:r>
                      <a:r>
                        <a:rPr lang="en-US" dirty="0"/>
                        <a:t>(PK)</a:t>
                      </a:r>
                      <a:endParaRPr lang="en-US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Brand's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1568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Admin_ID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Admin's Username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2373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Brand_name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Brand's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35770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2457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175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03CD4-1135-4C4B-8F82-6C932E6B8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Category table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6E5BED-25EA-4FEE-94A1-AC233CA8A1A0}"/>
              </a:ext>
            </a:extLst>
          </p:cNvPr>
          <p:cNvSpPr txBox="1"/>
          <p:nvPr/>
        </p:nvSpPr>
        <p:spPr>
          <a:xfrm>
            <a:off x="3540758" y="3068812"/>
            <a:ext cx="511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 handling one to many relationship with admin</a:t>
            </a:r>
            <a:endParaRPr lang="en-IN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6401868-3FA4-40B0-83C4-74D311CB9C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0215129"/>
              </p:ext>
            </p:extLst>
          </p:nvPr>
        </p:nvGraphicFramePr>
        <p:xfrm>
          <a:off x="2011680" y="1596136"/>
          <a:ext cx="816863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2160">
                  <a:extLst>
                    <a:ext uri="{9D8B030D-6E8A-4147-A177-3AD203B41FA5}">
                      <a16:colId xmlns:a16="http://schemas.microsoft.com/office/drawing/2014/main" val="937639025"/>
                    </a:ext>
                  </a:extLst>
                </a:gridCol>
                <a:gridCol w="2854036">
                  <a:extLst>
                    <a:ext uri="{9D8B030D-6E8A-4147-A177-3AD203B41FA5}">
                      <a16:colId xmlns:a16="http://schemas.microsoft.com/office/drawing/2014/main" val="771229758"/>
                    </a:ext>
                  </a:extLst>
                </a:gridCol>
                <a:gridCol w="1230281">
                  <a:extLst>
                    <a:ext uri="{9D8B030D-6E8A-4147-A177-3AD203B41FA5}">
                      <a16:colId xmlns:a16="http://schemas.microsoft.com/office/drawing/2014/main" val="3278822407"/>
                    </a:ext>
                  </a:extLst>
                </a:gridCol>
                <a:gridCol w="2042160">
                  <a:extLst>
                    <a:ext uri="{9D8B030D-6E8A-4147-A177-3AD203B41FA5}">
                      <a16:colId xmlns:a16="http://schemas.microsoft.com/office/drawing/2014/main" val="16797279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Length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135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Category_ID</a:t>
                      </a:r>
                      <a:r>
                        <a:rPr lang="en-US" dirty="0"/>
                        <a:t>(PK)</a:t>
                      </a:r>
                      <a:endParaRPr lang="en-US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Category's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1568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Category_name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Category's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3577051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F646C3A-66E6-4484-A8EF-5F641AE079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1128575"/>
              </p:ext>
            </p:extLst>
          </p:nvPr>
        </p:nvGraphicFramePr>
        <p:xfrm>
          <a:off x="2011680" y="3729736"/>
          <a:ext cx="8168637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2160">
                  <a:extLst>
                    <a:ext uri="{9D8B030D-6E8A-4147-A177-3AD203B41FA5}">
                      <a16:colId xmlns:a16="http://schemas.microsoft.com/office/drawing/2014/main" val="937639025"/>
                    </a:ext>
                  </a:extLst>
                </a:gridCol>
                <a:gridCol w="2854036">
                  <a:extLst>
                    <a:ext uri="{9D8B030D-6E8A-4147-A177-3AD203B41FA5}">
                      <a16:colId xmlns:a16="http://schemas.microsoft.com/office/drawing/2014/main" val="771229758"/>
                    </a:ext>
                  </a:extLst>
                </a:gridCol>
                <a:gridCol w="1230281">
                  <a:extLst>
                    <a:ext uri="{9D8B030D-6E8A-4147-A177-3AD203B41FA5}">
                      <a16:colId xmlns:a16="http://schemas.microsoft.com/office/drawing/2014/main" val="3278822407"/>
                    </a:ext>
                  </a:extLst>
                </a:gridCol>
                <a:gridCol w="2042160">
                  <a:extLst>
                    <a:ext uri="{9D8B030D-6E8A-4147-A177-3AD203B41FA5}">
                      <a16:colId xmlns:a16="http://schemas.microsoft.com/office/drawing/2014/main" val="16797279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Length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135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Category_ID</a:t>
                      </a:r>
                      <a:r>
                        <a:rPr lang="en-US" dirty="0"/>
                        <a:t>(PK)</a:t>
                      </a:r>
                      <a:endParaRPr lang="en-US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Category's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1568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Admin_ID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Admin's Username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542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Category_name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Category's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35770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14078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175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2E7D7-517D-4859-9B3F-5441D7942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Stocks</a:t>
            </a:r>
            <a:endParaRPr lang="en-IN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79CE8C2-5ED9-41C4-9990-F5B87DF329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5879636"/>
              </p:ext>
            </p:extLst>
          </p:nvPr>
        </p:nvGraphicFramePr>
        <p:xfrm>
          <a:off x="1960882" y="1433577"/>
          <a:ext cx="8168637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2160">
                  <a:extLst>
                    <a:ext uri="{9D8B030D-6E8A-4147-A177-3AD203B41FA5}">
                      <a16:colId xmlns:a16="http://schemas.microsoft.com/office/drawing/2014/main" val="937639025"/>
                    </a:ext>
                  </a:extLst>
                </a:gridCol>
                <a:gridCol w="2854036">
                  <a:extLst>
                    <a:ext uri="{9D8B030D-6E8A-4147-A177-3AD203B41FA5}">
                      <a16:colId xmlns:a16="http://schemas.microsoft.com/office/drawing/2014/main" val="771229758"/>
                    </a:ext>
                  </a:extLst>
                </a:gridCol>
                <a:gridCol w="1230281">
                  <a:extLst>
                    <a:ext uri="{9D8B030D-6E8A-4147-A177-3AD203B41FA5}">
                      <a16:colId xmlns:a16="http://schemas.microsoft.com/office/drawing/2014/main" val="3278822407"/>
                    </a:ext>
                  </a:extLst>
                </a:gridCol>
                <a:gridCol w="2042160">
                  <a:extLst>
                    <a:ext uri="{9D8B030D-6E8A-4147-A177-3AD203B41FA5}">
                      <a16:colId xmlns:a16="http://schemas.microsoft.com/office/drawing/2014/main" val="1679727991"/>
                    </a:ext>
                  </a:extLst>
                </a:gridCol>
              </a:tblGrid>
              <a:tr h="178943">
                <a:tc>
                  <a:txBody>
                    <a:bodyPr/>
                    <a:lstStyle/>
                    <a:p>
                      <a:r>
                        <a:rPr lang="en-US" dirty="0"/>
                        <a:t>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Length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135673"/>
                  </a:ext>
                </a:extLst>
              </a:tr>
              <a:tr h="178943">
                <a:tc>
                  <a:txBody>
                    <a:bodyPr/>
                    <a:lstStyle/>
                    <a:p>
                      <a:r>
                        <a:rPr lang="en-US" dirty="0" err="1"/>
                        <a:t>Item_ID</a:t>
                      </a:r>
                      <a:r>
                        <a:rPr lang="en-US" dirty="0"/>
                        <a:t>(PK)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Item's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1568482"/>
                  </a:ext>
                </a:extLst>
              </a:tr>
              <a:tr h="178943">
                <a:tc>
                  <a:txBody>
                    <a:bodyPr/>
                    <a:lstStyle/>
                    <a:p>
                      <a:r>
                        <a:rPr lang="en-US" dirty="0" err="1"/>
                        <a:t>Brand_ID</a:t>
                      </a:r>
                      <a:r>
                        <a:rPr lang="en-US" dirty="0"/>
                        <a:t>(FK)</a:t>
                      </a:r>
                      <a:endParaRPr lang="en-US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Brand's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3577051"/>
                  </a:ext>
                </a:extLst>
              </a:tr>
              <a:tr h="178943">
                <a:tc>
                  <a:txBody>
                    <a:bodyPr/>
                    <a:lstStyle/>
                    <a:p>
                      <a:r>
                        <a:rPr lang="en-US" dirty="0" err="1"/>
                        <a:t>Category_ID</a:t>
                      </a:r>
                      <a:r>
                        <a:rPr lang="en-US" dirty="0"/>
                        <a:t>(FK)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Item's 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2148030"/>
                  </a:ext>
                </a:extLst>
              </a:tr>
              <a:tr h="178943">
                <a:tc>
                  <a:txBody>
                    <a:bodyPr/>
                    <a:lstStyle/>
                    <a:p>
                      <a:r>
                        <a:rPr lang="en-US" dirty="0"/>
                        <a:t>Amount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Item's Amount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7895981"/>
                  </a:ext>
                </a:extLst>
              </a:tr>
              <a:tr h="178943">
                <a:tc>
                  <a:txBody>
                    <a:bodyPr/>
                    <a:lstStyle/>
                    <a:p>
                      <a:r>
                        <a:rPr lang="en-US" dirty="0" err="1"/>
                        <a:t>Size_ID</a:t>
                      </a:r>
                      <a:r>
                        <a:rPr lang="en-US" dirty="0"/>
                        <a:t>(FK)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Item's Size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1581989"/>
                  </a:ext>
                </a:extLst>
              </a:tr>
              <a:tr h="178943">
                <a:tc>
                  <a:txBody>
                    <a:bodyPr/>
                    <a:lstStyle/>
                    <a:p>
                      <a:r>
                        <a:rPr lang="en-US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6433916"/>
                  </a:ext>
                </a:extLst>
              </a:tr>
              <a:tr h="17894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Item's Date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1355197"/>
                  </a:ext>
                </a:extLst>
              </a:tr>
            </a:tbl>
          </a:graphicData>
        </a:graphic>
      </p:graphicFrame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BB0E3F5-9EF6-4B7F-BD2D-92C86D1B17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6540170"/>
              </p:ext>
            </p:extLst>
          </p:nvPr>
        </p:nvGraphicFramePr>
        <p:xfrm>
          <a:off x="1910081" y="4720333"/>
          <a:ext cx="820250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0626">
                  <a:extLst>
                    <a:ext uri="{9D8B030D-6E8A-4147-A177-3AD203B41FA5}">
                      <a16:colId xmlns:a16="http://schemas.microsoft.com/office/drawing/2014/main" val="937639025"/>
                    </a:ext>
                  </a:extLst>
                </a:gridCol>
                <a:gridCol w="2865868">
                  <a:extLst>
                    <a:ext uri="{9D8B030D-6E8A-4147-A177-3AD203B41FA5}">
                      <a16:colId xmlns:a16="http://schemas.microsoft.com/office/drawing/2014/main" val="771229758"/>
                    </a:ext>
                  </a:extLst>
                </a:gridCol>
                <a:gridCol w="1235381">
                  <a:extLst>
                    <a:ext uri="{9D8B030D-6E8A-4147-A177-3AD203B41FA5}">
                      <a16:colId xmlns:a16="http://schemas.microsoft.com/office/drawing/2014/main" val="3278822407"/>
                    </a:ext>
                  </a:extLst>
                </a:gridCol>
                <a:gridCol w="2050626">
                  <a:extLst>
                    <a:ext uri="{9D8B030D-6E8A-4147-A177-3AD203B41FA5}">
                      <a16:colId xmlns:a16="http://schemas.microsoft.com/office/drawing/2014/main" val="16797279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Length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135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Item_ID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Item's Username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varchar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4406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Admin_ID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Admin's Username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2148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Password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Admin's login password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7895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Admin's 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15819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2653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5">
      <a:dk1>
        <a:srgbClr val="000000"/>
      </a:dk1>
      <a:lt1>
        <a:sysClr val="window" lastClr="FFFFFF"/>
      </a:lt1>
      <a:dk2>
        <a:srgbClr val="637052"/>
      </a:dk2>
      <a:lt2>
        <a:srgbClr val="000000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431</TotalTime>
  <Words>805</Words>
  <Application>Microsoft Office PowerPoint</Application>
  <PresentationFormat>Widescreen</PresentationFormat>
  <Paragraphs>380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     ER DIAGRAM AND  RELATIONAL TABLES  Project : MANIGIFY Inventory management and Billing system</vt:lpstr>
      <vt:lpstr>PowerPoint Presentation</vt:lpstr>
      <vt:lpstr>PowerPoint Presentation</vt:lpstr>
      <vt:lpstr>Customer Table</vt:lpstr>
      <vt:lpstr>Admin Table</vt:lpstr>
      <vt:lpstr>Size table</vt:lpstr>
      <vt:lpstr>Brand table</vt:lpstr>
      <vt:lpstr>Category table</vt:lpstr>
      <vt:lpstr>Stocks</vt:lpstr>
      <vt:lpstr>Order</vt:lpstr>
      <vt:lpstr>Invoice</vt:lpstr>
      <vt:lpstr>Sales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 DIAGRAM AND  RELATIONAL TABLES  Project : IMSA</dc:title>
  <dc:creator>divija arora</dc:creator>
  <cp:lastModifiedBy>divija arora</cp:lastModifiedBy>
  <cp:revision>3</cp:revision>
  <dcterms:created xsi:type="dcterms:W3CDTF">2022-03-20T17:47:10Z</dcterms:created>
  <dcterms:modified xsi:type="dcterms:W3CDTF">2022-03-21T09:05:48Z</dcterms:modified>
</cp:coreProperties>
</file>