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91" r:id="rId10"/>
    <p:sldId id="285" r:id="rId11"/>
    <p:sldId id="286" r:id="rId12"/>
    <p:sldId id="287" r:id="rId13"/>
    <p:sldId id="288" r:id="rId14"/>
    <p:sldId id="289" r:id="rId15"/>
    <p:sldId id="290" r:id="rId16"/>
    <p:sldId id="265" r:id="rId17"/>
    <p:sldId id="266" r:id="rId18"/>
    <p:sldId id="267" r:id="rId19"/>
    <p:sldId id="268" r:id="rId20"/>
    <p:sldId id="269" r:id="rId21"/>
    <p:sldId id="270" r:id="rId22"/>
    <p:sldId id="284" r:id="rId23"/>
    <p:sldId id="271" r:id="rId24"/>
    <p:sldId id="272" r:id="rId25"/>
    <p:sldId id="273" r:id="rId26"/>
    <p:sldId id="274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94715"/>
  </p:normalViewPr>
  <p:slideViewPr>
    <p:cSldViewPr snapToGrid="0" snapToObjects="1">
      <p:cViewPr>
        <p:scale>
          <a:sx n="90" d="100"/>
          <a:sy n="90" d="100"/>
        </p:scale>
        <p:origin x="16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5C9-D5C7-1F4A-9324-F707C720E0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2A8E9-5E48-894E-BC7C-ABD106A3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933A-9E4F-AC44-ABAD-28AA8A59E0D2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93FBAD-2A53-4D4E-BD3D-42969AFE855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Ravi 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Puma </a:t>
            </a:r>
            <a:r>
              <a:rPr lang="en-US" sz="2400" dirty="0"/>
              <a:t>has various mission statements such as “ </a:t>
            </a:r>
            <a:r>
              <a:rPr lang="en-US" sz="2400" b="1" dirty="0"/>
              <a:t>to be the fastest sports brand in the world</a:t>
            </a:r>
            <a:r>
              <a:rPr lang="en-US" sz="2400" dirty="0"/>
              <a:t>” i.e., to be the popular sports brand and have a global </a:t>
            </a:r>
            <a:r>
              <a:rPr lang="en-US" sz="2400" dirty="0" smtClean="0"/>
              <a:t>reach.</a:t>
            </a:r>
          </a:p>
          <a:p>
            <a:pPr algn="just"/>
            <a:r>
              <a:rPr lang="en-US" sz="2400" dirty="0"/>
              <a:t>A</a:t>
            </a:r>
            <a:r>
              <a:rPr lang="en-US" sz="2400" dirty="0" smtClean="0"/>
              <a:t>nother </a:t>
            </a:r>
            <a:r>
              <a:rPr lang="en-US" sz="2400" dirty="0"/>
              <a:t>is “</a:t>
            </a:r>
            <a:r>
              <a:rPr lang="en-US" sz="2400" b="1" dirty="0"/>
              <a:t>to be the most desirable and sustainable Sports Lifestyle company in the world”</a:t>
            </a:r>
            <a:r>
              <a:rPr lang="en-US" sz="2400" dirty="0"/>
              <a:t>  i.e., people should have interest in sports and engage in sports activities and have a sustainable lifestyle.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974" y="250825"/>
            <a:ext cx="2427287" cy="14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Diversification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400" dirty="0" smtClean="0"/>
              <a:t>Puma </a:t>
            </a:r>
            <a:r>
              <a:rPr lang="en-US" sz="2400" dirty="0"/>
              <a:t>has come a long way, from producing only footwear products to diversifying their products like Gymnasium equipment, Trekking Equipment.</a:t>
            </a:r>
          </a:p>
          <a:p>
            <a:pPr algn="just" fontAlgn="base"/>
            <a:r>
              <a:rPr lang="en-US" sz="2400" dirty="0"/>
              <a:t>Puma makes custom-made shoes, racer suits, and shoes for Formula One, Puma has been providing football shoes for football players and various equipment for various sports.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3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518769"/>
            <a:ext cx="9520158" cy="1049235"/>
          </a:xfrm>
        </p:spPr>
        <p:txBody>
          <a:bodyPr/>
          <a:lstStyle/>
          <a:p>
            <a:r>
              <a:rPr lang="en-US"/>
              <a:t>National Brand Ambassadors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1" y="1428750"/>
            <a:ext cx="10215562" cy="434340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Puma has signed deals with various sports personalities like  </a:t>
            </a:r>
            <a:r>
              <a:rPr lang="en-US" sz="2400" dirty="0" err="1" smtClean="0"/>
              <a:t>Virat</a:t>
            </a:r>
            <a:r>
              <a:rPr lang="en-US" sz="2400" dirty="0" smtClean="0"/>
              <a:t> </a:t>
            </a:r>
            <a:r>
              <a:rPr lang="en-US" sz="2400" dirty="0" err="1" smtClean="0"/>
              <a:t>Kohli</a:t>
            </a:r>
            <a:r>
              <a:rPr lang="en-US" sz="2400" dirty="0" smtClean="0"/>
              <a:t>, KL Rahul, </a:t>
            </a:r>
            <a:r>
              <a:rPr lang="en-US" sz="2400" dirty="0" err="1" smtClean="0"/>
              <a:t>Sushma</a:t>
            </a:r>
            <a:r>
              <a:rPr lang="en-US" sz="2400" dirty="0" smtClean="0"/>
              <a:t> </a:t>
            </a:r>
            <a:r>
              <a:rPr lang="en-US" sz="2400" dirty="0" err="1" smtClean="0"/>
              <a:t>Verma</a:t>
            </a:r>
            <a:r>
              <a:rPr lang="en-US" sz="2400" dirty="0" smtClean="0"/>
              <a:t>, Sunil </a:t>
            </a:r>
            <a:r>
              <a:rPr lang="en-US" sz="2400" dirty="0" err="1" smtClean="0"/>
              <a:t>Chhetri</a:t>
            </a:r>
            <a:r>
              <a:rPr lang="en-US" sz="2400" dirty="0" smtClean="0"/>
              <a:t> to promote their brand. </a:t>
            </a:r>
          </a:p>
          <a:p>
            <a:pPr fontAlgn="base"/>
            <a:r>
              <a:rPr lang="en-US" sz="2400" dirty="0" smtClean="0"/>
              <a:t>Puma </a:t>
            </a:r>
            <a:r>
              <a:rPr lang="en-US" sz="2400" dirty="0"/>
              <a:t>also endorses its products with different celebrities for example </a:t>
            </a:r>
            <a:r>
              <a:rPr lang="en-US" sz="2400" dirty="0" err="1"/>
              <a:t>Saina</a:t>
            </a:r>
            <a:r>
              <a:rPr lang="en-US" sz="2400" dirty="0"/>
              <a:t> </a:t>
            </a:r>
            <a:r>
              <a:rPr lang="en-US" sz="2400" dirty="0" err="1"/>
              <a:t>Nehwal</a:t>
            </a:r>
            <a:r>
              <a:rPr lang="en-US" sz="2400" dirty="0"/>
              <a:t> endorsed Badminton racket and cork.</a:t>
            </a:r>
          </a:p>
          <a:p>
            <a:pPr fontAlgn="base"/>
            <a:r>
              <a:rPr lang="en-US" sz="2400" dirty="0"/>
              <a:t>Puma has made its brand image by making famous sports players who most Indians follow in their fields. their brand ambassadors influence people in buying their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 strategies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sz="2400" dirty="0" smtClean="0"/>
              <a:t>Puma </a:t>
            </a:r>
            <a:r>
              <a:rPr lang="en-US" sz="2400" dirty="0"/>
              <a:t>had been providing Sports Scholarships to promote sports culture and also Anti Child </a:t>
            </a:r>
            <a:r>
              <a:rPr lang="en-US" sz="2400" dirty="0" err="1"/>
              <a:t>Labour</a:t>
            </a:r>
            <a:r>
              <a:rPr lang="en-US" sz="2400" dirty="0"/>
              <a:t> Campaign. </a:t>
            </a:r>
          </a:p>
          <a:p>
            <a:pPr algn="just" fontAlgn="base"/>
            <a:r>
              <a:rPr lang="en-US" sz="2400" dirty="0"/>
              <a:t>Puma has 10 sustainable goals to fulfill by 2050 </a:t>
            </a:r>
            <a:r>
              <a:rPr lang="en-US" sz="2400" dirty="0" err="1"/>
              <a:t>ie</a:t>
            </a:r>
            <a:r>
              <a:rPr lang="en-US" sz="2400" dirty="0"/>
              <a:t> Human rights, Being socially responsible, taking responsibility for environmental care, Biodiversity, using sustainable materials, less usage of chemicals, </a:t>
            </a:r>
            <a:r>
              <a:rPr lang="en-US" sz="2400" dirty="0" err="1"/>
              <a:t>etc</a:t>
            </a:r>
            <a:r>
              <a:rPr lang="en-US" sz="2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Gaining Commercial Advantage from Research &amp;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400" dirty="0" smtClean="0"/>
              <a:t>Instead </a:t>
            </a:r>
            <a:r>
              <a:rPr lang="en-US" sz="2400" dirty="0"/>
              <a:t>of a Shoe Box and cover for the box, Puma started replacing them with Clever Little boxes to reduce the use of cardboard, paper, plastic, and less emission of Carbon Dioxide.</a:t>
            </a:r>
          </a:p>
          <a:p>
            <a:pPr algn="just" fontAlgn="base"/>
            <a:r>
              <a:rPr lang="en-US" sz="2400" dirty="0"/>
              <a:t>Let us now see the marketing budget of Puma.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7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Puma </a:t>
            </a:r>
            <a:r>
              <a:rPr lang="en-US" dirty="0"/>
              <a:t>Social Media Strategy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400" dirty="0" smtClean="0"/>
              <a:t>Every </a:t>
            </a:r>
            <a:r>
              <a:rPr lang="en-US" sz="2400" dirty="0"/>
              <a:t>different social media account has its unique use. Puma has managed all of its accounts properly and is posting all relevant content on its social media.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8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Market Research 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853754"/>
            <a:ext cx="9520158" cy="3612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Primary </a:t>
            </a:r>
            <a:r>
              <a:rPr lang="en-US" sz="2800" b="1" dirty="0" smtClean="0"/>
              <a:t>research</a:t>
            </a:r>
          </a:p>
          <a:p>
            <a:r>
              <a:rPr lang="en-US" sz="2800" dirty="0" smtClean="0"/>
              <a:t>Gathering </a:t>
            </a:r>
            <a:r>
              <a:rPr lang="en-US" sz="2800" dirty="0"/>
              <a:t>data directly from customers and market </a:t>
            </a:r>
          </a:p>
          <a:p>
            <a:r>
              <a:rPr lang="en-US" sz="2800" dirty="0" smtClean="0"/>
              <a:t>Methods </a:t>
            </a:r>
            <a:r>
              <a:rPr lang="en-US" sz="2800" dirty="0"/>
              <a:t>used ranges from questionnaires, surveys and experiments </a:t>
            </a:r>
          </a:p>
          <a:p>
            <a:r>
              <a:rPr lang="en-US" sz="2800" dirty="0" smtClean="0"/>
              <a:t>Interviewing </a:t>
            </a:r>
            <a:r>
              <a:rPr lang="en-US" sz="2800" dirty="0"/>
              <a:t>techniques are also important and sources can be internal </a:t>
            </a:r>
            <a:r>
              <a:rPr lang="en-US" sz="2800" dirty="0" smtClean="0"/>
              <a:t>or external </a:t>
            </a:r>
            <a:endParaRPr lang="en-US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</a:t>
            </a:r>
            <a:r>
              <a:rPr lang="en-US" b="1" dirty="0" smtClean="0"/>
              <a:t>research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952454" cy="3756418"/>
          </a:xfrm>
        </p:spPr>
        <p:txBody>
          <a:bodyPr>
            <a:noAutofit/>
          </a:bodyPr>
          <a:lstStyle/>
          <a:p>
            <a:pPr lvl="1" algn="just"/>
            <a:r>
              <a:rPr lang="en-US" sz="2800" dirty="0" smtClean="0"/>
              <a:t>Data </a:t>
            </a:r>
            <a:r>
              <a:rPr lang="en-US" sz="2800" dirty="0"/>
              <a:t>is gathered through sources like internet from records like annual </a:t>
            </a:r>
            <a:r>
              <a:rPr lang="en-US" sz="2800" dirty="0" smtClean="0"/>
              <a:t>reports, analysts </a:t>
            </a:r>
            <a:r>
              <a:rPr lang="en-US" sz="2800" dirty="0"/>
              <a:t>reports and third-party databases </a:t>
            </a:r>
          </a:p>
          <a:p>
            <a:pPr lvl="1" algn="just"/>
            <a:r>
              <a:rPr lang="en-US" sz="2800" dirty="0" smtClean="0"/>
              <a:t>Other </a:t>
            </a:r>
            <a:r>
              <a:rPr lang="en-US" sz="2800" dirty="0"/>
              <a:t>external sources include media reports, competitor reports and websites </a:t>
            </a:r>
          </a:p>
          <a:p>
            <a:pPr lvl="1" algn="just"/>
            <a:r>
              <a:rPr lang="en-US" sz="2800" dirty="0" smtClean="0"/>
              <a:t>Cheaper </a:t>
            </a:r>
            <a:r>
              <a:rPr lang="en-US" sz="2800" dirty="0"/>
              <a:t>compared to primary research, but accuracy is lower relatively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6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Gathering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/>
              <a:t>Observations </a:t>
            </a:r>
            <a:r>
              <a:rPr lang="en-US" sz="2800" dirty="0"/>
              <a:t>is about observing customers closely and noting down their feelings, expressions, actions and attitude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This will help </a:t>
            </a:r>
            <a:r>
              <a:rPr lang="en-US" sz="2800" b="1" dirty="0"/>
              <a:t>designing of a shop floor</a:t>
            </a:r>
            <a:r>
              <a:rPr lang="en-US" sz="2800" dirty="0"/>
              <a:t> to </a:t>
            </a:r>
            <a:r>
              <a:rPr lang="en-US" sz="2800" b="1" dirty="0"/>
              <a:t>optimize customer’s journey and maximize convenience.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838154" cy="407074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Surveys </a:t>
            </a:r>
            <a:r>
              <a:rPr lang="en-US" sz="2400" dirty="0"/>
              <a:t>involve a questionnaire on specific subject, for example what kind of toothpaste would you prefer(fluoridated or non-fluoridated) and so on. </a:t>
            </a:r>
            <a:endParaRPr lang="en-US" sz="2400" dirty="0" smtClean="0"/>
          </a:p>
          <a:p>
            <a:pPr algn="just"/>
            <a:r>
              <a:rPr lang="en-US" sz="2400" dirty="0" smtClean="0"/>
              <a:t>Questions </a:t>
            </a:r>
            <a:r>
              <a:rPr lang="en-US" sz="2400" dirty="0"/>
              <a:t>will be focused around getting customer preferences on a specific aspect of a product. </a:t>
            </a:r>
            <a:endParaRPr lang="en-US" sz="2400" dirty="0" smtClean="0"/>
          </a:p>
          <a:p>
            <a:pPr algn="just"/>
            <a:r>
              <a:rPr lang="en-US" sz="2400" dirty="0" smtClean="0"/>
              <a:t>There </a:t>
            </a:r>
            <a:r>
              <a:rPr lang="en-US" sz="2400" dirty="0"/>
              <a:t>can be several surveys related to a single product and can be conducted in several mediums such as direct contact, telephonic, email and online (websites). 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3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104431"/>
            <a:ext cx="9520158" cy="1049235"/>
          </a:xfrm>
        </p:spPr>
        <p:txBody>
          <a:bodyPr/>
          <a:lstStyle/>
          <a:p>
            <a:r>
              <a:rPr lang="en-US" dirty="0"/>
              <a:t>Market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485899"/>
            <a:ext cx="10252493" cy="467201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Market research is a </a:t>
            </a:r>
            <a:r>
              <a:rPr lang="en-US" sz="2400" b="1" dirty="0"/>
              <a:t>process of understand a given market</a:t>
            </a:r>
            <a:r>
              <a:rPr lang="en-US" sz="2400" dirty="0"/>
              <a:t> to explore if there is viable market for a given product created by a producer. This is a fundamental step every producer will need to do before investing on building a product. The research activity is an ongoing process as market continuously changes. </a:t>
            </a:r>
          </a:p>
          <a:p>
            <a:pPr marL="0" indent="0">
              <a:buNone/>
            </a:pPr>
            <a:r>
              <a:rPr lang="en-US" sz="2400" b="1" dirty="0"/>
              <a:t>Market research provides the data on</a:t>
            </a:r>
            <a:r>
              <a:rPr lang="en-US" sz="2400" dirty="0"/>
              <a:t>: </a:t>
            </a:r>
          </a:p>
          <a:p>
            <a:r>
              <a:rPr lang="en-US" sz="2400" dirty="0" smtClean="0"/>
              <a:t>Current </a:t>
            </a:r>
            <a:r>
              <a:rPr lang="en-US" sz="2400" dirty="0"/>
              <a:t>market performance and customer purchasing behavior </a:t>
            </a:r>
          </a:p>
          <a:p>
            <a:r>
              <a:rPr lang="en-US" sz="2400" dirty="0" smtClean="0"/>
              <a:t>Future </a:t>
            </a:r>
            <a:r>
              <a:rPr lang="en-US" sz="2400" dirty="0"/>
              <a:t>needs and changes to the product </a:t>
            </a:r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/>
              <a:t>and information on economy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 </a:t>
            </a:r>
            <a:r>
              <a:rPr lang="en-US" sz="2400" b="1" dirty="0"/>
              <a:t>Experiments </a:t>
            </a:r>
            <a:r>
              <a:rPr lang="en-US" sz="2400" dirty="0"/>
              <a:t>involve practical actions which will involve changing the price of the product, shape of the product, altering store layout and so on to observe the customer reaction. </a:t>
            </a: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will help in understanding customers expectation visibly and act as per desire.</a:t>
            </a:r>
          </a:p>
        </p:txBody>
      </p:sp>
    </p:spTree>
    <p:extLst>
      <p:ext uri="{BB962C8B-B14F-4D97-AF65-F5344CB8AC3E}">
        <p14:creationId xmlns:p14="http://schemas.microsoft.com/office/powerpoint/2010/main" val="1881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 </a:t>
            </a:r>
            <a:r>
              <a:rPr lang="en-US" sz="2400" b="1" dirty="0"/>
              <a:t>Sampling</a:t>
            </a:r>
            <a:r>
              <a:rPr lang="en-US" sz="2400" dirty="0"/>
              <a:t> involves collection of data from specific set of customers to save time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Sampling technique selection play important role in determining quality of the outcome.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39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Some of the sampling techniques </a:t>
            </a:r>
            <a:r>
              <a:rPr lang="en-US" sz="2800" dirty="0" smtClean="0"/>
              <a:t>are</a:t>
            </a:r>
          </a:p>
          <a:p>
            <a:r>
              <a:rPr lang="en-US" sz="2800" dirty="0" smtClean="0"/>
              <a:t> </a:t>
            </a:r>
            <a:r>
              <a:rPr lang="en-US" sz="2800" b="1" dirty="0"/>
              <a:t>Random sampling, </a:t>
            </a:r>
            <a:endParaRPr lang="en-US" sz="2800" b="1" dirty="0" smtClean="0"/>
          </a:p>
          <a:p>
            <a:r>
              <a:rPr lang="en-US" sz="2800" b="1" dirty="0" smtClean="0"/>
              <a:t>stratified </a:t>
            </a:r>
            <a:r>
              <a:rPr lang="en-US" sz="2800" b="1" dirty="0"/>
              <a:t>sampling, </a:t>
            </a:r>
            <a:endParaRPr lang="en-US" sz="2800" b="1" dirty="0" smtClean="0"/>
          </a:p>
          <a:p>
            <a:r>
              <a:rPr lang="en-US" sz="2800" b="1" dirty="0" smtClean="0"/>
              <a:t>cluster </a:t>
            </a:r>
            <a:r>
              <a:rPr lang="en-US" sz="2800" b="1" dirty="0"/>
              <a:t>sampling, </a:t>
            </a:r>
            <a:endParaRPr lang="en-US" sz="2800" b="1" dirty="0" smtClean="0"/>
          </a:p>
          <a:p>
            <a:r>
              <a:rPr lang="en-US" sz="2800" b="1" dirty="0" smtClean="0"/>
              <a:t>quota </a:t>
            </a:r>
            <a:r>
              <a:rPr lang="en-US" sz="2800" b="1" dirty="0"/>
              <a:t>sampling </a:t>
            </a:r>
            <a:r>
              <a:rPr lang="en-US" sz="2800" b="1" dirty="0" smtClean="0"/>
              <a:t>and</a:t>
            </a:r>
          </a:p>
          <a:p>
            <a:r>
              <a:rPr lang="en-US" sz="2800" b="1" dirty="0" smtClean="0"/>
              <a:t> </a:t>
            </a:r>
            <a:r>
              <a:rPr lang="en-US" sz="2800" b="1" dirty="0"/>
              <a:t>snowballing sampling.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923879" cy="409931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Market Segmentation divides the market into a meaningful divisions based on behavior, pattern, tastes or future trends. </a:t>
            </a:r>
            <a:endParaRPr lang="en-US" sz="2400" dirty="0" smtClean="0"/>
          </a:p>
          <a:p>
            <a:pPr algn="just"/>
            <a:r>
              <a:rPr lang="en-US" sz="2400" b="1" dirty="0" smtClean="0"/>
              <a:t>For </a:t>
            </a:r>
            <a:r>
              <a:rPr lang="en-US" sz="2400" b="1" dirty="0"/>
              <a:t>example, to sell a non-fluoridated toothpaste, one should choose a geography with high fluoride content in the local water bodies. </a:t>
            </a:r>
            <a:endParaRPr lang="en-US" sz="2400" b="1" dirty="0" smtClean="0"/>
          </a:p>
          <a:p>
            <a:pPr algn="just"/>
            <a:r>
              <a:rPr lang="en-US" sz="2400" dirty="0" smtClean="0"/>
              <a:t>So </a:t>
            </a:r>
            <a:r>
              <a:rPr lang="en-US" sz="2400" dirty="0"/>
              <a:t>the segmentation should be done based on water body’s fluoride content in each region. </a:t>
            </a:r>
            <a:endParaRPr lang="en-US" sz="2400" dirty="0" smtClean="0"/>
          </a:p>
          <a:p>
            <a:pPr algn="just"/>
            <a:r>
              <a:rPr lang="en-US" sz="2400" dirty="0" smtClean="0"/>
              <a:t>Then </a:t>
            </a:r>
            <a:r>
              <a:rPr lang="en-US" sz="2400" dirty="0"/>
              <a:t>producer can have a better understanding of market segment that will receive the product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981029" cy="345061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Once the segmentation is done and appropriate audience/segment is identified, the marketing team will prepare unique offering (product) to the targeted customers. </a:t>
            </a:r>
            <a:endParaRPr lang="en-US" sz="2400" b="1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attempt is called ‘</a:t>
            </a:r>
            <a:r>
              <a:rPr lang="en-US" sz="2400" b="1" dirty="0"/>
              <a:t>Market Positioning</a:t>
            </a:r>
            <a:r>
              <a:rPr lang="en-US" sz="2400" dirty="0"/>
              <a:t>’ of the product in the market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Its about target market, target customers and unique value proposition about product vis-a-vis competition. 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13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sz="2400" dirty="0"/>
              <a:t>Market can be segmented in various ways such </a:t>
            </a:r>
            <a:r>
              <a:rPr lang="en-US" sz="2400" dirty="0" smtClean="0"/>
              <a:t>as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b="1" dirty="0"/>
              <a:t>Segmentation by demographics- </a:t>
            </a:r>
            <a:r>
              <a:rPr lang="en-US" sz="2400" dirty="0"/>
              <a:t>mass behaviors aspects of the </a:t>
            </a:r>
            <a:r>
              <a:rPr lang="en-US" sz="2400" dirty="0" smtClean="0"/>
              <a:t>population</a:t>
            </a:r>
          </a:p>
          <a:p>
            <a:pPr algn="just"/>
            <a:r>
              <a:rPr lang="en-US" sz="2400" b="1" dirty="0" smtClean="0"/>
              <a:t>Segmentation </a:t>
            </a:r>
            <a:r>
              <a:rPr lang="en-US" sz="2400" b="1" dirty="0"/>
              <a:t>by Psychographics </a:t>
            </a:r>
            <a:r>
              <a:rPr lang="en-US" sz="2400" dirty="0"/>
              <a:t>– behavioral aspects of individuals like attitudes, opinions, lifestyle 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42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smtClean="0"/>
              <a:t>Segmentation </a:t>
            </a:r>
            <a:r>
              <a:rPr lang="en-US" sz="2400" b="1" dirty="0"/>
              <a:t>by geography </a:t>
            </a:r>
            <a:r>
              <a:rPr lang="en-US" sz="2400" dirty="0"/>
              <a:t>– regional aspects where people live and </a:t>
            </a:r>
            <a:r>
              <a:rPr lang="en-US" sz="2400" dirty="0" smtClean="0"/>
              <a:t>stay</a:t>
            </a:r>
            <a:endParaRPr lang="en-US" sz="2400" dirty="0"/>
          </a:p>
          <a:p>
            <a:pPr algn="just"/>
            <a:r>
              <a:rPr lang="en-US" sz="2400" b="1" dirty="0" smtClean="0"/>
              <a:t>Segmentation </a:t>
            </a:r>
            <a:r>
              <a:rPr lang="en-US" sz="2400" b="1" dirty="0"/>
              <a:t>by industry </a:t>
            </a:r>
            <a:r>
              <a:rPr lang="en-US" sz="2400" dirty="0"/>
              <a:t>– type of industries, size , location and service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966742" cy="3613543"/>
          </a:xfrm>
        </p:spPr>
        <p:txBody>
          <a:bodyPr/>
          <a:lstStyle/>
          <a:p>
            <a:pPr algn="just"/>
            <a:r>
              <a:rPr lang="en-US" sz="2400" dirty="0" smtClean="0"/>
              <a:t>Purpose </a:t>
            </a:r>
            <a:r>
              <a:rPr lang="en-US" sz="2400" dirty="0"/>
              <a:t>of market sizing is to understand the addressable market size which is relevant to the product we intend to sell. </a:t>
            </a:r>
            <a:endParaRPr lang="en-US" sz="2400" dirty="0" smtClean="0"/>
          </a:p>
          <a:p>
            <a:pPr algn="just"/>
            <a:r>
              <a:rPr lang="en-US" sz="2400" dirty="0" smtClean="0"/>
              <a:t>‘</a:t>
            </a:r>
            <a:r>
              <a:rPr lang="en-US" sz="2400" b="1" dirty="0"/>
              <a:t>Market Forecasting</a:t>
            </a:r>
            <a:r>
              <a:rPr lang="en-US" sz="2400" dirty="0"/>
              <a:t>’ logically follows market sizing and involves various techniques that predict probable number of products/services, which can be sold in market of a given size.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Lot of investment will be required when a product gets launched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The market size should justify the investment required and confidence on sizing results is important to allow management to proceed with investment. 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2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Data is generally difficult to get for estimation activity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Even if data is available, the accuracy, reliability of the data will be poor.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2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Avoid </a:t>
            </a:r>
            <a:r>
              <a:rPr lang="en-US" sz="2800" dirty="0"/>
              <a:t>bad product decisions </a:t>
            </a:r>
            <a:endParaRPr lang="en-US" sz="2800" dirty="0" smtClean="0"/>
          </a:p>
          <a:p>
            <a:r>
              <a:rPr lang="en-US" sz="2800" dirty="0" smtClean="0"/>
              <a:t>Risk awareness</a:t>
            </a:r>
          </a:p>
          <a:p>
            <a:r>
              <a:rPr lang="en-US" sz="2800" dirty="0" smtClean="0"/>
              <a:t>Strategy </a:t>
            </a:r>
            <a:r>
              <a:rPr lang="en-US" sz="2800" dirty="0"/>
              <a:t>formulation</a:t>
            </a:r>
          </a:p>
        </p:txBody>
      </p:sp>
    </p:spTree>
    <p:extLst>
      <p:ext uri="{BB962C8B-B14F-4D97-AF65-F5344CB8AC3E}">
        <p14:creationId xmlns:p14="http://schemas.microsoft.com/office/powerpoint/2010/main" val="12243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During sizing it is equally important to understand other factors such as political, regulatory, demography and economy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34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34696" y="1585914"/>
            <a:ext cx="10466804" cy="4486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Defining the target of the sizing and problem product owner is trying to solve</a:t>
            </a:r>
            <a:r>
              <a:rPr lang="en-US" sz="2800" dirty="0" smtClean="0"/>
              <a:t>,	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latin typeface="Wingdings" charset="2"/>
              </a:rPr>
              <a:t>▪ </a:t>
            </a:r>
            <a:r>
              <a:rPr lang="en-US" sz="2800" dirty="0"/>
              <a:t>Evaluation of existing or available data or lack of data,</a:t>
            </a:r>
            <a:br>
              <a:rPr lang="en-US" sz="2800" dirty="0"/>
            </a:br>
            <a:r>
              <a:rPr lang="en-US" sz="2800" dirty="0">
                <a:latin typeface="Wingdings" charset="2"/>
              </a:rPr>
              <a:t>▪ </a:t>
            </a:r>
            <a:r>
              <a:rPr lang="en-US" sz="2800" dirty="0"/>
              <a:t>Choose method of collection of data related to market size,</a:t>
            </a:r>
            <a:br>
              <a:rPr lang="en-US" sz="2800" dirty="0"/>
            </a:br>
            <a:r>
              <a:rPr lang="en-US" sz="2800" dirty="0">
                <a:latin typeface="Wingdings" charset="2"/>
              </a:rPr>
              <a:t>▪ </a:t>
            </a:r>
            <a:r>
              <a:rPr lang="en-US" sz="2800" dirty="0"/>
              <a:t>Evaluating the sufficiency and accuracy of the data after implementing the same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>
                <a:latin typeface="Wingdings" charset="2"/>
              </a:rPr>
              <a:t>▪ </a:t>
            </a:r>
            <a:r>
              <a:rPr lang="en-US" sz="2800" dirty="0"/>
              <a:t>Iteration with different data collection methods if required</a:t>
            </a:r>
            <a:br>
              <a:rPr lang="en-US" sz="2800" dirty="0"/>
            </a:br>
            <a:r>
              <a:rPr lang="en-US" sz="2800" dirty="0">
                <a:latin typeface="Wingdings" charset="2"/>
              </a:rPr>
              <a:t>▪ </a:t>
            </a:r>
            <a:r>
              <a:rPr lang="en-US" sz="2800" dirty="0"/>
              <a:t>Review and estimation of market size with agreed data </a:t>
            </a:r>
          </a:p>
          <a:p>
            <a:endParaRPr lang="en-US" sz="2800" dirty="0"/>
          </a:p>
        </p:txBody>
      </p:sp>
      <p:pic>
        <p:nvPicPr>
          <p:cNvPr id="8193" name="Picture 1" descr="age121image31659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age121image31663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age121image316545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ge121image316657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01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age121image316557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ge121image316611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01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3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t="7917" r="2951" b="14166"/>
          <a:stretch/>
        </p:blipFill>
        <p:spPr>
          <a:xfrm>
            <a:off x="163251" y="23812"/>
            <a:ext cx="12028749" cy="6462713"/>
          </a:xfrm>
          <a:prstGeom prst="rect">
            <a:avLst/>
          </a:prstGeom>
        </p:spPr>
      </p:pic>
      <p:pic>
        <p:nvPicPr>
          <p:cNvPr id="9217" name="Picture 1" descr="age122image125892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age122image125842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age122image125921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ge122image1259788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age122image3163478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ge122image3162929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age122image316306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age122image3162884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age122image1272166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055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age122image1272089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055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age122image1271475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age122image127222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Picture 13" descr="age122image1272204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age122image1272128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1" name="Picture 15" descr="age122image1272300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age122image1271590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3" name="Picture 17" descr="age122image1271763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age122image1272070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5" name="Picture 19" descr="age122image3055276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age122image305513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7" name="Picture 21" descr="age122image3054448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age122image3054123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9" name="Picture 23" descr="age122image3054100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age122image3054257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1" name="Picture 25" descr="age122image3056624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 descr="age122image3056590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3" name="Picture 27" descr="age122image126016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055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4" name="Picture 28" descr="age122image126085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055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1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8984" y="-124169"/>
            <a:ext cx="9520158" cy="1049235"/>
          </a:xfrm>
        </p:spPr>
        <p:txBody>
          <a:bodyPr/>
          <a:lstStyle/>
          <a:p>
            <a:r>
              <a:rPr lang="en-US" dirty="0" smtClean="0"/>
              <a:t>Summing Up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8738" y="925066"/>
            <a:ext cx="10729912" cy="5632897"/>
          </a:xfrm>
        </p:spPr>
        <p:txBody>
          <a:bodyPr>
            <a:noAutofit/>
          </a:bodyPr>
          <a:lstStyle/>
          <a:p>
            <a:r>
              <a:rPr lang="en-US" sz="2400" dirty="0"/>
              <a:t>Market research is a process of understanding a given market to explore if there is viable market for a given product created by a producer. This is a fundamental step every producer will need to do before investing on building a product. The research activity is an ongoing process as market continuously changes. 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several methods to conduct market research, namely primary and secondary. </a:t>
            </a:r>
          </a:p>
          <a:p>
            <a:r>
              <a:rPr lang="en-US" sz="2400" dirty="0" smtClean="0"/>
              <a:t>Market </a:t>
            </a:r>
            <a:r>
              <a:rPr lang="en-US" sz="2400" dirty="0"/>
              <a:t>segmentation divides the market into a meaningful divisions based on behavior, </a:t>
            </a:r>
            <a:r>
              <a:rPr lang="en-US" sz="2400" dirty="0" smtClean="0"/>
              <a:t> pattern</a:t>
            </a:r>
            <a:r>
              <a:rPr lang="en-US" sz="2400" dirty="0"/>
              <a:t>, tastes or future trends. </a:t>
            </a:r>
          </a:p>
          <a:p>
            <a:r>
              <a:rPr lang="en-US" sz="2400" dirty="0"/>
              <a:t>‒ Some of the examples of segmentations are by geography, individual personalities, mass behaviors and industry type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5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Purpose </a:t>
            </a:r>
            <a:r>
              <a:rPr lang="en-US" sz="2800" dirty="0"/>
              <a:t>of market sizing is to understand the addressable market size that is relevant to </a:t>
            </a:r>
            <a:r>
              <a:rPr lang="en-US" sz="2800" dirty="0" smtClean="0"/>
              <a:t>the </a:t>
            </a:r>
            <a:r>
              <a:rPr lang="en-US" sz="2800" dirty="0"/>
              <a:t>product we intend to sell. Market forecasting is one of the objectives of market sizing. </a:t>
            </a:r>
          </a:p>
          <a:p>
            <a:pPr algn="just"/>
            <a:r>
              <a:rPr lang="en-US" sz="2800" dirty="0" smtClean="0"/>
              <a:t>There </a:t>
            </a:r>
            <a:r>
              <a:rPr lang="en-US" sz="2800" dirty="0"/>
              <a:t>are two methods to size the market namely top down and bottom up methods.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Expensive </a:t>
            </a:r>
            <a:r>
              <a:rPr lang="en-US" sz="2800" dirty="0"/>
              <a:t>and consumes time </a:t>
            </a:r>
          </a:p>
          <a:p>
            <a:r>
              <a:rPr lang="en-US" sz="2800" dirty="0" smtClean="0"/>
              <a:t>Accuracy </a:t>
            </a:r>
            <a:r>
              <a:rPr lang="en-US" sz="2800" dirty="0"/>
              <a:t>of </a:t>
            </a:r>
            <a:r>
              <a:rPr lang="en-US" sz="2800" dirty="0" smtClean="0"/>
              <a:t>findings</a:t>
            </a:r>
            <a:endParaRPr lang="en-US" sz="2800" dirty="0"/>
          </a:p>
          <a:p>
            <a:r>
              <a:rPr lang="en-US" sz="2800" dirty="0" smtClean="0"/>
              <a:t>Problem </a:t>
            </a:r>
            <a:r>
              <a:rPr lang="en-US" sz="2800" dirty="0"/>
              <a:t>of Bias</a:t>
            </a:r>
          </a:p>
        </p:txBody>
      </p:sp>
    </p:spTree>
    <p:extLst>
      <p:ext uri="{BB962C8B-B14F-4D97-AF65-F5344CB8AC3E}">
        <p14:creationId xmlns:p14="http://schemas.microsoft.com/office/powerpoint/2010/main" val="18684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and Customer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Market and Customer Data includes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Wingdings" charset="2"/>
              </a:rPr>
              <a:t>▪ </a:t>
            </a:r>
            <a:r>
              <a:rPr lang="en-US" sz="2800" dirty="0"/>
              <a:t>Size and geography of the market</a:t>
            </a:r>
            <a:br>
              <a:rPr lang="en-US" sz="2800" dirty="0"/>
            </a:br>
            <a:r>
              <a:rPr lang="en-US" sz="2800" dirty="0">
                <a:latin typeface="Wingdings" charset="2"/>
              </a:rPr>
              <a:t>▪ </a:t>
            </a:r>
            <a:r>
              <a:rPr lang="en-US" sz="2800" dirty="0"/>
              <a:t>Customer profiles and need</a:t>
            </a:r>
            <a:br>
              <a:rPr lang="en-US" sz="2800" dirty="0"/>
            </a:br>
            <a:r>
              <a:rPr lang="en-US" sz="2800" dirty="0">
                <a:latin typeface="Wingdings" charset="2"/>
              </a:rPr>
              <a:t>▪ </a:t>
            </a:r>
            <a:r>
              <a:rPr lang="en-US" sz="2800" dirty="0"/>
              <a:t>Perception of current offerings and so on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93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10138192" cy="3450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Product data includes </a:t>
            </a:r>
            <a:endParaRPr lang="en-US" sz="2400" dirty="0"/>
          </a:p>
          <a:p>
            <a:pPr algn="just"/>
            <a:r>
              <a:rPr lang="en-US" sz="2800" dirty="0" smtClean="0"/>
              <a:t>Customer’s </a:t>
            </a:r>
            <a:r>
              <a:rPr lang="en-US" sz="2800" dirty="0"/>
              <a:t>perception of product quality, value for money and other product related factors </a:t>
            </a:r>
          </a:p>
          <a:p>
            <a:pPr algn="just"/>
            <a:r>
              <a:rPr lang="en-US" sz="2800" dirty="0" smtClean="0"/>
              <a:t>Possible </a:t>
            </a:r>
            <a:r>
              <a:rPr lang="en-US" sz="2800" dirty="0"/>
              <a:t>extensions and adjacencies of the product </a:t>
            </a:r>
          </a:p>
          <a:p>
            <a:pPr algn="just"/>
            <a:r>
              <a:rPr lang="en-US" sz="2800" dirty="0" smtClean="0"/>
              <a:t>Are </a:t>
            </a:r>
            <a:r>
              <a:rPr lang="en-US" sz="2800" dirty="0"/>
              <a:t>there new markets for product and brand 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b="1" dirty="0"/>
              <a:t>Economy Data </a:t>
            </a:r>
            <a:r>
              <a:rPr lang="en-US" sz="2800" b="1" dirty="0" smtClean="0"/>
              <a:t>includes</a:t>
            </a:r>
            <a:endParaRPr lang="en-US" sz="2800" b="1" dirty="0"/>
          </a:p>
          <a:p>
            <a:r>
              <a:rPr lang="en-US" sz="2800" dirty="0" smtClean="0"/>
              <a:t>Rate </a:t>
            </a:r>
            <a:r>
              <a:rPr lang="en-US" sz="2800" dirty="0"/>
              <a:t>of economic growth and Inflation </a:t>
            </a:r>
          </a:p>
          <a:p>
            <a:r>
              <a:rPr lang="en-US" sz="2800" dirty="0" smtClean="0"/>
              <a:t>Government </a:t>
            </a:r>
            <a:r>
              <a:rPr lang="en-US" sz="2800" dirty="0"/>
              <a:t>economic policies</a:t>
            </a:r>
          </a:p>
        </p:txBody>
      </p:sp>
    </p:spTree>
    <p:extLst>
      <p:ext uri="{BB962C8B-B14F-4D97-AF65-F5344CB8AC3E}">
        <p14:creationId xmlns:p14="http://schemas.microsoft.com/office/powerpoint/2010/main" val="16893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Competition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938167" cy="4285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b="1" dirty="0"/>
              <a:t>Competition Data </a:t>
            </a:r>
            <a:r>
              <a:rPr lang="en-US" sz="2800" dirty="0" smtClean="0"/>
              <a:t>includes</a:t>
            </a:r>
          </a:p>
          <a:p>
            <a:r>
              <a:rPr lang="en-US" sz="2800" dirty="0" smtClean="0"/>
              <a:t>Competitor products and their prices </a:t>
            </a:r>
          </a:p>
          <a:p>
            <a:r>
              <a:rPr lang="en-US" sz="2800" dirty="0" smtClean="0"/>
              <a:t> Customer value perception</a:t>
            </a:r>
          </a:p>
          <a:p>
            <a:r>
              <a:rPr lang="en-US" sz="2800" dirty="0" smtClean="0"/>
              <a:t>Market share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trengths and weaknesses</a:t>
            </a:r>
          </a:p>
          <a:p>
            <a:r>
              <a:rPr lang="en-US" sz="2800" dirty="0" smtClean="0"/>
              <a:t>A view to future-plan and roadmap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5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10423942" cy="345061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PUMA, is a German multinational company that designs and manufactures athletic and </a:t>
            </a:r>
            <a:r>
              <a:rPr lang="en-US" sz="2400" dirty="0" smtClean="0"/>
              <a:t>casual </a:t>
            </a:r>
            <a:r>
              <a:rPr lang="en-US" sz="2400" dirty="0"/>
              <a:t>footwear, apparel and accessories. </a:t>
            </a:r>
            <a:endParaRPr lang="en-US" sz="2400" dirty="0" smtClean="0"/>
          </a:p>
          <a:p>
            <a:pPr algn="just"/>
            <a:r>
              <a:rPr lang="en-US" sz="2400" dirty="0" smtClean="0"/>
              <a:t>Their </a:t>
            </a:r>
            <a:r>
              <a:rPr lang="en-US" sz="2400" dirty="0"/>
              <a:t>segment </a:t>
            </a:r>
            <a:r>
              <a:rPr lang="en-US" sz="2400" dirty="0" smtClean="0"/>
              <a:t>specialize </a:t>
            </a:r>
            <a:r>
              <a:rPr lang="en-US" sz="2400" dirty="0"/>
              <a:t>is sportswear Men and </a:t>
            </a:r>
            <a:r>
              <a:rPr lang="en-US" sz="2400" dirty="0" smtClean="0"/>
              <a:t>women </a:t>
            </a:r>
            <a:r>
              <a:rPr lang="en-US" sz="2400" dirty="0"/>
              <a:t>who like sporty energetic apparel with a spray of uniqueness in their apparel. </a:t>
            </a:r>
            <a:endParaRPr lang="en-US" sz="2400" dirty="0" smtClean="0"/>
          </a:p>
          <a:p>
            <a:pPr algn="just"/>
            <a:r>
              <a:rPr lang="en-US" sz="2400" dirty="0" smtClean="0"/>
              <a:t>They target </a:t>
            </a:r>
            <a:r>
              <a:rPr lang="en-US" sz="2400" dirty="0"/>
              <a:t>urban young upper middle class and upper class men and women.</a:t>
            </a:r>
          </a:p>
          <a:p>
            <a:pPr algn="just"/>
            <a:r>
              <a:rPr lang="en-US" sz="2400" dirty="0"/>
              <a:t>PUMA was founded in </a:t>
            </a:r>
            <a:r>
              <a:rPr lang="en-US" sz="2400" dirty="0" smtClean="0"/>
              <a:t>1948. The </a:t>
            </a:r>
            <a:r>
              <a:rPr lang="en-US" sz="2400" dirty="0"/>
              <a:t>business </a:t>
            </a:r>
            <a:r>
              <a:rPr lang="en-US" sz="2400" dirty="0" smtClean="0"/>
              <a:t>operates within </a:t>
            </a:r>
            <a:r>
              <a:rPr lang="en-US" sz="2400" dirty="0"/>
              <a:t>the clothing and consumer goods manufacture industry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974" y="250825"/>
            <a:ext cx="2427287" cy="14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2791</TotalTime>
  <Words>1275</Words>
  <Application>Microsoft Macintosh PowerPoint</Application>
  <PresentationFormat>Widescreen</PresentationFormat>
  <Paragraphs>125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Wingdings</vt:lpstr>
      <vt:lpstr>Arial</vt:lpstr>
      <vt:lpstr>Calibri</vt:lpstr>
      <vt:lpstr>Palatino Linotype</vt:lpstr>
      <vt:lpstr>Gallery</vt:lpstr>
      <vt:lpstr>Market Research</vt:lpstr>
      <vt:lpstr>Market research</vt:lpstr>
      <vt:lpstr>Benefits</vt:lpstr>
      <vt:lpstr> Challenges</vt:lpstr>
      <vt:lpstr>Market and Customer Data</vt:lpstr>
      <vt:lpstr>Product data</vt:lpstr>
      <vt:lpstr>Economy Data</vt:lpstr>
      <vt:lpstr>Competition Data</vt:lpstr>
      <vt:lpstr>PUMA</vt:lpstr>
      <vt:lpstr>Marketing Research</vt:lpstr>
      <vt:lpstr>Product Diversification </vt:lpstr>
      <vt:lpstr>National Brand Ambassadors </vt:lpstr>
      <vt:lpstr>CSR strategies </vt:lpstr>
      <vt:lpstr>Gaining Commercial Advantage from Research &amp; Development </vt:lpstr>
      <vt:lpstr>Puma Social Media Strategy  </vt:lpstr>
      <vt:lpstr>Methods of Market Research  </vt:lpstr>
      <vt:lpstr>Secondary research</vt:lpstr>
      <vt:lpstr>Information Gathering Techniques</vt:lpstr>
      <vt:lpstr>Information Gathering Techniques</vt:lpstr>
      <vt:lpstr>Information Gathering Techniques</vt:lpstr>
      <vt:lpstr>Information Gathering Techniques</vt:lpstr>
      <vt:lpstr>Sampling Techniques</vt:lpstr>
      <vt:lpstr>Market Segmentation</vt:lpstr>
      <vt:lpstr>Market Positioning</vt:lpstr>
      <vt:lpstr>Market Segmentation</vt:lpstr>
      <vt:lpstr>Market Segmentation</vt:lpstr>
      <vt:lpstr>Market Sizing</vt:lpstr>
      <vt:lpstr>Market Sizing</vt:lpstr>
      <vt:lpstr>Market Sizing</vt:lpstr>
      <vt:lpstr>Market Sizing</vt:lpstr>
      <vt:lpstr>Approaches  </vt:lpstr>
      <vt:lpstr>PowerPoint Presentation</vt:lpstr>
      <vt:lpstr>Summing Up </vt:lpstr>
      <vt:lpstr>Summing Up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Research</dc:title>
  <dc:creator>Microsoft Office User</dc:creator>
  <cp:lastModifiedBy>Microsoft Office User</cp:lastModifiedBy>
  <cp:revision>9</cp:revision>
  <dcterms:created xsi:type="dcterms:W3CDTF">2022-03-01T16:10:46Z</dcterms:created>
  <dcterms:modified xsi:type="dcterms:W3CDTF">2022-03-05T14:40:54Z</dcterms:modified>
</cp:coreProperties>
</file>