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8"/>
    <p:restoredTop sz="96341"/>
  </p:normalViewPr>
  <p:slideViewPr>
    <p:cSldViewPr snapToGrid="0" snapToObjects="1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673A-61C5-1341-A01E-3C124E4CD6E2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544726-F489-6346-8003-569A2289D99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55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Product Positioning, Pricing &amp; GTM Strategy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Position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For </a:t>
            </a:r>
            <a:r>
              <a:rPr lang="en-US" sz="2800" dirty="0"/>
              <a:t>&lt; target customer groups &gt; that are looking for &lt;problem solution/need/want&gt;, &lt;organization’s product&gt; is a &lt;unique attribute&gt; &lt;category/solution&gt; that uniquely solves this by &lt;benefit&gt;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72719"/>
            <a:ext cx="9520158" cy="1049235"/>
          </a:xfrm>
        </p:spPr>
        <p:txBody>
          <a:bodyPr/>
          <a:lstStyle/>
          <a:p>
            <a:r>
              <a:rPr lang="en-US" dirty="0" smtClean="0"/>
              <a:t>Pricing Strategy: </a:t>
            </a:r>
            <a:r>
              <a:rPr lang="en-US" dirty="0"/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21954"/>
            <a:ext cx="9692104" cy="4753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Pricing is the prime consideration for most customers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dirty="0"/>
              <a:t>A proper pricing strategy is essential to the success of a product in the market</a:t>
            </a:r>
            <a:br>
              <a:rPr lang="en-US" dirty="0"/>
            </a:br>
            <a:r>
              <a:rPr lang="en-US" dirty="0"/>
              <a:t>‒ Consumers will accept a price that convince them the value they receive is more than what they pay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b="1" dirty="0"/>
              <a:t>Pricing </a:t>
            </a:r>
            <a:r>
              <a:rPr lang="en-US" dirty="0"/>
              <a:t>is largely driven by </a:t>
            </a:r>
            <a:r>
              <a:rPr lang="en-US" b="1" dirty="0"/>
              <a:t>the purchasing power of the target market segment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−  </a:t>
            </a:r>
            <a:r>
              <a:rPr lang="en-US" b="1" dirty="0"/>
              <a:t>Low Price Strategy: </a:t>
            </a:r>
            <a:r>
              <a:rPr lang="en-US" dirty="0"/>
              <a:t>Appeals to customer with limited budgets; Wide market; Could indicate compromises </a:t>
            </a:r>
            <a:r>
              <a:rPr lang="en-US" dirty="0" smtClean="0"/>
              <a:t>made </a:t>
            </a:r>
            <a:r>
              <a:rPr lang="en-US" dirty="0"/>
              <a:t>in quality or low offerings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</a:t>
            </a:r>
            <a:r>
              <a:rPr lang="en-US" b="1" dirty="0"/>
              <a:t>High Price Strategy: </a:t>
            </a:r>
            <a:r>
              <a:rPr lang="en-US" dirty="0"/>
              <a:t>Creates perceptions of high quality; Will need to focus on superior features and </a:t>
            </a:r>
            <a:r>
              <a:rPr lang="en-US" dirty="0" smtClean="0"/>
              <a:t>benefits</a:t>
            </a:r>
            <a:r>
              <a:rPr lang="en-US" dirty="0"/>
              <a:t>; Elite Clientele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</a:t>
            </a:r>
            <a:r>
              <a:rPr lang="en-US" b="1" dirty="0"/>
              <a:t>Differential Price Strategy: </a:t>
            </a:r>
            <a:r>
              <a:rPr lang="en-US" dirty="0"/>
              <a:t>Price based on the region, target market, size of sale (by volume), features </a:t>
            </a:r>
            <a:r>
              <a:rPr lang="en-US" dirty="0" smtClean="0"/>
              <a:t>(</a:t>
            </a:r>
            <a:r>
              <a:rPr lang="en-US" dirty="0"/>
              <a:t>limited features at lower price, premium price for more/all)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</a:t>
            </a:r>
            <a:r>
              <a:rPr lang="en-US" dirty="0" smtClean="0"/>
              <a:t>Strategy: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696" y="2053832"/>
            <a:ext cx="9520158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Marketing needs to help in driving and gaining customer mindshare</a:t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That there is a value to buy the product both based on product quality and after sale support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latin typeface="Wingdings" charset="2"/>
              </a:rPr>
              <a:t>▪ </a:t>
            </a:r>
            <a:r>
              <a:rPr lang="en-US" sz="2800" dirty="0"/>
              <a:t>The price is worth paying against the value they receive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12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60019"/>
            <a:ext cx="9520158" cy="1049235"/>
          </a:xfrm>
        </p:spPr>
        <p:txBody>
          <a:bodyPr/>
          <a:lstStyle/>
          <a:p>
            <a:r>
              <a:rPr lang="en-US" dirty="0" smtClean="0"/>
              <a:t>Pricing strategy :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07732"/>
            <a:ext cx="9882604" cy="4575568"/>
          </a:xfrm>
        </p:spPr>
        <p:txBody>
          <a:bodyPr>
            <a:noAutofit/>
          </a:bodyPr>
          <a:lstStyle/>
          <a:p>
            <a:r>
              <a:rPr lang="en-US" b="1" dirty="0"/>
              <a:t>Premium Pricing: </a:t>
            </a:r>
            <a:r>
              <a:rPr lang="en-US" dirty="0"/>
              <a:t>Higher than Industry Standards/Competitor Pricing; Here the customer believes that the premium price is for a high-quality product with more utility value than existing products plus enhancing their own image. Brand must ensure customer confidence is not lost. </a:t>
            </a:r>
            <a:endParaRPr lang="en-US" dirty="0"/>
          </a:p>
          <a:p>
            <a:r>
              <a:rPr lang="en-US" b="1" dirty="0" smtClean="0"/>
              <a:t>Penetration </a:t>
            </a:r>
            <a:r>
              <a:rPr lang="en-US" b="1" dirty="0"/>
              <a:t>Pricing: </a:t>
            </a:r>
            <a:r>
              <a:rPr lang="en-US" dirty="0"/>
              <a:t>Starts lower to capture market (and embraces early losses). Once there is a good </a:t>
            </a:r>
            <a:r>
              <a:rPr lang="en-US" dirty="0" smtClean="0"/>
              <a:t>customer </a:t>
            </a:r>
            <a:r>
              <a:rPr lang="en-US" dirty="0"/>
              <a:t>base, the strategy will be to increase to make it profitable without losing the customer – who is now </a:t>
            </a:r>
            <a:r>
              <a:rPr lang="en-US" dirty="0" smtClean="0"/>
              <a:t>attached </a:t>
            </a:r>
            <a:r>
              <a:rPr lang="en-US" dirty="0"/>
              <a:t>to the product (due to quality, service, experience, etc</a:t>
            </a:r>
            <a:r>
              <a:rPr lang="en-US" dirty="0" smtClean="0"/>
              <a:t>.).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b="1" dirty="0"/>
              <a:t>Predatory Pricing </a:t>
            </a:r>
            <a:r>
              <a:rPr lang="en-US" dirty="0" smtClean="0"/>
              <a:t>− </a:t>
            </a:r>
            <a:r>
              <a:rPr lang="en-US" dirty="0"/>
              <a:t>A variation of this strategy is also called </a:t>
            </a:r>
            <a:r>
              <a:rPr lang="en-US" b="1" dirty="0"/>
              <a:t>Predatory Pricing, </a:t>
            </a:r>
            <a:r>
              <a:rPr lang="en-US" dirty="0"/>
              <a:t>where a product may be introduced at extremely low prices with </a:t>
            </a:r>
            <a:r>
              <a:rPr lang="en-US" dirty="0" smtClean="0"/>
              <a:t>intent </a:t>
            </a:r>
            <a:r>
              <a:rPr lang="en-US" dirty="0"/>
              <a:t>of eliminating competition and gaining maximum market share. This is illegal in certain countries as an unfair practice, against competition laws.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strategy :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0" y="2015732"/>
            <a:ext cx="9969500" cy="40802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sz="2400" b="1" dirty="0"/>
              <a:t>Economy Pricing: </a:t>
            </a:r>
            <a:r>
              <a:rPr lang="en-US" sz="2400" dirty="0"/>
              <a:t>The base product is made available with no frills or extra features and just satisfies the core </a:t>
            </a:r>
            <a:r>
              <a:rPr lang="en-US" sz="2400" dirty="0" smtClean="0"/>
              <a:t>need </a:t>
            </a:r>
            <a:r>
              <a:rPr lang="en-US" sz="2400" dirty="0"/>
              <a:t>of the consumer. Aimed at the most cost-conscious customers. Additional requirements will be charged </a:t>
            </a:r>
            <a:r>
              <a:rPr lang="en-US" sz="2400" dirty="0" smtClean="0"/>
              <a:t>separately </a:t>
            </a:r>
            <a:r>
              <a:rPr lang="en-US" sz="2400" dirty="0"/>
              <a:t>and may command </a:t>
            </a:r>
            <a:r>
              <a:rPr lang="en-US" sz="2400" dirty="0" smtClean="0"/>
              <a:t>premium</a:t>
            </a:r>
          </a:p>
          <a:p>
            <a:pPr marL="0" indent="0" algn="just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− A variation of this strategy is providing </a:t>
            </a:r>
            <a:r>
              <a:rPr lang="en-US" sz="2400" b="1" dirty="0" err="1"/>
              <a:t>Freemiums</a:t>
            </a:r>
            <a:r>
              <a:rPr lang="en-US" sz="2400" dirty="0"/>
              <a:t>, where basic services are provided free of charge and charges are levied </a:t>
            </a:r>
            <a:r>
              <a:rPr lang="en-US" sz="2400" dirty="0" smtClean="0"/>
              <a:t>on </a:t>
            </a:r>
            <a:r>
              <a:rPr lang="en-US" sz="2400" dirty="0"/>
              <a:t>any additional features/services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10819"/>
            <a:ext cx="9520158" cy="567081"/>
          </a:xfrm>
        </p:spPr>
        <p:txBody>
          <a:bodyPr/>
          <a:lstStyle/>
          <a:p>
            <a:r>
              <a:rPr lang="en-US"/>
              <a:t>Pricing strategy : Practices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977900"/>
            <a:ext cx="9869904" cy="4927600"/>
          </a:xfrm>
        </p:spPr>
        <p:txBody>
          <a:bodyPr>
            <a:noAutofit/>
          </a:bodyPr>
          <a:lstStyle/>
          <a:p>
            <a:r>
              <a:rPr lang="en-US" b="1" dirty="0" smtClean="0"/>
              <a:t>Bundle </a:t>
            </a:r>
            <a:r>
              <a:rPr lang="en-US" b="1" dirty="0"/>
              <a:t>Pricing: </a:t>
            </a:r>
            <a:r>
              <a:rPr lang="en-US" dirty="0"/>
              <a:t>Pricing one or more products or features at a lower price than what they would have cost if </a:t>
            </a:r>
            <a:r>
              <a:rPr lang="en-US" dirty="0" smtClean="0"/>
              <a:t>purchased </a:t>
            </a:r>
            <a:r>
              <a:rPr lang="en-US" dirty="0"/>
              <a:t>separately. This strategy is useful to sell ‘less in demand’ products by attaching it to high selling </a:t>
            </a:r>
            <a:r>
              <a:rPr lang="en-US" dirty="0" smtClean="0"/>
              <a:t>products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− A variation is the Buy &lt;X&gt; Get &lt;Y&gt; Free type of offers </a:t>
            </a:r>
            <a:endParaRPr lang="en-US" dirty="0"/>
          </a:p>
          <a:p>
            <a:r>
              <a:rPr lang="en-US" b="1" dirty="0" smtClean="0"/>
              <a:t>Psychological </a:t>
            </a:r>
            <a:r>
              <a:rPr lang="en-US" b="1" dirty="0"/>
              <a:t>Pricing: </a:t>
            </a:r>
            <a:r>
              <a:rPr lang="en-US" dirty="0"/>
              <a:t>works on consumer emotions to entice them to purchase </a:t>
            </a:r>
            <a:endParaRPr lang="en-US" dirty="0"/>
          </a:p>
          <a:p>
            <a:r>
              <a:rPr lang="en-US" dirty="0"/>
              <a:t>−  Pricing it less by a minimal amount to project a low price (</a:t>
            </a:r>
            <a:r>
              <a:rPr lang="en-US" dirty="0" err="1"/>
              <a:t>Rs</a:t>
            </a:r>
            <a:r>
              <a:rPr lang="en-US" dirty="0"/>
              <a:t>. 299 instead of </a:t>
            </a:r>
            <a:r>
              <a:rPr lang="en-US" dirty="0" err="1"/>
              <a:t>Rs</a:t>
            </a:r>
            <a:r>
              <a:rPr lang="en-US" dirty="0"/>
              <a:t>. 300) </a:t>
            </a:r>
            <a:endParaRPr lang="en-US" dirty="0"/>
          </a:p>
          <a:p>
            <a:r>
              <a:rPr lang="en-US" dirty="0"/>
              <a:t>−  Publish an anchor price but lower sale price (Printed label will show a higher price, but actual sale price would be lower to </a:t>
            </a:r>
            <a:r>
              <a:rPr lang="en-US" dirty="0" smtClean="0"/>
              <a:t> printed </a:t>
            </a:r>
            <a:r>
              <a:rPr lang="en-US" dirty="0"/>
              <a:t>anchor price. Customer perceives to get a discount.) </a:t>
            </a:r>
            <a:endParaRPr lang="en-US" dirty="0"/>
          </a:p>
          <a:p>
            <a:r>
              <a:rPr lang="en-US" b="1" dirty="0" smtClean="0"/>
              <a:t>Pay </a:t>
            </a:r>
            <a:r>
              <a:rPr lang="en-US" b="1" dirty="0"/>
              <a:t>As You Use: </a:t>
            </a:r>
            <a:r>
              <a:rPr lang="en-US" dirty="0"/>
              <a:t>It is a model that is gaining acceptance with consumers. Here the price of the product is defined by the consumers. The consumer may get the product free of charge or at a low price initially. Additional payments may only be needed to be done based on their level of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–To- Market Strategy (GTM)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853754"/>
            <a:ext cx="9958804" cy="4156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the projected vision of an organization, to deliver their Product to customers and achieve competitive advantage in the market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dirty="0"/>
              <a:t>Defines the way in which an organization brings a product to the market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b="1" dirty="0"/>
              <a:t>What constitutes a GTM Strategy for a Product?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</a:t>
            </a:r>
            <a:r>
              <a:rPr lang="en-US" b="1" dirty="0"/>
              <a:t>Business Strategy Blueprint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−  Business Plan covering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 Sales &amp; Marketing Plans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smtClean="0"/>
              <a:t>Product Management &amp;Engineering (incl. Implementation &amp; Support) Plans </a:t>
            </a:r>
          </a:p>
          <a:p>
            <a:pPr marL="0" indent="0">
              <a:buNone/>
            </a:pPr>
            <a:r>
              <a:rPr lang="en-US" dirty="0" smtClean="0"/>
              <a:t>o </a:t>
            </a:r>
            <a:r>
              <a:rPr lang="en-US" dirty="0"/>
              <a:t>Measurement Of Success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461619"/>
            <a:ext cx="9520158" cy="1049235"/>
          </a:xfrm>
        </p:spPr>
        <p:txBody>
          <a:bodyPr/>
          <a:lstStyle/>
          <a:p>
            <a:r>
              <a:rPr lang="en-US" dirty="0"/>
              <a:t>Business Strategy Blueprint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10854"/>
            <a:ext cx="10073104" cy="4635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Business Strategy Blueprint outlines the following: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latin typeface="Wingdings" charset="2"/>
              </a:rPr>
              <a:t>▪</a:t>
            </a:r>
            <a:r>
              <a:rPr lang="en-US" sz="2400" b="1" dirty="0" smtClean="0"/>
              <a:t>Product </a:t>
            </a:r>
            <a:r>
              <a:rPr lang="en-US" sz="2400" b="1" dirty="0"/>
              <a:t>Objectives: </a:t>
            </a:r>
            <a:r>
              <a:rPr lang="en-US" sz="2400" dirty="0"/>
              <a:t>Vision for the product, Targets (Revenue, Customers)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Wingdings" charset="2"/>
              </a:rPr>
              <a:t>▪ </a:t>
            </a:r>
            <a:r>
              <a:rPr lang="en-US" sz="2400" b="1" dirty="0" smtClean="0"/>
              <a:t>Organization </a:t>
            </a:r>
            <a:r>
              <a:rPr lang="en-US" sz="2400" b="1" dirty="0"/>
              <a:t>Structure: </a:t>
            </a:r>
            <a:r>
              <a:rPr lang="en-US" sz="2400" dirty="0"/>
              <a:t>Executive Sponsor, Product Leadership Team (Sales, Marketing, Engineering, ...)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Market Problem Addressed: </a:t>
            </a:r>
            <a:r>
              <a:rPr lang="en-US" sz="2400" dirty="0"/>
              <a:t>Problem understanding, Scenarios, Impact, Consequences if unaddressed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Wingdings" charset="2"/>
              </a:rPr>
              <a:t>▪ </a:t>
            </a:r>
            <a:r>
              <a:rPr lang="en-US" sz="2400" b="1" dirty="0" smtClean="0"/>
              <a:t>Target </a:t>
            </a:r>
            <a:r>
              <a:rPr lang="en-US" sz="2400" b="1" dirty="0"/>
              <a:t>Market &amp; Sizing: </a:t>
            </a:r>
            <a:r>
              <a:rPr lang="en-US" sz="2400" dirty="0"/>
              <a:t>Market Segments - Sizing, Characteristics, Risks (Local, Global), Timelines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81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Strategy Blueprint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806404" cy="4219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Key Players in the market in the same space: </a:t>
            </a:r>
            <a:r>
              <a:rPr lang="en-US" dirty="0"/>
              <a:t>Potential USP of the product as compared to them, their market share vis-à-vis size of the market, SWOT analysis against Key competitors </a:t>
            </a:r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b="1" dirty="0" smtClean="0"/>
              <a:t>Product </a:t>
            </a:r>
            <a:r>
              <a:rPr lang="en-US" b="1" dirty="0"/>
              <a:t>Positioning messages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latin typeface="Wingdings" charset="2"/>
              </a:rPr>
              <a:t>▪ </a:t>
            </a:r>
            <a:r>
              <a:rPr lang="en-US" b="1" dirty="0" smtClean="0"/>
              <a:t>High </a:t>
            </a:r>
            <a:r>
              <a:rPr lang="en-US" b="1" dirty="0"/>
              <a:t>Level Product Management, Sales &amp; Marketing Strategy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b="1" dirty="0" smtClean="0"/>
              <a:t>Proposed </a:t>
            </a:r>
            <a:r>
              <a:rPr lang="en-US" b="1" dirty="0"/>
              <a:t>Commercial Models: </a:t>
            </a:r>
            <a:r>
              <a:rPr lang="en-US" dirty="0"/>
              <a:t>Pricing Strategies, Contracting &amp; Licensing Models (Proof of Concept </a:t>
            </a:r>
            <a:r>
              <a:rPr lang="en-US" dirty="0" smtClean="0"/>
              <a:t> (</a:t>
            </a:r>
            <a:r>
              <a:rPr lang="en-US" dirty="0" err="1"/>
              <a:t>PoC</a:t>
            </a:r>
            <a:r>
              <a:rPr lang="en-US" dirty="0"/>
              <a:t>), Trial, End User License Agreement (EULA), Warranties, Guarantees, and Professional Services) </a:t>
            </a:r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b="1" dirty="0" smtClean="0"/>
              <a:t>High </a:t>
            </a:r>
            <a:r>
              <a:rPr lang="en-US" b="1" dirty="0"/>
              <a:t>Level Engineering, Implementation &amp; Support Strategy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Business Strategy Blueprint (BSB) is the highest level of strategic planning in setting up the GTM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08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347319"/>
            <a:ext cx="9520158" cy="1049235"/>
          </a:xfrm>
        </p:spPr>
        <p:txBody>
          <a:bodyPr/>
          <a:lstStyle/>
          <a:p>
            <a:r>
              <a:rPr lang="en-US" dirty="0"/>
              <a:t>Business Strategy </a:t>
            </a:r>
            <a:r>
              <a:rPr lang="en-US" dirty="0" smtClean="0"/>
              <a:t>Blueprint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20432"/>
            <a:ext cx="9831804" cy="4664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Helps </a:t>
            </a:r>
            <a:r>
              <a:rPr lang="en-US" sz="2200" dirty="0"/>
              <a:t>an Organization (or a Venture Capitalist) to evaluate how realistic the product vision is and evaluate the offering to decide on investments and realization strategies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Wingdings" charset="2"/>
              </a:rPr>
              <a:t>▪ </a:t>
            </a:r>
            <a:r>
              <a:rPr lang="en-US" sz="2200" dirty="0" smtClean="0"/>
              <a:t>Helps </a:t>
            </a:r>
            <a:r>
              <a:rPr lang="en-US" sz="2200" dirty="0"/>
              <a:t>define the overall goals of your business and potential plan to achieve them – big picture goals and overarching visions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Wingdings" charset="2"/>
              </a:rPr>
              <a:t>▪ </a:t>
            </a:r>
            <a:r>
              <a:rPr lang="en-US" sz="2200" dirty="0" smtClean="0"/>
              <a:t>Helps </a:t>
            </a:r>
            <a:r>
              <a:rPr lang="en-US" sz="2200" dirty="0"/>
              <a:t>establish a long-term outlook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Wingdings" charset="2"/>
              </a:rPr>
              <a:t>▪ </a:t>
            </a:r>
            <a:r>
              <a:rPr lang="en-US" sz="2200" dirty="0" smtClean="0"/>
              <a:t>Sets </a:t>
            </a:r>
            <a:r>
              <a:rPr lang="en-US" sz="2200" dirty="0"/>
              <a:t>up the basis for the sales &amp; marketing strategies; product engineering &amp; support </a:t>
            </a:r>
            <a:r>
              <a:rPr lang="en-US" sz="2200" dirty="0" smtClean="0"/>
              <a:t>strategies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Wingdings" charset="2"/>
              </a:rPr>
              <a:t>▪ </a:t>
            </a:r>
            <a:r>
              <a:rPr lang="en-US" sz="2200" dirty="0" smtClean="0"/>
              <a:t>Establishes </a:t>
            </a:r>
            <a:r>
              <a:rPr lang="en-US" sz="2200" dirty="0"/>
              <a:t>the planned roadmap to move from ‘</a:t>
            </a:r>
            <a:r>
              <a:rPr lang="en-US" sz="2200" i="1" dirty="0"/>
              <a:t>where you are</a:t>
            </a:r>
            <a:r>
              <a:rPr lang="en-US" sz="2200" dirty="0"/>
              <a:t>’ to ‘</a:t>
            </a:r>
            <a:r>
              <a:rPr lang="en-US" sz="2200" i="1" dirty="0"/>
              <a:t>where you want to be</a:t>
            </a:r>
            <a:r>
              <a:rPr lang="en-US" sz="2200" dirty="0"/>
              <a:t>’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76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-186081"/>
            <a:ext cx="9520158" cy="1049235"/>
          </a:xfrm>
        </p:spPr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863154"/>
            <a:ext cx="9781004" cy="5105846"/>
          </a:xfrm>
        </p:spPr>
        <p:txBody>
          <a:bodyPr>
            <a:noAutofit/>
          </a:bodyPr>
          <a:lstStyle/>
          <a:p>
            <a:r>
              <a:rPr lang="en-US" dirty="0"/>
              <a:t>An innovation fulfils its intentions only if it ensures the investors get a good return on their investments while solving the problems for which it was created 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this, the ‘</a:t>
            </a:r>
            <a:r>
              <a:rPr lang="en-US" b="1" dirty="0"/>
              <a:t>innovation’ must become a reality as an ‘offering</a:t>
            </a:r>
            <a:r>
              <a:rPr lang="en-US" dirty="0"/>
              <a:t>’ – a Product in the market, which can deliver the revenues and profits for the business 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important stage of a successful innovation is its </a:t>
            </a:r>
            <a:r>
              <a:rPr lang="en-US" b="1" dirty="0"/>
              <a:t>Commercialization &amp; its Market Success </a:t>
            </a:r>
            <a:endParaRPr lang="en-US" b="1" dirty="0"/>
          </a:p>
          <a:p>
            <a:r>
              <a:rPr lang="en-US" dirty="0" smtClean="0"/>
              <a:t>This </a:t>
            </a:r>
            <a:r>
              <a:rPr lang="en-US" dirty="0"/>
              <a:t>requires that the product is positioned properly, has a profitable pricing strategy and </a:t>
            </a:r>
            <a:r>
              <a:rPr lang="en-US" dirty="0" smtClean="0"/>
              <a:t>there </a:t>
            </a:r>
            <a:r>
              <a:rPr lang="en-US" dirty="0"/>
              <a:t>is a detailed strategy to ensure its success in the market 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session will be covered in three parts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b="1" dirty="0"/>
              <a:t>Product Positioning</a:t>
            </a:r>
            <a:br>
              <a:rPr lang="en-US" b="1" dirty="0"/>
            </a:br>
            <a:r>
              <a:rPr lang="en-US" b="1" dirty="0"/>
              <a:t>– </a:t>
            </a:r>
            <a:r>
              <a:rPr lang="en-US" b="1" dirty="0" smtClean="0"/>
              <a:t>Pricing Strategy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– Go-To-Market Strategy </a:t>
            </a:r>
            <a:endParaRPr lang="en-US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26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Plan: Sales &amp; Marketing Plans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663700"/>
            <a:ext cx="9880600" cy="4495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sz="2200" dirty="0"/>
              <a:t>Sales and Marketing plan is the most important pillar that ensures the commercial success of a Product, the factor that means most to the organization &amp; stake </a:t>
            </a:r>
            <a:r>
              <a:rPr lang="en-US" sz="2200" dirty="0" smtClean="0"/>
              <a:t>holders</a:t>
            </a:r>
          </a:p>
          <a:p>
            <a:pPr algn="just"/>
            <a:r>
              <a:rPr lang="en-US" sz="2200" dirty="0" smtClean="0"/>
              <a:t>Guides </a:t>
            </a:r>
            <a:r>
              <a:rPr lang="en-US" sz="2200" dirty="0"/>
              <a:t>how the product is being delivered to </a:t>
            </a:r>
            <a:r>
              <a:rPr lang="en-US" sz="2200" dirty="0" smtClean="0"/>
              <a:t>customers</a:t>
            </a:r>
            <a:endParaRPr lang="en-US" sz="2200" dirty="0"/>
          </a:p>
          <a:p>
            <a:pPr algn="just"/>
            <a:r>
              <a:rPr lang="en-US" sz="2200" dirty="0" smtClean="0"/>
              <a:t>Needs </a:t>
            </a:r>
            <a:r>
              <a:rPr lang="en-US" sz="2200" dirty="0"/>
              <a:t>regular review &amp; revision based on changing market </a:t>
            </a:r>
            <a:r>
              <a:rPr lang="en-US" sz="2200" dirty="0" smtClean="0"/>
              <a:t>dynamics</a:t>
            </a:r>
            <a:endParaRPr lang="en-US" sz="2200" dirty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planning and projections would be for 3-4 years in the future and should provide details such as− Year on year revenue growth− Investments needed and expected costs− Expected profits (and/or losses) and operating margins, investment break even timeframes</a:t>
            </a:r>
          </a:p>
        </p:txBody>
      </p:sp>
    </p:spTree>
    <p:extLst>
      <p:ext uri="{BB962C8B-B14F-4D97-AF65-F5344CB8AC3E}">
        <p14:creationId xmlns:p14="http://schemas.microsoft.com/office/powerpoint/2010/main" val="3582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71763" y="55563"/>
            <a:ext cx="9520237" cy="541337"/>
          </a:xfrm>
        </p:spPr>
        <p:txBody>
          <a:bodyPr/>
          <a:lstStyle/>
          <a:p>
            <a:r>
              <a:rPr lang="en-US" dirty="0"/>
              <a:t>Sales and Marketing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9100" y="838200"/>
            <a:ext cx="6105525" cy="51562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r>
              <a:rPr lang="en-US" sz="7200" b="1" dirty="0"/>
              <a:t>Strategic </a:t>
            </a:r>
            <a:endParaRPr lang="en-US" sz="7200" dirty="0"/>
          </a:p>
          <a:p>
            <a:r>
              <a:rPr lang="en-US" sz="7200" dirty="0"/>
              <a:t>–  </a:t>
            </a:r>
            <a:r>
              <a:rPr lang="en-US" sz="8000" b="1" dirty="0"/>
              <a:t>Market Context: </a:t>
            </a:r>
            <a:r>
              <a:rPr lang="en-US" sz="8000" dirty="0"/>
              <a:t>Detailing the problem; the need; </a:t>
            </a:r>
            <a:r>
              <a:rPr lang="en-US" sz="8000" dirty="0" smtClean="0"/>
              <a:t>current </a:t>
            </a:r>
            <a:r>
              <a:rPr lang="en-US" sz="8000" dirty="0"/>
              <a:t>handling; current impact </a:t>
            </a:r>
            <a:endParaRPr lang="en-US" sz="8000" dirty="0"/>
          </a:p>
          <a:p>
            <a:r>
              <a:rPr lang="en-US" sz="8000" dirty="0"/>
              <a:t>–  </a:t>
            </a:r>
            <a:r>
              <a:rPr lang="en-US" sz="8000" b="1" dirty="0"/>
              <a:t>Market Segmentation: </a:t>
            </a:r>
            <a:r>
              <a:rPr lang="en-US" sz="8000" dirty="0"/>
              <a:t>Geography (Global, </a:t>
            </a:r>
            <a:r>
              <a:rPr lang="en-US" sz="8000" dirty="0" smtClean="0"/>
              <a:t>Regional</a:t>
            </a:r>
            <a:r>
              <a:rPr lang="en-US" sz="8000" dirty="0"/>
              <a:t>, Local), Industry Domain (Functional and </a:t>
            </a:r>
            <a:r>
              <a:rPr lang="en-US" sz="8000" dirty="0" smtClean="0"/>
              <a:t>Technical </a:t>
            </a:r>
            <a:r>
              <a:rPr lang="en-US" sz="8000" dirty="0"/>
              <a:t>Area), Demographic Data </a:t>
            </a:r>
            <a:endParaRPr lang="en-US" sz="8000" dirty="0"/>
          </a:p>
          <a:p>
            <a:r>
              <a:rPr lang="en-US" sz="8000" dirty="0"/>
              <a:t>–  </a:t>
            </a:r>
            <a:r>
              <a:rPr lang="en-US" sz="8000" b="1" dirty="0"/>
              <a:t>Customer Segmentation: </a:t>
            </a:r>
            <a:r>
              <a:rPr lang="en-US" sz="8000" dirty="0"/>
              <a:t>Personas (Age Group, </a:t>
            </a:r>
            <a:r>
              <a:rPr lang="en-US" sz="8000" dirty="0" smtClean="0"/>
              <a:t>Gender</a:t>
            </a:r>
            <a:r>
              <a:rPr lang="en-US" sz="8000" dirty="0"/>
              <a:t>, Roles), Enterprise Size </a:t>
            </a:r>
            <a:endParaRPr lang="en-US" sz="8000" dirty="0"/>
          </a:p>
          <a:p>
            <a:r>
              <a:rPr lang="en-US" sz="8000" dirty="0"/>
              <a:t>–  </a:t>
            </a:r>
            <a:r>
              <a:rPr lang="en-US" sz="8000" b="1" dirty="0"/>
              <a:t>Customer Qualifying Criteria: </a:t>
            </a:r>
            <a:r>
              <a:rPr lang="en-US" sz="8000" dirty="0"/>
              <a:t>Buying Propensity, </a:t>
            </a:r>
            <a:r>
              <a:rPr lang="en-US" sz="8000" dirty="0" smtClean="0"/>
              <a:t>Paying </a:t>
            </a:r>
            <a:r>
              <a:rPr lang="en-US" sz="8000" dirty="0"/>
              <a:t>potential </a:t>
            </a:r>
            <a:endParaRPr lang="en-US" sz="8000" dirty="0"/>
          </a:p>
          <a:p>
            <a:r>
              <a:rPr lang="en-US" sz="8000" dirty="0"/>
              <a:t>–  </a:t>
            </a:r>
            <a:r>
              <a:rPr lang="en-US" sz="8000" b="1" dirty="0"/>
              <a:t>Anchorage Strategy: </a:t>
            </a:r>
            <a:r>
              <a:rPr lang="en-US" sz="8000" dirty="0"/>
              <a:t>Early Adopters, Joint </a:t>
            </a:r>
            <a:r>
              <a:rPr lang="en-US" sz="8000" dirty="0" smtClean="0"/>
              <a:t>Development</a:t>
            </a:r>
            <a:r>
              <a:rPr lang="en-US" sz="8000" dirty="0"/>
              <a:t>, Incubation </a:t>
            </a:r>
            <a:endParaRPr lang="en-US" sz="8000" dirty="0"/>
          </a:p>
          <a:p>
            <a:r>
              <a:rPr lang="en-US" sz="8000" dirty="0"/>
              <a:t>–  </a:t>
            </a:r>
            <a:r>
              <a:rPr lang="en-US" sz="8000" b="1" dirty="0"/>
              <a:t>Pricing Strategy: </a:t>
            </a:r>
            <a:r>
              <a:rPr lang="en-US" sz="8000" dirty="0"/>
              <a:t>Introductory Schemes, </a:t>
            </a:r>
            <a:r>
              <a:rPr lang="en-US" sz="8000" dirty="0" smtClean="0"/>
              <a:t>Discounts </a:t>
            </a:r>
            <a:r>
              <a:rPr lang="en-US" sz="8000" dirty="0"/>
              <a:t>(Special/Volume), Freebies </a:t>
            </a:r>
            <a:endParaRPr lang="en-US" sz="8000" dirty="0"/>
          </a:p>
          <a:p>
            <a:endParaRPr lang="en-US" sz="8000" dirty="0"/>
          </a:p>
        </p:txBody>
      </p:sp>
      <p:sp>
        <p:nvSpPr>
          <p:cNvPr id="5" name="Rectangle 4"/>
          <p:cNvSpPr/>
          <p:nvPr/>
        </p:nvSpPr>
        <p:spPr>
          <a:xfrm>
            <a:off x="6524625" y="553293"/>
            <a:ext cx="540811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effectLst/>
                <a:latin typeface="Calibri" charset="0"/>
              </a:rPr>
              <a:t>Tactical</a:t>
            </a:r>
            <a:br>
              <a:rPr lang="en-US" sz="2400" b="1" dirty="0" smtClean="0">
                <a:effectLst/>
                <a:latin typeface="Calibri" charset="0"/>
              </a:rPr>
            </a:br>
            <a:r>
              <a:rPr lang="en-US" dirty="0" smtClean="0">
                <a:effectLst/>
                <a:latin typeface="SegoeUI" charset="0"/>
              </a:rPr>
              <a:t>– </a:t>
            </a:r>
            <a:r>
              <a:rPr lang="en-US" sz="2000" b="1" dirty="0" smtClean="0">
                <a:effectLst/>
                <a:latin typeface="Calibri" charset="0"/>
              </a:rPr>
              <a:t>Sales Channels: </a:t>
            </a:r>
            <a:r>
              <a:rPr lang="en-US" sz="2000" dirty="0" smtClean="0">
                <a:effectLst/>
                <a:latin typeface="Calibri" charset="0"/>
              </a:rPr>
              <a:t>Product Sales team, Partner led sales (if applicable), Joint GTM, Dealerships, Retail/Wholesale </a:t>
            </a:r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  <a:latin typeface="Calibri" charset="0"/>
              </a:rPr>
              <a:t>Setups, Online..</a:t>
            </a:r>
            <a:br>
              <a:rPr lang="en-US" sz="2000" dirty="0" smtClean="0">
                <a:effectLst/>
                <a:latin typeface="Calibri" charset="0"/>
              </a:rPr>
            </a:br>
            <a:r>
              <a:rPr lang="en-US" sz="2000" dirty="0" smtClean="0">
                <a:effectLst/>
                <a:latin typeface="SegoeUI" charset="0"/>
              </a:rPr>
              <a:t>– </a:t>
            </a:r>
            <a:r>
              <a:rPr lang="en-US" sz="2000" b="1" dirty="0" smtClean="0">
                <a:effectLst/>
                <a:latin typeface="Calibri" charset="0"/>
              </a:rPr>
              <a:t>Sales Plan: </a:t>
            </a:r>
            <a:r>
              <a:rPr lang="en-US" sz="2000" dirty="0" smtClean="0">
                <a:effectLst/>
                <a:latin typeface="Calibri" charset="0"/>
              </a:rPr>
              <a:t>Indicative Milestones, Revenue Projections, Tracking &amp; Realization</a:t>
            </a:r>
            <a:br>
              <a:rPr lang="en-US" sz="2000" dirty="0" smtClean="0">
                <a:effectLst/>
                <a:latin typeface="Calibri" charset="0"/>
              </a:rPr>
            </a:br>
            <a:r>
              <a:rPr lang="en-US" sz="2000" dirty="0" smtClean="0">
                <a:effectLst/>
                <a:latin typeface="SegoeUI" charset="0"/>
              </a:rPr>
              <a:t>– </a:t>
            </a:r>
            <a:r>
              <a:rPr lang="en-US" sz="2000" b="1" dirty="0" smtClean="0">
                <a:effectLst/>
                <a:latin typeface="Calibri" charset="0"/>
              </a:rPr>
              <a:t>Sales Team: </a:t>
            </a:r>
            <a:r>
              <a:rPr lang="en-US" sz="2000" dirty="0" smtClean="0">
                <a:effectLst/>
                <a:latin typeface="Calibri" charset="0"/>
              </a:rPr>
              <a:t>Geography Based, Tele calling, Digital sales, Clear roles &amp; responsibilities</a:t>
            </a:r>
            <a:br>
              <a:rPr lang="en-US" sz="2000" dirty="0" smtClean="0">
                <a:effectLst/>
                <a:latin typeface="Calibri" charset="0"/>
              </a:rPr>
            </a:br>
            <a:r>
              <a:rPr lang="en-US" sz="2000" dirty="0" smtClean="0">
                <a:effectLst/>
                <a:latin typeface="SegoeUI" charset="0"/>
              </a:rPr>
              <a:t>– </a:t>
            </a:r>
            <a:r>
              <a:rPr lang="en-US" sz="2000" b="1" dirty="0" smtClean="0">
                <a:effectLst/>
                <a:latin typeface="Calibri" charset="0"/>
              </a:rPr>
              <a:t>Sales Goals/Targets: </a:t>
            </a:r>
            <a:r>
              <a:rPr lang="en-US" sz="2000" dirty="0" smtClean="0">
                <a:effectLst/>
                <a:latin typeface="Calibri" charset="0"/>
              </a:rPr>
              <a:t>Time periods, Geography, Industry, Domain, Revenue, Sold Units, Customer Acquisition</a:t>
            </a:r>
            <a:br>
              <a:rPr lang="en-US" sz="2000" dirty="0" smtClean="0">
                <a:effectLst/>
                <a:latin typeface="Calibri" charset="0"/>
              </a:rPr>
            </a:br>
            <a:r>
              <a:rPr lang="en-US" sz="2000" dirty="0" smtClean="0">
                <a:effectLst/>
                <a:latin typeface="SegoeUI" charset="0"/>
              </a:rPr>
              <a:t>– </a:t>
            </a:r>
            <a:r>
              <a:rPr lang="en-US" sz="2000" b="1" dirty="0" smtClean="0">
                <a:effectLst/>
                <a:latin typeface="Calibri" charset="0"/>
              </a:rPr>
              <a:t>Collaboration with Marketing: </a:t>
            </a:r>
            <a:r>
              <a:rPr lang="en-US" sz="2000" dirty="0" smtClean="0">
                <a:effectLst/>
                <a:latin typeface="Calibri" charset="0"/>
              </a:rPr>
              <a:t>Ensuring topical collaterals </a:t>
            </a:r>
          </a:p>
          <a:p>
            <a:r>
              <a:rPr lang="en-US" sz="2000" dirty="0" smtClean="0">
                <a:effectLst/>
                <a:latin typeface="SegoeUI" charset="0"/>
              </a:rPr>
              <a:t>– </a:t>
            </a:r>
            <a:r>
              <a:rPr lang="en-US" sz="2000" b="1" dirty="0" smtClean="0">
                <a:effectLst/>
                <a:latin typeface="Calibri" charset="0"/>
              </a:rPr>
              <a:t>Contract Management &amp; Licensing: </a:t>
            </a:r>
            <a:r>
              <a:rPr lang="en-US" sz="2000" dirty="0" smtClean="0">
                <a:effectLst/>
                <a:latin typeface="Calibri" charset="0"/>
              </a:rPr>
              <a:t>Details the commitments from both the provider &amp; the customer regarding usage of the product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2944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Plan Detailing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2015732"/>
            <a:ext cx="9817100" cy="4067568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Marketing is what creates the image of the product with the customers – attract the attention, convince the value and create the need </a:t>
            </a:r>
            <a:endParaRPr lang="en-US" sz="2900" dirty="0"/>
          </a:p>
          <a:p>
            <a:r>
              <a:rPr lang="en-US" sz="2900" dirty="0" smtClean="0"/>
              <a:t>The </a:t>
            </a:r>
            <a:r>
              <a:rPr lang="en-US" sz="2900" dirty="0"/>
              <a:t>Marketing Strategy needs to detail lot of parameters to ensure that they provide the right support to Sales &amp; Product Engineering teams such as </a:t>
            </a:r>
            <a:endParaRPr lang="en-US" sz="2900" dirty="0"/>
          </a:p>
          <a:p>
            <a:r>
              <a:rPr lang="en-US" sz="2900" b="1" dirty="0" smtClean="0"/>
              <a:t>Market </a:t>
            </a:r>
            <a:r>
              <a:rPr lang="en-US" sz="2900" b="1" dirty="0"/>
              <a:t>Analysis: </a:t>
            </a:r>
            <a:r>
              <a:rPr lang="en-US" sz="2900" dirty="0"/>
              <a:t>To help determine the specific marketing strategies based on the targeted geography, customer segment, language &amp; culture, local sensitivities, </a:t>
            </a:r>
            <a:endParaRPr lang="en-US" sz="2900" dirty="0"/>
          </a:p>
          <a:p>
            <a:r>
              <a:rPr lang="en-US" sz="2900" b="1" dirty="0" smtClean="0"/>
              <a:t>Branding </a:t>
            </a:r>
            <a:r>
              <a:rPr lang="en-US" sz="2900" b="1" dirty="0"/>
              <a:t>Strategy: </a:t>
            </a:r>
            <a:r>
              <a:rPr lang="en-US" sz="2900" dirty="0"/>
              <a:t>Communication (Ads, Newsletters/Press Releases, Media, Social Media Presence) &amp; Events (Participating, Sponsoring), Analyst </a:t>
            </a:r>
            <a:r>
              <a:rPr lang="en-US" sz="2900" dirty="0" smtClean="0"/>
              <a:t>Relationships</a:t>
            </a:r>
          </a:p>
          <a:p>
            <a:r>
              <a:rPr lang="en-US" sz="2900" b="1" dirty="0" smtClean="0"/>
              <a:t>CollateralManagement:</a:t>
            </a:r>
            <a:r>
              <a:rPr lang="en-US" sz="2900" dirty="0" smtClean="0"/>
              <a:t>Brochures,Handouts,Presentations,ReleaseNotes,Testimonials</a:t>
            </a:r>
          </a:p>
          <a:p>
            <a:r>
              <a:rPr lang="en-US" sz="2900" b="1" dirty="0" smtClean="0"/>
              <a:t>Customer Experience Management </a:t>
            </a:r>
            <a:endParaRPr lang="en-US" sz="2900" dirty="0" smtClean="0"/>
          </a:p>
          <a:p>
            <a:r>
              <a:rPr lang="en-US" sz="2900" b="1" dirty="0" smtClean="0"/>
              <a:t>New </a:t>
            </a:r>
            <a:r>
              <a:rPr lang="en-US" sz="2900" b="1" dirty="0"/>
              <a:t>Version Launches </a:t>
            </a:r>
            <a:endParaRPr lang="en-US" sz="2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16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Plan: Product Management &amp; Engineering Plans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09700"/>
            <a:ext cx="9520158" cy="48514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Product Management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– </a:t>
            </a:r>
            <a:r>
              <a:rPr lang="en-US" b="1" dirty="0"/>
              <a:t>Continuous Market </a:t>
            </a:r>
            <a:r>
              <a:rPr lang="en-US" dirty="0"/>
              <a:t>Discovery to stay ahead of </a:t>
            </a:r>
            <a:r>
              <a:rPr lang="en-US" dirty="0" smtClean="0"/>
              <a:t>competition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 </a:t>
            </a:r>
            <a:r>
              <a:rPr lang="en-US" b="1" dirty="0"/>
              <a:t>Prioritizing features: </a:t>
            </a:r>
            <a:r>
              <a:rPr lang="en-US" dirty="0"/>
              <a:t>To stay ahead of competition, </a:t>
            </a:r>
            <a:r>
              <a:rPr lang="en-US" dirty="0" smtClean="0"/>
              <a:t>Customer </a:t>
            </a:r>
            <a:r>
              <a:rPr lang="en-US" dirty="0"/>
              <a:t>demands, Market demands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b="1" dirty="0"/>
              <a:t>Differentiator Management: </a:t>
            </a:r>
            <a:r>
              <a:rPr lang="en-US" dirty="0"/>
              <a:t>Identify USPs, </a:t>
            </a:r>
            <a:r>
              <a:rPr lang="en-US" dirty="0" smtClean="0"/>
              <a:t>Futuristic </a:t>
            </a:r>
            <a:r>
              <a:rPr lang="en-US" dirty="0"/>
              <a:t>features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b="1" dirty="0"/>
              <a:t>Roadmap Communication guidelines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b="1" dirty="0"/>
              <a:t>Retirement or Sun setting policy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sz="2400" b="1" dirty="0"/>
              <a:t>Implementation and Delivery Strategies 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b="1" dirty="0"/>
              <a:t>Packaging and Installation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b="1" dirty="0"/>
              <a:t>User manuals, Release Notes, and Training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b="1" dirty="0"/>
              <a:t>Deployment steady state review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 </a:t>
            </a:r>
            <a:r>
              <a:rPr lang="en-US" b="1" dirty="0"/>
              <a:t>Professional Services Option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06019"/>
            <a:ext cx="9520158" cy="1049235"/>
          </a:xfrm>
        </p:spPr>
        <p:txBody>
          <a:bodyPr/>
          <a:lstStyle/>
          <a:p>
            <a:r>
              <a:rPr lang="en-US" dirty="0"/>
              <a:t>Business Plan: Product Management &amp; Engineering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53732"/>
            <a:ext cx="9920704" cy="45501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Engineering the </a:t>
            </a:r>
            <a:r>
              <a:rPr lang="en-US" b="1" dirty="0" smtClean="0"/>
              <a:t>product</a:t>
            </a:r>
          </a:p>
          <a:p>
            <a:r>
              <a:rPr lang="en-US" dirty="0" smtClean="0"/>
              <a:t>– </a:t>
            </a:r>
            <a:r>
              <a:rPr lang="en-US" dirty="0"/>
              <a:t>Architecture and Technologies to be used(Open Source, </a:t>
            </a:r>
            <a:r>
              <a:rPr lang="en-US" dirty="0" smtClean="0"/>
              <a:t>Technology Partnerships</a:t>
            </a:r>
            <a:r>
              <a:rPr lang="en-US" dirty="0"/>
              <a:t>, etc.) </a:t>
            </a:r>
            <a:endParaRPr lang="en-US" dirty="0" smtClean="0"/>
          </a:p>
          <a:p>
            <a:r>
              <a:rPr lang="en-US" dirty="0" smtClean="0"/>
              <a:t>– </a:t>
            </a:r>
            <a:r>
              <a:rPr lang="en-US" dirty="0"/>
              <a:t>Logistics: Infrastructure needs, Locations</a:t>
            </a:r>
            <a:r>
              <a:rPr lang="en-US" dirty="0" smtClean="0"/>
              <a:t>, Resource </a:t>
            </a:r>
            <a:r>
              <a:rPr lang="en-US" dirty="0"/>
              <a:t>requirements, Manpower (Skills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– </a:t>
            </a:r>
            <a:r>
              <a:rPr lang="en-US" dirty="0"/>
              <a:t>Versions and Release Management– Intellectual Property (</a:t>
            </a:r>
            <a:r>
              <a:rPr lang="en-US" dirty="0" smtClean="0"/>
              <a:t>IP) Management(</a:t>
            </a:r>
            <a:r>
              <a:rPr lang="en-US" dirty="0" err="1" smtClean="0"/>
              <a:t>Organisation’s</a:t>
            </a:r>
            <a:r>
              <a:rPr lang="en-US" dirty="0" smtClean="0"/>
              <a:t> </a:t>
            </a:r>
            <a:r>
              <a:rPr lang="en-US" dirty="0"/>
              <a:t>IP, 3rd Party IP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Support strategies</a:t>
            </a:r>
          </a:p>
          <a:p>
            <a:r>
              <a:rPr lang="en-US" dirty="0" smtClean="0"/>
              <a:t>– </a:t>
            </a:r>
            <a:r>
              <a:rPr lang="en-US" dirty="0"/>
              <a:t>Support ecosystems: helpdesks, after </a:t>
            </a:r>
            <a:r>
              <a:rPr lang="en-US" dirty="0" smtClean="0"/>
              <a:t>sales service</a:t>
            </a:r>
            <a:r>
              <a:rPr lang="en-US" dirty="0"/>
              <a:t>, customer management (feedback),training and professional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– </a:t>
            </a:r>
            <a:r>
              <a:rPr lang="en-US" dirty="0"/>
              <a:t>Warranty management </a:t>
            </a:r>
          </a:p>
        </p:txBody>
      </p:sp>
    </p:spTree>
    <p:extLst>
      <p:ext uri="{BB962C8B-B14F-4D97-AF65-F5344CB8AC3E}">
        <p14:creationId xmlns:p14="http://schemas.microsoft.com/office/powerpoint/2010/main" val="489847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Plan: Measurement of Success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36700"/>
            <a:ext cx="10225504" cy="4838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organization needs to continuously measure itself to ensure success of the product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Wingdings" charset="2"/>
              </a:rPr>
              <a:t>▪ </a:t>
            </a:r>
            <a:r>
              <a:rPr lang="en-US" dirty="0"/>
              <a:t>This is usually done through what is called as a Business Score Card (BSC) which is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continuously updated on a few parameters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dirty="0"/>
              <a:t>Some of the indicators of a good performance are: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Profitability of the business (Return on Investment)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Revenue Growth Rate (License, Services, Royalty)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Size of Market Share (Rate Of Growth)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Customer Movement (Acquired, Lost, Renewed, Upgraded)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# of Customer Testimonials (Customer Appreciations, Analyst Recommendations</a:t>
            </a:r>
            <a:r>
              <a:rPr lang="en-US" dirty="0" smtClean="0"/>
              <a:t>), References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 Customer Satisfaction Index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498600"/>
            <a:ext cx="9717504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Product Positioning helps in setting up the relative position of the product vis-à-vis other products in the market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Pricing </a:t>
            </a:r>
            <a:r>
              <a:rPr lang="en-US" dirty="0"/>
              <a:t>strategy is based on the premise that consumers will accept any price which convinces them that they are expecting more value for the money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 </a:t>
            </a:r>
            <a:r>
              <a:rPr lang="en-US" dirty="0"/>
              <a:t>A GTM Strategy for a Product includes – Business Strategy Blueprint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− Business Plan covering</a:t>
            </a:r>
            <a:br>
              <a:rPr lang="en-US" dirty="0"/>
            </a:br>
            <a:r>
              <a:rPr lang="en-US" dirty="0"/>
              <a:t>o Sales &amp; Marketing Plans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 Product Management &amp; Engineering (incl. Implementation &amp; Support) Plans o Measurement Of Success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Wingdings" charset="2"/>
              </a:rPr>
              <a:t>▪ </a:t>
            </a:r>
            <a:r>
              <a:rPr lang="en-US" dirty="0"/>
              <a:t>Organization needs to continuously measure the success of their products using BSC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Positioning </a:t>
            </a:r>
            <a:r>
              <a:rPr lang="en-US" sz="2800" dirty="0"/>
              <a:t>helps to </a:t>
            </a:r>
            <a:r>
              <a:rPr lang="en-US" sz="2800" b="1" dirty="0"/>
              <a:t>define where the organization’s offering (product – goods or service) </a:t>
            </a:r>
            <a:r>
              <a:rPr lang="en-US" sz="2800" dirty="0"/>
              <a:t>finds a </a:t>
            </a:r>
            <a:r>
              <a:rPr lang="en-US" sz="2800" b="1" dirty="0"/>
              <a:t>spot for itself </a:t>
            </a:r>
            <a:r>
              <a:rPr lang="en-US" sz="2800" dirty="0"/>
              <a:t>in the market that has similar products in the marketplace as well as in the perception of the </a:t>
            </a:r>
            <a:r>
              <a:rPr lang="en-US" sz="2800" dirty="0" smtClean="0"/>
              <a:t>consumers.</a:t>
            </a:r>
          </a:p>
          <a:p>
            <a:pPr algn="just"/>
            <a:r>
              <a:rPr lang="en-US" sz="2800" dirty="0" smtClean="0"/>
              <a:t>A </a:t>
            </a:r>
            <a:r>
              <a:rPr lang="en-US" sz="2800" dirty="0"/>
              <a:t>Product Position statement provides the base on which Marketing &amp; Sales teams decide their strategies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9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Product Positioning needs to ensure the </a:t>
            </a:r>
            <a:r>
              <a:rPr lang="en-US" sz="2800" dirty="0" smtClean="0"/>
              <a:t>following: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Highlight </a:t>
            </a:r>
            <a:r>
              <a:rPr lang="en-US" sz="2800" dirty="0"/>
              <a:t>the uniqueness of the product – the Unique Selling Proposition (USP) </a:t>
            </a:r>
            <a:endParaRPr lang="en-US" sz="2800" dirty="0"/>
          </a:p>
          <a:p>
            <a:pPr algn="just"/>
            <a:r>
              <a:rPr lang="en-US" sz="2800" dirty="0" smtClean="0"/>
              <a:t>Project </a:t>
            </a:r>
            <a:r>
              <a:rPr lang="en-US" sz="2800" dirty="0"/>
              <a:t>the distinct benefit the product can provide to the </a:t>
            </a:r>
            <a:r>
              <a:rPr lang="en-US" sz="2800" dirty="0" smtClean="0"/>
              <a:t>customer</a:t>
            </a:r>
          </a:p>
          <a:p>
            <a:pPr algn="just"/>
            <a:r>
              <a:rPr lang="en-US" sz="2800" dirty="0" smtClean="0"/>
              <a:t>Make </a:t>
            </a:r>
            <a:r>
              <a:rPr lang="en-US" sz="2800" dirty="0"/>
              <a:t>the product or brand stand out in the market </a:t>
            </a:r>
            <a:endParaRPr lang="en-US" sz="2800" dirty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13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Positioning enables the product to</a:t>
            </a:r>
          </a:p>
          <a:p>
            <a:r>
              <a:rPr lang="en-US" sz="2400" dirty="0" smtClean="0"/>
              <a:t> Keep </a:t>
            </a:r>
            <a:r>
              <a:rPr lang="en-US" sz="2400" dirty="0"/>
              <a:t>away or overcome competition </a:t>
            </a:r>
            <a:endParaRPr lang="en-US" sz="2400" dirty="0"/>
          </a:p>
          <a:p>
            <a:r>
              <a:rPr lang="en-US" sz="2400" dirty="0" smtClean="0"/>
              <a:t>Charge </a:t>
            </a:r>
            <a:r>
              <a:rPr lang="en-US" sz="2400" dirty="0"/>
              <a:t>a premium </a:t>
            </a:r>
            <a:r>
              <a:rPr lang="en-US" sz="2400" dirty="0" smtClean="0"/>
              <a:t>price</a:t>
            </a:r>
            <a:endParaRPr lang="en-US" sz="2400" dirty="0"/>
          </a:p>
          <a:p>
            <a:r>
              <a:rPr lang="en-US" sz="2400" dirty="0" smtClean="0"/>
              <a:t>Gain </a:t>
            </a:r>
            <a:r>
              <a:rPr lang="en-US" sz="2400" dirty="0"/>
              <a:t>market mind-share &amp; trust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096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5200" y="309563"/>
            <a:ext cx="9518650" cy="1049337"/>
          </a:xfrm>
        </p:spPr>
        <p:txBody>
          <a:bodyPr/>
          <a:lstStyle/>
          <a:p>
            <a:r>
              <a:rPr lang="en-US" dirty="0"/>
              <a:t>Developing the Product Positioning Statement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5200" y="1079500"/>
            <a:ext cx="103505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dirty="0"/>
              <a:t>To set up the Product Positioning statement – an organization needs to define the following 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elements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Vision </a:t>
            </a:r>
            <a:r>
              <a:rPr lang="en-US" sz="3300" dirty="0"/>
              <a:t>– What is the Vision for the product – Vision is always the futuristic view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Mission </a:t>
            </a:r>
            <a:r>
              <a:rPr lang="en-US" sz="3300" dirty="0"/>
              <a:t>– Why is the product being developed. Why is it necessary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Market </a:t>
            </a:r>
            <a:r>
              <a:rPr lang="en-US" sz="3300" dirty="0"/>
              <a:t>–The segment of customer and region that the product is expected to address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Product Statement </a:t>
            </a:r>
            <a:r>
              <a:rPr lang="en-US" sz="3300" dirty="0"/>
              <a:t>– The tagline or catch phrase that defines your product or the organization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Customer Pain Points </a:t>
            </a:r>
            <a:r>
              <a:rPr lang="en-US" sz="3300" dirty="0"/>
              <a:t>– List the top 2-3 pain points that the product is looking at addressing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Organization’s Uniqueness </a:t>
            </a:r>
            <a:r>
              <a:rPr lang="en-US" sz="3300" dirty="0"/>
              <a:t>– 2 or 3 characteristics of the organization that makes it </a:t>
            </a:r>
            <a:r>
              <a:rPr lang="en-US" sz="3300" dirty="0" smtClean="0"/>
              <a:t>uniquely qualified </a:t>
            </a:r>
            <a:r>
              <a:rPr lang="en-US" sz="3300" dirty="0"/>
              <a:t>to address the </a:t>
            </a:r>
            <a:r>
              <a:rPr lang="en-US" sz="3300" dirty="0" smtClean="0"/>
              <a:t>customer’s </a:t>
            </a:r>
            <a:r>
              <a:rPr lang="en-US" sz="3300" dirty="0"/>
              <a:t>pain points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Product Differentiators </a:t>
            </a:r>
            <a:r>
              <a:rPr lang="en-US" sz="3300" dirty="0"/>
              <a:t>– The unique 2 or 3 value-creating characteristics of the product </a:t>
            </a:r>
            <a:endParaRPr lang="en-US" sz="3300" dirty="0"/>
          </a:p>
          <a:p>
            <a:pPr marL="0" indent="0">
              <a:buNone/>
            </a:pPr>
            <a:r>
              <a:rPr lang="en-US" sz="3300" dirty="0">
                <a:latin typeface="Wingdings" charset="2"/>
              </a:rPr>
              <a:t>▪  </a:t>
            </a:r>
            <a:r>
              <a:rPr lang="en-US" sz="3300" b="1" dirty="0"/>
              <a:t>Branding Specifics </a:t>
            </a:r>
            <a:r>
              <a:rPr lang="en-US" sz="3300" dirty="0"/>
              <a:t>– What attributes would the product &amp; organization want to be known </a:t>
            </a:r>
            <a:r>
              <a:rPr lang="en-US" sz="3300" dirty="0" smtClean="0"/>
              <a:t>for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the Product Positioning Statement 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</a:t>
            </a:r>
            <a:r>
              <a:rPr lang="en-US" sz="2800" dirty="0" smtClean="0"/>
              <a:t>requires	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Understanding the customer and their needs</a:t>
            </a:r>
            <a:br>
              <a:rPr lang="en-US" sz="2800" dirty="0"/>
            </a:br>
            <a:r>
              <a:rPr lang="en-US" sz="2800" dirty="0">
                <a:latin typeface="Wingdings" charset="2"/>
              </a:rPr>
              <a:t>▪ </a:t>
            </a:r>
            <a:r>
              <a:rPr lang="en-US" sz="2800" dirty="0"/>
              <a:t>Understanding the market – what other alternatives exist and </a:t>
            </a:r>
            <a:r>
              <a:rPr lang="en-US" sz="2800" dirty="0" smtClean="0"/>
              <a:t>their shortcomings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Wingdings" charset="2"/>
              </a:rPr>
              <a:t>▪ </a:t>
            </a:r>
            <a:r>
              <a:rPr lang="en-US" sz="2800" dirty="0"/>
              <a:t>Assessing the product – A SWOT analysis against similar products in the market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283819"/>
            <a:ext cx="9520158" cy="1049235"/>
          </a:xfrm>
        </p:spPr>
        <p:txBody>
          <a:bodyPr/>
          <a:lstStyle/>
          <a:p>
            <a:r>
              <a:rPr lang="en-US" dirty="0" smtClean="0"/>
              <a:t>Product Positioning Characteristics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533132"/>
            <a:ext cx="9520158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Marketing needs to determine where &amp; how to position their products in the marketplace</a:t>
            </a:r>
            <a:br>
              <a:rPr lang="en-US" sz="2400" dirty="0"/>
            </a:br>
            <a:r>
              <a:rPr lang="en-US" sz="2400" dirty="0">
                <a:latin typeface="Wingdings" charset="2"/>
              </a:rPr>
              <a:t>▪ </a:t>
            </a:r>
            <a:r>
              <a:rPr lang="en-US" sz="2400" dirty="0"/>
              <a:t>Needs to be based on target demographics – such as age, gender, education, language, income level</a:t>
            </a:r>
            <a:r>
              <a:rPr lang="en-US" sz="2400" dirty="0" smtClean="0"/>
              <a:t>....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>
                <a:latin typeface="Wingdings" charset="2"/>
              </a:rPr>
              <a:t>▪ </a:t>
            </a:r>
            <a:r>
              <a:rPr lang="en-US" sz="2400" dirty="0"/>
              <a:t>Needs to consider target market segments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Wingdings" charset="2"/>
              </a:rPr>
              <a:t>▪ </a:t>
            </a:r>
            <a:r>
              <a:rPr lang="en-US" sz="2400" dirty="0"/>
              <a:t>Decide the appropriate uniqueness that needs to be highlighted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–  Price (ex. Lowest)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11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Positioning 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– Quality (ex. Best) </a:t>
            </a:r>
          </a:p>
          <a:p>
            <a:pPr marL="0" indent="0">
              <a:buNone/>
            </a:pPr>
            <a:r>
              <a:rPr lang="en-US" dirty="0"/>
              <a:t>–  Feature (ex. Unique) </a:t>
            </a:r>
          </a:p>
          <a:p>
            <a:pPr marL="0" indent="0">
              <a:buNone/>
            </a:pPr>
            <a:r>
              <a:rPr lang="en-US" dirty="0"/>
              <a:t>–  Purpose (ex. Aptness) </a:t>
            </a:r>
          </a:p>
          <a:p>
            <a:pPr marL="0" indent="0">
              <a:buNone/>
            </a:pPr>
            <a:r>
              <a:rPr lang="en-US" dirty="0"/>
              <a:t>–  Attributes (ex. Size, Color) </a:t>
            </a:r>
          </a:p>
          <a:p>
            <a:pPr marL="0" indent="0">
              <a:buNone/>
            </a:pPr>
            <a:r>
              <a:rPr lang="en-US" dirty="0"/>
              <a:t>–  Advantages (ex. After sales services, Fast reacting) </a:t>
            </a:r>
          </a:p>
          <a:p>
            <a:pPr marL="0" indent="0">
              <a:buNone/>
            </a:pPr>
            <a:r>
              <a:rPr lang="en-US" dirty="0"/>
              <a:t>–  Competitor comparisons (ex. Longer lasting, Easier to use)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7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1430</TotalTime>
  <Words>1302</Words>
  <Application>Microsoft Macintosh PowerPoint</Application>
  <PresentationFormat>Widescreen</PresentationFormat>
  <Paragraphs>158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Palatino Linotype</vt:lpstr>
      <vt:lpstr>SegoeUI</vt:lpstr>
      <vt:lpstr>Wingdings</vt:lpstr>
      <vt:lpstr>Arial</vt:lpstr>
      <vt:lpstr>Gallery</vt:lpstr>
      <vt:lpstr>Product Positioning, Pricing &amp; GTM Strategy  </vt:lpstr>
      <vt:lpstr>Objectives </vt:lpstr>
      <vt:lpstr>Product Positioning</vt:lpstr>
      <vt:lpstr>Product Positioning</vt:lpstr>
      <vt:lpstr>Positioning</vt:lpstr>
      <vt:lpstr>Developing the Product Positioning Statement  </vt:lpstr>
      <vt:lpstr>Developing the Product Positioning Statement  </vt:lpstr>
      <vt:lpstr>Product Positioning Characteristics </vt:lpstr>
      <vt:lpstr>Product Positioning Characteristics </vt:lpstr>
      <vt:lpstr>The Product Position Statement </vt:lpstr>
      <vt:lpstr>Pricing Strategy: Principles</vt:lpstr>
      <vt:lpstr>Pricing Strategy: Principles</vt:lpstr>
      <vt:lpstr>Pricing strategy : Practices</vt:lpstr>
      <vt:lpstr>Pricing strategy : Practices</vt:lpstr>
      <vt:lpstr>Pricing strategy : Practices</vt:lpstr>
      <vt:lpstr>Go –To- Market Strategy (GTM)</vt:lpstr>
      <vt:lpstr>Business Strategy Blueprint</vt:lpstr>
      <vt:lpstr>Business Strategy Blueprint</vt:lpstr>
      <vt:lpstr>Business Strategy Blueprint Importance</vt:lpstr>
      <vt:lpstr>Business Plan: Sales &amp; Marketing Plans  </vt:lpstr>
      <vt:lpstr>Sales and Marketing plan</vt:lpstr>
      <vt:lpstr>Marketing Plan Detailing</vt:lpstr>
      <vt:lpstr>Business Plan: Product Management &amp; Engineering Plans  </vt:lpstr>
      <vt:lpstr>Business Plan: Product Management &amp; Engineering Plans</vt:lpstr>
      <vt:lpstr>Business Plan: Measurement of Success  </vt:lpstr>
      <vt:lpstr>Summary 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Positioning, Pricing &amp; GTM Strategy  </dc:title>
  <dc:creator>Microsoft Office User</dc:creator>
  <cp:lastModifiedBy>Microsoft Office User</cp:lastModifiedBy>
  <cp:revision>10</cp:revision>
  <dcterms:created xsi:type="dcterms:W3CDTF">2022-03-08T13:27:46Z</dcterms:created>
  <dcterms:modified xsi:type="dcterms:W3CDTF">2022-03-09T13:18:37Z</dcterms:modified>
</cp:coreProperties>
</file>