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0" r:id="rId5"/>
    <p:sldId id="259" r:id="rId6"/>
    <p:sldId id="260" r:id="rId7"/>
    <p:sldId id="262" r:id="rId8"/>
    <p:sldId id="271" r:id="rId9"/>
    <p:sldId id="272" r:id="rId10"/>
    <p:sldId id="273" r:id="rId11"/>
    <p:sldId id="293" r:id="rId12"/>
    <p:sldId id="263" r:id="rId13"/>
    <p:sldId id="274" r:id="rId14"/>
    <p:sldId id="264" r:id="rId15"/>
    <p:sldId id="267" r:id="rId16"/>
    <p:sldId id="268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1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9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2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9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A15B-5290-4E97-90A1-EF081ABB830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31D2-D339-470E-9F23-01A74C31B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+mn-lt"/>
              </a:rPr>
              <a:t>Introduction to Marketing</a:t>
            </a:r>
            <a:endParaRPr lang="en-IN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752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Basics of Marketing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7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AA6C-568B-45CE-ABEA-B8A8E08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Holistic Marketing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E47C-AF83-4970-B2FC-62991E3F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Relationship Marketing</a:t>
            </a:r>
          </a:p>
          <a:p>
            <a:pPr marL="0" indent="0" algn="l">
              <a:buNone/>
            </a:pPr>
            <a:r>
              <a:rPr lang="en-US" sz="2000" dirty="0"/>
              <a:t>         Customers, employees, channel partners, shareholders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Integrated Marketing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        4Ps: Product, price, promotion, place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Internal Marketing</a:t>
            </a:r>
          </a:p>
          <a:p>
            <a:pPr marL="0" indent="0" algn="l">
              <a:buNone/>
            </a:pPr>
            <a:r>
              <a:rPr lang="en-US" dirty="0"/>
              <a:t>     </a:t>
            </a:r>
            <a:r>
              <a:rPr lang="en-US" sz="2000" dirty="0"/>
              <a:t>marketing is everyone’s business!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Performance Marketing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43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25E3-E61A-4FAE-9D41-523BCF75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Marketing</a:t>
            </a:r>
            <a:endParaRPr lang="en-IN" dirty="0"/>
          </a:p>
        </p:txBody>
      </p:sp>
      <p:pic>
        <p:nvPicPr>
          <p:cNvPr id="1026" name="Picture 2" descr="Marketing is too important to be left to the marketing department.” - David  Packard, co-founder of Hewlett-Packa… | Marketing, Business leader,  Quotable quotes">
            <a:extLst>
              <a:ext uri="{FF2B5EF4-FFF2-40B4-BE49-F238E27FC236}">
                <a16:creationId xmlns:a16="http://schemas.microsoft.com/office/drawing/2014/main" id="{6076FBE8-B94A-4F88-A5C9-3CC02C2E2E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0200"/>
            <a:ext cx="655272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6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86409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Markets</a:t>
            </a:r>
            <a:r>
              <a:rPr lang="en-US" sz="3200" dirty="0">
                <a:latin typeface="+mn-lt"/>
              </a:rPr>
              <a:t> 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04856" cy="43700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Market is defined as the collection of buyers and sellers who transact over a particular product or product class.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Types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Consumer Markets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Business Markets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Global Markets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Nonprofit and Governmental Markets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D2D-5B75-4C0D-96E3-63FF7729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Marketing Macro-environment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183A-9AA3-46FE-8CD5-6EE191A3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</a:t>
            </a:r>
          </a:p>
          <a:p>
            <a:r>
              <a:rPr lang="en-US" dirty="0"/>
              <a:t>Economic</a:t>
            </a:r>
          </a:p>
          <a:p>
            <a:r>
              <a:rPr lang="en-US" dirty="0"/>
              <a:t>Physical</a:t>
            </a:r>
          </a:p>
          <a:p>
            <a:r>
              <a:rPr lang="en-US" dirty="0"/>
              <a:t>Technological</a:t>
            </a:r>
          </a:p>
          <a:p>
            <a:r>
              <a:rPr lang="en-US" dirty="0"/>
              <a:t>Political-legal</a:t>
            </a:r>
          </a:p>
          <a:p>
            <a:r>
              <a:rPr lang="en-US" dirty="0"/>
              <a:t>Socio-cultural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4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Core </a:t>
            </a:r>
            <a:r>
              <a:rPr lang="en-US" sz="3200" b="1" dirty="0">
                <a:solidFill>
                  <a:schemeClr val="tx1"/>
                </a:solidFill>
              </a:rPr>
              <a:t>Marketing concepts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IN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80728"/>
            <a:ext cx="7704856" cy="525658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Needs, Wants and Demands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Segmentation, Target Market, Positioning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Offerings and Brands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Value and Satisfaction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Marketing Channels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Supply Chain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Competition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Marketing Environment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9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918648" cy="86409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Marketing Realities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992888" cy="4586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Societal forces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Network IT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Globalization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Deregulation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Privatization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Competition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Industry Convergence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Retail transformation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Disintermediation and reintermediation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8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86409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Consumer Capabilities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088832" cy="4442048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Increase in buying power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Variety of goods and services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Increased information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Ease of interaction and order placement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Comparison of offerings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Voice to influence peers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3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Company Capabilities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560840" cy="489654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 of IT and Internet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Better market research tools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Better communication tools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Target marketing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Increased customer reach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Product differentiation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Improvement in managerial function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3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52F9-96B8-48EB-9FDB-E3E9A79E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501A-4BBD-4F4E-81DA-300192B1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5F6368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</a:rPr>
              <a:t>…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process of dividing a target market of potential customers into segments with common characteristics.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4757-7CEE-4232-9BD0-527E9CCF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5B6-7B4E-41CF-9E95-26E7A061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Mass-marketing</a:t>
            </a:r>
          </a:p>
          <a:p>
            <a:endParaRPr lang="en-US" dirty="0"/>
          </a:p>
          <a:p>
            <a:r>
              <a:rPr lang="en-US" dirty="0"/>
              <a:t>Segment Marketing</a:t>
            </a:r>
          </a:p>
          <a:p>
            <a:r>
              <a:rPr lang="en-US" dirty="0"/>
              <a:t>Niche Marketing</a:t>
            </a:r>
          </a:p>
          <a:p>
            <a:r>
              <a:rPr lang="en-US" dirty="0"/>
              <a:t>Local Marketing</a:t>
            </a:r>
          </a:p>
          <a:p>
            <a:endParaRPr lang="en-US" dirty="0"/>
          </a:p>
          <a:p>
            <a:r>
              <a:rPr lang="en-US" dirty="0"/>
              <a:t>Individual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7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Learning Objectives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088832" cy="3433936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concept of Marketing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Core Marketing Concepts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3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12AB-CAF1-43E2-81A4-AE691CD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B423-B5B3-4105-90A5-78AC6542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Identify, not create</a:t>
            </a:r>
          </a:p>
          <a:p>
            <a:r>
              <a:rPr lang="en-US" dirty="0"/>
              <a:t>Flexible Market Offering</a:t>
            </a:r>
          </a:p>
          <a:p>
            <a:r>
              <a:rPr lang="en-US" dirty="0"/>
              <a:t>Bases for market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8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8DD6-9747-4B46-867B-76F24EF3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Niche 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DBB4-3A37-4523-8CCD-DF9AEC2E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narrowly defined customer group seeking a distinct mix of benefits.</a:t>
            </a:r>
          </a:p>
          <a:p>
            <a:endParaRPr lang="en-US" dirty="0"/>
          </a:p>
          <a:p>
            <a:r>
              <a:rPr lang="en-US" dirty="0" err="1"/>
              <a:t>Ezee</a:t>
            </a:r>
            <a:endParaRPr lang="en-US" dirty="0"/>
          </a:p>
          <a:p>
            <a:r>
              <a:rPr lang="en-US" dirty="0"/>
              <a:t>Revolution clothing</a:t>
            </a:r>
          </a:p>
          <a:p>
            <a:r>
              <a:rPr lang="en-US" dirty="0"/>
              <a:t>Discord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7FA9-5F1B-4244-97F1-01CA403B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attractive niche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2A69-7312-4581-986D-590D9D5C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set of needs</a:t>
            </a:r>
          </a:p>
          <a:p>
            <a:r>
              <a:rPr lang="en-US" dirty="0"/>
              <a:t>Pay a premium</a:t>
            </a:r>
          </a:p>
          <a:p>
            <a:r>
              <a:rPr lang="en-US" dirty="0"/>
              <a:t>Small but actionable</a:t>
            </a:r>
          </a:p>
          <a:p>
            <a:r>
              <a:rPr lang="en-US" dirty="0"/>
              <a:t>Unlikely to attract many competitors</a:t>
            </a:r>
          </a:p>
          <a:p>
            <a:r>
              <a:rPr lang="en-US" dirty="0"/>
              <a:t>Economies through 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FB36-1160-46B8-B69B-D98C6114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67E7-704A-44AD-B98D-65F57ECF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Catering to needs and wants of local customer groups.</a:t>
            </a:r>
          </a:p>
          <a:p>
            <a:endParaRPr lang="en-US" dirty="0"/>
          </a:p>
          <a:p>
            <a:r>
              <a:rPr lang="en-US" dirty="0" err="1"/>
              <a:t>Bharatmatrimony</a:t>
            </a:r>
            <a:r>
              <a:rPr lang="en-US" dirty="0"/>
              <a:t> ---- </a:t>
            </a:r>
            <a:r>
              <a:rPr lang="en-US" dirty="0" err="1"/>
              <a:t>Punjabimatrimony</a:t>
            </a:r>
            <a:r>
              <a:rPr lang="en-US" dirty="0"/>
              <a:t>……</a:t>
            </a:r>
            <a:r>
              <a:rPr lang="en-US" dirty="0" err="1"/>
              <a:t>bengalimatrimony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4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8496-E560-4D8F-B1DC-E86FD724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1D3E-BD1A-4424-A74A-72D7299B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of one</a:t>
            </a:r>
          </a:p>
          <a:p>
            <a:r>
              <a:rPr lang="en-US" dirty="0"/>
              <a:t>Customization</a:t>
            </a:r>
          </a:p>
          <a:p>
            <a:pPr marL="0" indent="0">
              <a:buNone/>
            </a:pPr>
            <a:r>
              <a:rPr lang="en-IN" dirty="0"/>
              <a:t>            Dell</a:t>
            </a:r>
          </a:p>
          <a:p>
            <a:pPr marL="0" indent="0">
              <a:buNone/>
            </a:pPr>
            <a:r>
              <a:rPr lang="en-IN" dirty="0"/>
              <a:t>            Asian paints</a:t>
            </a:r>
          </a:p>
          <a:p>
            <a:pPr marL="0" indent="0">
              <a:buNone/>
            </a:pPr>
            <a:r>
              <a:rPr lang="en-IN" dirty="0"/>
              <a:t>            Galleria picture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29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BA25-2A95-462B-BA2E-17A7CDB6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Bases for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495-B850-4C15-B9A7-CE819E64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Geographic 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           Country</a:t>
            </a:r>
          </a:p>
          <a:p>
            <a:pPr marL="0" indent="0">
              <a:buNone/>
            </a:pPr>
            <a:r>
              <a:rPr lang="en-US" dirty="0"/>
              <a:t>             Region</a:t>
            </a:r>
          </a:p>
          <a:p>
            <a:pPr marL="0" indent="0">
              <a:buNone/>
            </a:pPr>
            <a:r>
              <a:rPr lang="en-US" dirty="0"/>
              <a:t>             City</a:t>
            </a:r>
          </a:p>
          <a:p>
            <a:pPr marL="0" indent="0">
              <a:buNone/>
            </a:pPr>
            <a:r>
              <a:rPr lang="en-US" dirty="0"/>
              <a:t>             Rural/Urban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1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2CF4-5C25-46F6-9EB1-CC568EB0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E4FB-BA4F-4B1A-A70C-41AD5A60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Age</a:t>
            </a:r>
          </a:p>
          <a:p>
            <a:r>
              <a:rPr lang="en-IN" dirty="0"/>
              <a:t>Life-stage</a:t>
            </a:r>
          </a:p>
          <a:p>
            <a:r>
              <a:rPr lang="en-IN" dirty="0"/>
              <a:t>Gender</a:t>
            </a:r>
          </a:p>
          <a:p>
            <a:r>
              <a:rPr lang="en-IN" dirty="0"/>
              <a:t>Income</a:t>
            </a:r>
          </a:p>
          <a:p>
            <a:r>
              <a:rPr lang="en-IN"/>
              <a:t>Generation</a:t>
            </a:r>
            <a:endParaRPr lang="en-IN" dirty="0"/>
          </a:p>
          <a:p>
            <a:r>
              <a:rPr lang="en-IN" dirty="0"/>
              <a:t>Social class</a:t>
            </a:r>
          </a:p>
        </p:txBody>
      </p:sp>
    </p:spTree>
    <p:extLst>
      <p:ext uri="{BB962C8B-B14F-4D97-AF65-F5344CB8AC3E}">
        <p14:creationId xmlns:p14="http://schemas.microsoft.com/office/powerpoint/2010/main" val="29587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874F-6C92-4CD3-8817-1D9C48D4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Psychographic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6266-6DBF-4255-8192-28014F85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Psychographics: the science of using psychology and demographics to better understand consumers.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5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4BB-4B9A-46B7-B3C7-30732704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Psychographic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B05E-80FF-4C18-9D1E-027B228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People within the same demographic group may exhibit different psychographic profiles. (based upon their personality traits, values, attitudes and lifestyles)</a:t>
            </a:r>
          </a:p>
          <a:p>
            <a:r>
              <a:rPr lang="en-IN" dirty="0"/>
              <a:t>Titan watches</a:t>
            </a:r>
          </a:p>
          <a:p>
            <a:r>
              <a:rPr lang="en-IN" dirty="0" err="1"/>
              <a:t>Femina</a:t>
            </a:r>
            <a:r>
              <a:rPr lang="en-IN" dirty="0"/>
              <a:t> “</a:t>
            </a:r>
            <a:r>
              <a:rPr lang="en-IN" i="1" dirty="0"/>
              <a:t>woman of substance</a:t>
            </a:r>
            <a:r>
              <a:rPr lang="en-IN" dirty="0"/>
              <a:t>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76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CF71-7973-4305-BD9C-949B0BB0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FFB3-5826-40E8-A56F-5973B504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just">
              <a:buNone/>
            </a:pPr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Behavioral segmentation….divides people into different groups who have a specific behavioral 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common.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45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062664" cy="100811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American Marketing Association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848872" cy="48965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Marketing is an organizational function and a set of processes for creating, communicating, and delivering value to customers and for managing customer relationships in ways that benefit the organization and its stakeholders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62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CF71-7973-4305-BD9C-949B0BB0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FFB3-5826-40E8-A56F-5973B504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Decision roles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Initiator</a:t>
            </a:r>
          </a:p>
          <a:p>
            <a:pPr marL="0" indent="0" algn="just">
              <a:buNone/>
            </a:pPr>
            <a:r>
              <a:rPr lang="en-IN" sz="2800" dirty="0"/>
              <a:t>Influencer</a:t>
            </a:r>
          </a:p>
          <a:p>
            <a:pPr marL="0" indent="0" algn="just">
              <a:buNone/>
            </a:pPr>
            <a:r>
              <a:rPr lang="en-IN" sz="2800" dirty="0"/>
              <a:t>Decider</a:t>
            </a:r>
          </a:p>
          <a:p>
            <a:pPr marL="0" indent="0" algn="just">
              <a:buNone/>
            </a:pPr>
            <a:r>
              <a:rPr lang="en-IN" sz="2800" dirty="0"/>
              <a:t>Buyer</a:t>
            </a:r>
          </a:p>
          <a:p>
            <a:pPr marL="0" indent="0" algn="just">
              <a:buNone/>
            </a:pPr>
            <a:r>
              <a:rPr lang="en-IN" sz="2800" dirty="0"/>
              <a:t>User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974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B3E-500F-4521-8901-6A59077F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2BC2-9A2C-439F-9AB8-A08FC2E4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Occasions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User Status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/>
              <a:t>non-users, ex-users, potential users, regular users</a:t>
            </a:r>
          </a:p>
          <a:p>
            <a:r>
              <a:rPr lang="en-US" dirty="0"/>
              <a:t>Usage Rate</a:t>
            </a:r>
          </a:p>
          <a:p>
            <a:pPr marL="0" indent="0">
              <a:buNone/>
            </a:pPr>
            <a:r>
              <a:rPr lang="en-US" i="1" dirty="0"/>
              <a:t>     light, medium, heavy</a:t>
            </a:r>
            <a:endParaRPr lang="en-US" dirty="0"/>
          </a:p>
          <a:p>
            <a:r>
              <a:rPr lang="en-US" dirty="0"/>
              <a:t>Buyer-readiness stage </a:t>
            </a:r>
          </a:p>
          <a:p>
            <a:pPr marL="0" indent="0">
              <a:buNone/>
            </a:pPr>
            <a:r>
              <a:rPr lang="en-US" dirty="0"/>
              <a:t>    unaware/ informed/ interested/ desirous/intend</a:t>
            </a:r>
          </a:p>
          <a:p>
            <a:r>
              <a:rPr lang="en-US" dirty="0"/>
              <a:t>Loyalty status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2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E5C8-E9DA-4919-8C7D-E6152CE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Segmentation 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E82C-4182-4992-BD01-899E5534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Measurable</a:t>
            </a:r>
          </a:p>
          <a:p>
            <a:r>
              <a:rPr lang="en-US" dirty="0"/>
              <a:t>Substantial</a:t>
            </a:r>
          </a:p>
          <a:p>
            <a:r>
              <a:rPr lang="en-US" dirty="0"/>
              <a:t>Accessible</a:t>
            </a:r>
          </a:p>
          <a:p>
            <a:r>
              <a:rPr lang="en-US" dirty="0"/>
              <a:t>Differentiable</a:t>
            </a:r>
          </a:p>
          <a:p>
            <a:r>
              <a:rPr lang="en-US" dirty="0"/>
              <a:t>Actionable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69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0090-60F7-4E5C-AE36-1DAA1524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8B13-254F-4D1D-99D0-1BB3C1C8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segment concentration</a:t>
            </a:r>
          </a:p>
          <a:p>
            <a:r>
              <a:rPr lang="en-US" dirty="0"/>
              <a:t>Selective specialization</a:t>
            </a:r>
          </a:p>
          <a:p>
            <a:r>
              <a:rPr lang="en-US" dirty="0"/>
              <a:t>Product specialization</a:t>
            </a:r>
          </a:p>
          <a:p>
            <a:r>
              <a:rPr lang="en-US" dirty="0"/>
              <a:t>Market specialization</a:t>
            </a:r>
          </a:p>
          <a:p>
            <a:r>
              <a:rPr lang="en-US" dirty="0"/>
              <a:t>Full </a:t>
            </a:r>
            <a:r>
              <a:rPr lang="en-US"/>
              <a:t>market coverage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0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062664" cy="100811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American Marketing Association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848872" cy="4896544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Marketing management is the art and science of choosing target markets and getting, keeping, and growing customers through creating, delivering and communicating superior customer value.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1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The Chartered Institute of Marketing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776864" cy="4464496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IN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IN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IN" dirty="0">
                <a:solidFill>
                  <a:schemeClr val="tx1"/>
                </a:solidFill>
              </a:rPr>
              <a:t>Management process responsible for identifying, anticipating and satisfying customer requirements profitably. 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The shortest definition!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992888" cy="4514056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Marketing is “Meeting needs profitably”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2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What is Marketed?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6944816" cy="504056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Services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Experiences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Persons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Organization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Ideas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+mn-lt"/>
              </a:rPr>
              <a:t>Company Orientation toward the Marketplace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632848" cy="45365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Production Concept</a:t>
            </a:r>
            <a:r>
              <a:rPr lang="en-US" dirty="0">
                <a:solidFill>
                  <a:schemeClr val="tx1"/>
                </a:solidFill>
              </a:rPr>
              <a:t>: Consumers will prefer products that are widely available and inexpensive.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Product Concept</a:t>
            </a:r>
            <a:r>
              <a:rPr lang="en-US" dirty="0">
                <a:solidFill>
                  <a:schemeClr val="tx1"/>
                </a:solidFill>
              </a:rPr>
              <a:t>: Consumers favour products that offer the most quality, performance, or innovative features.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Selling Concept</a:t>
            </a:r>
            <a:r>
              <a:rPr lang="en-US" dirty="0">
                <a:solidFill>
                  <a:schemeClr val="tx1"/>
                </a:solidFill>
              </a:rPr>
              <a:t>: Consumers and businesses if left alone will not buy enough. Aggressive selling is required.</a:t>
            </a:r>
          </a:p>
        </p:txBody>
      </p:sp>
    </p:spTree>
    <p:extLst>
      <p:ext uri="{BB962C8B-B14F-4D97-AF65-F5344CB8AC3E}">
        <p14:creationId xmlns:p14="http://schemas.microsoft.com/office/powerpoint/2010/main" val="30184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</a:rPr>
              <a:t>Cont.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992888" cy="4752528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Marketing Concept: </a:t>
            </a:r>
            <a:r>
              <a:rPr lang="en-US" dirty="0">
                <a:solidFill>
                  <a:schemeClr val="tx1"/>
                </a:solidFill>
              </a:rPr>
              <a:t>Customer-centered. To find the right product for your customers. </a:t>
            </a:r>
            <a:r>
              <a:rPr lang="en-IN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The success of a business depends on the marketing efforts that deliver a better value proposition than its competitors.</a:t>
            </a:r>
            <a:endParaRPr lang="en-IN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b="1" dirty="0">
                <a:solidFill>
                  <a:schemeClr val="tx1"/>
                </a:solidFill>
              </a:rPr>
              <a:t>The Societal Marketing Concept: </a:t>
            </a:r>
            <a:r>
              <a:rPr lang="en-IN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It is a marketing concept that believes in giving back to society by producing better products that help the world be a better place.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Holistic Marketing Concept: </a:t>
            </a:r>
            <a:r>
              <a:rPr lang="en-US" dirty="0">
                <a:solidFill>
                  <a:schemeClr val="tx1"/>
                </a:solidFill>
              </a:rPr>
              <a:t>Everything matters.</a:t>
            </a:r>
          </a:p>
        </p:txBody>
      </p:sp>
    </p:spTree>
    <p:extLst>
      <p:ext uri="{BB962C8B-B14F-4D97-AF65-F5344CB8AC3E}">
        <p14:creationId xmlns:p14="http://schemas.microsoft.com/office/powerpoint/2010/main" val="251126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709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 Marketing</vt:lpstr>
      <vt:lpstr>Learning Objectives</vt:lpstr>
      <vt:lpstr>American Marketing Association</vt:lpstr>
      <vt:lpstr>American Marketing Association</vt:lpstr>
      <vt:lpstr>The Chartered Institute of Marketing </vt:lpstr>
      <vt:lpstr>The shortest definition!</vt:lpstr>
      <vt:lpstr>What is Marketed?</vt:lpstr>
      <vt:lpstr>Company Orientation toward the Marketplace</vt:lpstr>
      <vt:lpstr>Cont.</vt:lpstr>
      <vt:lpstr>Holistic Marketing</vt:lpstr>
      <vt:lpstr>Internal Marketing</vt:lpstr>
      <vt:lpstr>Markets </vt:lpstr>
      <vt:lpstr>The Marketing Macro-environment</vt:lpstr>
      <vt:lpstr>Core Marketing concepts </vt:lpstr>
      <vt:lpstr>Marketing Realities</vt:lpstr>
      <vt:lpstr>Consumer Capabilities</vt:lpstr>
      <vt:lpstr>Company Capabilities</vt:lpstr>
      <vt:lpstr>Market Segmentation</vt:lpstr>
      <vt:lpstr>Segmentation</vt:lpstr>
      <vt:lpstr>Segments</vt:lpstr>
      <vt:lpstr>Niche Marketing</vt:lpstr>
      <vt:lpstr>An attractive niche</vt:lpstr>
      <vt:lpstr>Local Marketing</vt:lpstr>
      <vt:lpstr>Individual marketing</vt:lpstr>
      <vt:lpstr>Bases for segmentation</vt:lpstr>
      <vt:lpstr>Demographic </vt:lpstr>
      <vt:lpstr>Psychographic Segmentation</vt:lpstr>
      <vt:lpstr>Psychographic Segmentation</vt:lpstr>
      <vt:lpstr>Behavioral Segmentation</vt:lpstr>
      <vt:lpstr>Behavioral Segmentation</vt:lpstr>
      <vt:lpstr>Behavioral Variables</vt:lpstr>
      <vt:lpstr>Effective Segmentation Criteria</vt:lpstr>
      <vt:lpstr>Selecting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Global Marketing</dc:title>
  <dc:creator>ti-DELL</dc:creator>
  <cp:lastModifiedBy>Unknown User</cp:lastModifiedBy>
  <cp:revision>56</cp:revision>
  <dcterms:created xsi:type="dcterms:W3CDTF">2020-09-08T15:14:39Z</dcterms:created>
  <dcterms:modified xsi:type="dcterms:W3CDTF">2022-04-04T15:27:53Z</dcterms:modified>
</cp:coreProperties>
</file>