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750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1757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5372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9330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7118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4/4/2023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6525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4/4/2023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442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4/4/2023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7258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1BEF0D-F0BB-DE4B-95CE-6DB70DBA9567}" type="datetimeFigureOut">
              <a:rPr lang="en-US" smtClean="0"/>
              <a:pPr/>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435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4/4/2023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0224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4/4/2023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082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61BEF0D-F0BB-DE4B-95CE-6DB70DBA9567}" type="datetimeFigureOut">
              <a:rPr lang="en-US" smtClean="0"/>
              <a:pPr/>
              <a:t>4/4/2023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4079089"/>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probabilitycourse.com/chapter8/8_4_5_likelihood_ratio_tests.php" TargetMode="External"/><Relationship Id="rId2" Type="http://schemas.openxmlformats.org/officeDocument/2006/relationships/hyperlink" Target="https://jnu.ac.bd/journal/assets/pdf/7_1_211.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39563-CCF9-0778-FDEB-994C4BF34242}"/>
              </a:ext>
            </a:extLst>
          </p:cNvPr>
          <p:cNvSpPr>
            <a:spLocks noGrp="1"/>
          </p:cNvSpPr>
          <p:nvPr>
            <p:ph type="ctrTitle"/>
          </p:nvPr>
        </p:nvSpPr>
        <p:spPr/>
        <p:txBody>
          <a:bodyPr/>
          <a:lstStyle/>
          <a:p>
            <a:r>
              <a:rPr lang="en-IN" dirty="0">
                <a:latin typeface="LEMON MILK" panose="00000500000000000000" pitchFamily="50" charset="0"/>
              </a:rPr>
              <a:t>Likelihood Ratio Tests</a:t>
            </a:r>
          </a:p>
        </p:txBody>
      </p:sp>
      <p:sp>
        <p:nvSpPr>
          <p:cNvPr id="3" name="Subtitle 2">
            <a:extLst>
              <a:ext uri="{FF2B5EF4-FFF2-40B4-BE49-F238E27FC236}">
                <a16:creationId xmlns:a16="http://schemas.microsoft.com/office/drawing/2014/main" id="{6A1C50B2-8376-69D9-7F8D-C61C92C38542}"/>
              </a:ext>
            </a:extLst>
          </p:cNvPr>
          <p:cNvSpPr>
            <a:spLocks noGrp="1"/>
          </p:cNvSpPr>
          <p:nvPr>
            <p:ph type="subTitle" idx="1"/>
          </p:nvPr>
        </p:nvSpPr>
        <p:spPr/>
        <p:txBody>
          <a:bodyPr>
            <a:normAutofit lnSpcReduction="10000"/>
          </a:bodyPr>
          <a:lstStyle/>
          <a:p>
            <a:pPr>
              <a:spcBef>
                <a:spcPts val="0"/>
              </a:spcBef>
            </a:pPr>
            <a:r>
              <a:rPr lang="en-IN" dirty="0">
                <a:latin typeface="Calibri" panose="020F0502020204030204" pitchFamily="34" charset="0"/>
                <a:ea typeface="Calibri" panose="020F0502020204030204" pitchFamily="34" charset="0"/>
                <a:cs typeface="Calibri" panose="020F0502020204030204" pitchFamily="34" charset="0"/>
              </a:rPr>
              <a:t>Himanshi </a:t>
            </a:r>
            <a:r>
              <a:rPr lang="en-IN" dirty="0" err="1">
                <a:latin typeface="Calibri" panose="020F0502020204030204" pitchFamily="34" charset="0"/>
                <a:ea typeface="Calibri" panose="020F0502020204030204" pitchFamily="34" charset="0"/>
                <a:cs typeface="Calibri" panose="020F0502020204030204" pitchFamily="34" charset="0"/>
              </a:rPr>
              <a:t>Pahuja</a:t>
            </a:r>
            <a:r>
              <a:rPr lang="en-IN" dirty="0">
                <a:latin typeface="Calibri" panose="020F0502020204030204" pitchFamily="34" charset="0"/>
                <a:ea typeface="Calibri" panose="020F0502020204030204" pitchFamily="34" charset="0"/>
                <a:cs typeface="Calibri" panose="020F0502020204030204" pitchFamily="34" charset="0"/>
              </a:rPr>
              <a:t> (102018009)</a:t>
            </a:r>
          </a:p>
          <a:p>
            <a:pPr>
              <a:spcBef>
                <a:spcPts val="0"/>
              </a:spcBef>
            </a:pPr>
            <a:r>
              <a:rPr lang="en-IN" dirty="0">
                <a:latin typeface="Calibri" panose="020F0502020204030204" pitchFamily="34" charset="0"/>
                <a:ea typeface="Calibri" panose="020F0502020204030204" pitchFamily="34" charset="0"/>
                <a:cs typeface="Calibri" panose="020F0502020204030204" pitchFamily="34" charset="0"/>
              </a:rPr>
              <a:t>Divija (102018056)</a:t>
            </a:r>
          </a:p>
          <a:p>
            <a:pPr>
              <a:spcBef>
                <a:spcPts val="0"/>
              </a:spcBef>
            </a:pPr>
            <a:r>
              <a:rPr lang="en-IN" dirty="0">
                <a:latin typeface="Calibri" panose="020F0502020204030204" pitchFamily="34" charset="0"/>
                <a:ea typeface="Calibri" panose="020F0502020204030204" pitchFamily="34" charset="0"/>
                <a:cs typeface="Calibri" panose="020F0502020204030204" pitchFamily="34" charset="0"/>
              </a:rPr>
              <a:t>Aniket Sahran (102018065)</a:t>
            </a:r>
          </a:p>
        </p:txBody>
      </p:sp>
    </p:spTree>
    <p:extLst>
      <p:ext uri="{BB962C8B-B14F-4D97-AF65-F5344CB8AC3E}">
        <p14:creationId xmlns:p14="http://schemas.microsoft.com/office/powerpoint/2010/main" val="1307500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DCE5-2274-0B01-77BD-204B97E3BDBB}"/>
              </a:ext>
            </a:extLst>
          </p:cNvPr>
          <p:cNvSpPr>
            <a:spLocks noGrp="1"/>
          </p:cNvSpPr>
          <p:nvPr>
            <p:ph type="title"/>
          </p:nvPr>
        </p:nvSpPr>
        <p:spPr/>
        <p:txBody>
          <a:bodyPr>
            <a:normAutofit/>
          </a:bodyPr>
          <a:lstStyle/>
          <a:p>
            <a:r>
              <a:rPr lang="en-IN" sz="2800" dirty="0">
                <a:latin typeface="LEMON MILK" panose="00000500000000000000" pitchFamily="50" charset="0"/>
              </a:rPr>
              <a:t>What will be the value of 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1EB70D-2BCE-4338-A0C4-E6254E0F2079}"/>
                  </a:ext>
                </a:extLst>
              </p:cNvPr>
              <p:cNvSpPr>
                <a:spLocks noGrp="1"/>
              </p:cNvSpPr>
              <p:nvPr>
                <p:ph idx="1"/>
              </p:nvPr>
            </p:nvSpPr>
            <p:spPr/>
            <p:txBody>
              <a:bodyPr/>
              <a:lstStyle/>
              <a:p>
                <a:pPr algn="just"/>
                <a:r>
                  <a:rPr lang="en-IN" dirty="0">
                    <a:latin typeface="Calibri" panose="020F0502020204030204" pitchFamily="34" charset="0"/>
                    <a:ea typeface="Calibri" panose="020F0502020204030204" pitchFamily="34" charset="0"/>
                    <a:cs typeface="Calibri" panose="020F0502020204030204" pitchFamily="34" charset="0"/>
                  </a:rPr>
                  <a:t>If c = 0, null hypothesis is always accepted.</a:t>
                </a:r>
              </a:p>
              <a:p>
                <a:pPr algn="just"/>
                <a:r>
                  <a:rPr lang="en-IN" dirty="0">
                    <a:latin typeface="Calibri" panose="020F0502020204030204" pitchFamily="34" charset="0"/>
                    <a:ea typeface="Calibri" panose="020F0502020204030204" pitchFamily="34" charset="0"/>
                    <a:cs typeface="Calibri" panose="020F0502020204030204" pitchFamily="34" charset="0"/>
                  </a:rPr>
                  <a:t>If c = 1, null hypothesis is always rejected.</a:t>
                </a:r>
              </a:p>
              <a:p>
                <a:pPr algn="just"/>
                <a:r>
                  <a:rPr lang="en-IN" dirty="0">
                    <a:latin typeface="Calibri" panose="020F0502020204030204" pitchFamily="34" charset="0"/>
                    <a:ea typeface="Calibri" panose="020F0502020204030204" pitchFamily="34" charset="0"/>
                    <a:cs typeface="Calibri" panose="020F0502020204030204" pitchFamily="34" charset="0"/>
                  </a:rPr>
                  <a:t>The value of c is chosen so as to balance the likelihood of Type I and Type II error. </a:t>
                </a:r>
              </a:p>
              <a:p>
                <a:pPr marL="0" indent="0" algn="just">
                  <a:buNone/>
                </a:pPr>
                <a:r>
                  <a:rPr lang="en-IN" dirty="0"/>
                  <a:t>	</a:t>
                </a:r>
                <a14:m>
                  <m:oMath xmlns:m="http://schemas.openxmlformats.org/officeDocument/2006/math">
                    <m:r>
                      <a:rPr lang="en-IN" b="0" i="1" smtClean="0">
                        <a:latin typeface="Cambria Math" panose="02040503050406030204" pitchFamily="18" charset="0"/>
                      </a:rPr>
                      <m:t>𝑇𝑦𝑝𝑒</m:t>
                    </m:r>
                    <m:r>
                      <a:rPr lang="en-IN" b="0" i="1" smtClean="0">
                        <a:latin typeface="Cambria Math" panose="02040503050406030204" pitchFamily="18" charset="0"/>
                      </a:rPr>
                      <m:t> </m:t>
                    </m:r>
                    <m:r>
                      <a:rPr lang="en-IN" b="0" i="1" smtClean="0">
                        <a:latin typeface="Cambria Math" panose="02040503050406030204" pitchFamily="18" charset="0"/>
                      </a:rPr>
                      <m:t>𝐼</m:t>
                    </m:r>
                    <m:r>
                      <a:rPr lang="en-IN" b="0" i="1" smtClean="0">
                        <a:latin typeface="Cambria Math" panose="02040503050406030204" pitchFamily="18" charset="0"/>
                      </a:rPr>
                      <m:t> </m:t>
                    </m:r>
                    <m:r>
                      <a:rPr lang="en-IN" b="0" i="1" smtClean="0">
                        <a:latin typeface="Cambria Math" panose="02040503050406030204" pitchFamily="18" charset="0"/>
                      </a:rPr>
                      <m:t>𝐸𝑟𝑟𝑜𝑟</m:t>
                    </m:r>
                    <m:r>
                      <a:rPr lang="en-IN" b="0" i="1" smtClean="0">
                        <a:latin typeface="Cambria Math" panose="02040503050406030204" pitchFamily="18" charset="0"/>
                      </a:rPr>
                      <m:t>: </m:t>
                    </m:r>
                    <m:r>
                      <a:rPr lang="en-IN" b="0" i="1" smtClean="0">
                        <a:latin typeface="Cambria Math" panose="02040503050406030204" pitchFamily="18" charset="0"/>
                      </a:rPr>
                      <m:t>𝑅𝑒𝑗𝑒𝑐𝑡𝑖𝑛𝑔</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𝐻</m:t>
                        </m:r>
                      </m:e>
                      <m:sub>
                        <m:r>
                          <a:rPr lang="en-IN" b="0" i="1" smtClean="0">
                            <a:latin typeface="Cambria Math" panose="02040503050406030204" pitchFamily="18" charset="0"/>
                          </a:rPr>
                          <m:t>0 </m:t>
                        </m:r>
                      </m:sub>
                    </m:sSub>
                    <m:r>
                      <a:rPr lang="en-IN" b="0" i="1" smtClean="0">
                        <a:latin typeface="Cambria Math" panose="02040503050406030204" pitchFamily="18" charset="0"/>
                      </a:rPr>
                      <m:t>𝑤h𝑒𝑛</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𝐻</m:t>
                        </m:r>
                      </m:e>
                      <m:sub>
                        <m:r>
                          <a:rPr lang="en-IN" b="0" i="1" smtClean="0">
                            <a:latin typeface="Cambria Math" panose="02040503050406030204" pitchFamily="18" charset="0"/>
                          </a:rPr>
                          <m:t>0</m:t>
                        </m:r>
                      </m:sub>
                    </m:sSub>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𝑡𝑟𝑢𝑒</m:t>
                    </m:r>
                  </m:oMath>
                </a14:m>
                <a:endParaRPr lang="en-IN" dirty="0"/>
              </a:p>
              <a:p>
                <a:pPr marL="0" indent="0" algn="just">
                  <a:buNone/>
                </a:pPr>
                <a:r>
                  <a:rPr lang="en-IN" dirty="0"/>
                  <a:t>	</a:t>
                </a:r>
                <a:r>
                  <a:rPr lang="en-IN" b="0" dirty="0"/>
                  <a:t> </a:t>
                </a:r>
                <a14:m>
                  <m:oMath xmlns:m="http://schemas.openxmlformats.org/officeDocument/2006/math">
                    <m:r>
                      <a:rPr lang="en-IN" b="0" i="1" smtClean="0">
                        <a:latin typeface="Cambria Math" panose="02040503050406030204" pitchFamily="18" charset="0"/>
                      </a:rPr>
                      <m:t>𝑇𝑦𝑝𝑒</m:t>
                    </m:r>
                    <m:r>
                      <a:rPr lang="en-IN" b="0" i="1" smtClean="0">
                        <a:latin typeface="Cambria Math" panose="02040503050406030204" pitchFamily="18" charset="0"/>
                      </a:rPr>
                      <m:t> </m:t>
                    </m:r>
                    <m:r>
                      <a:rPr lang="en-IN" b="0" i="1" smtClean="0">
                        <a:latin typeface="Cambria Math" panose="02040503050406030204" pitchFamily="18" charset="0"/>
                      </a:rPr>
                      <m:t>𝐼𝐼</m:t>
                    </m:r>
                    <m:r>
                      <a:rPr lang="en-IN" b="0" i="1" smtClean="0">
                        <a:latin typeface="Cambria Math" panose="02040503050406030204" pitchFamily="18" charset="0"/>
                      </a:rPr>
                      <m:t> </m:t>
                    </m:r>
                    <m:r>
                      <a:rPr lang="en-IN" b="0" i="1" smtClean="0">
                        <a:latin typeface="Cambria Math" panose="02040503050406030204" pitchFamily="18" charset="0"/>
                      </a:rPr>
                      <m:t>𝐸𝑟𝑟𝑜𝑟</m:t>
                    </m:r>
                    <m:r>
                      <a:rPr lang="en-IN" b="0" i="1" smtClean="0">
                        <a:latin typeface="Cambria Math" panose="02040503050406030204" pitchFamily="18" charset="0"/>
                      </a:rPr>
                      <m:t>:</m:t>
                    </m:r>
                    <m:r>
                      <a:rPr lang="en-IN" b="0" i="1" smtClean="0">
                        <a:latin typeface="Cambria Math" panose="02040503050406030204" pitchFamily="18" charset="0"/>
                      </a:rPr>
                      <m:t>𝐴𝑐𝑐𝑒𝑝𝑡𝑖𝑛𝑔</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𝐻</m:t>
                        </m:r>
                      </m:e>
                      <m:sub>
                        <m:r>
                          <a:rPr lang="en-IN" b="0" i="1" smtClean="0">
                            <a:latin typeface="Cambria Math" panose="02040503050406030204" pitchFamily="18" charset="0"/>
                          </a:rPr>
                          <m:t>0 </m:t>
                        </m:r>
                      </m:sub>
                    </m:sSub>
                    <m:r>
                      <a:rPr lang="en-IN" b="0" i="1" smtClean="0">
                        <a:latin typeface="Cambria Math" panose="02040503050406030204" pitchFamily="18" charset="0"/>
                      </a:rPr>
                      <m:t>𝑤h𝑒𝑛</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𝐻</m:t>
                        </m:r>
                      </m:e>
                      <m:sub>
                        <m:r>
                          <a:rPr lang="en-IN" b="0" i="1" smtClean="0">
                            <a:latin typeface="Cambria Math" panose="02040503050406030204" pitchFamily="18" charset="0"/>
                          </a:rPr>
                          <m:t>0</m:t>
                        </m:r>
                      </m:sub>
                    </m:sSub>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𝑓𝑎𝑙𝑠𝑒</m:t>
                    </m:r>
                  </m:oMath>
                </a14:m>
                <a:endParaRPr lang="en-IN" dirty="0"/>
              </a:p>
              <a:p>
                <a:pPr algn="just"/>
                <a:r>
                  <a:rPr lang="en-GB" b="0" i="0" u="none" strike="noStrike"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If </a:t>
                </a:r>
                <a14:m>
                  <m:oMath xmlns:m="http://schemas.openxmlformats.org/officeDocument/2006/math">
                    <m:r>
                      <m:rPr>
                        <m:sty m:val="p"/>
                      </m:rPr>
                      <a:rPr lang="en-IN" b="0" i="0" u="none" strike="noStrike" smtClean="0">
                        <a:solidFill>
                          <a:srgbClr val="666666"/>
                        </a:solidFill>
                        <a:effectLst/>
                        <a:latin typeface="Cambria Math" panose="02040503050406030204" pitchFamily="18" charset="0"/>
                      </a:rPr>
                      <m:t>c</m:t>
                    </m:r>
                    <m:r>
                      <a:rPr lang="en-IN" b="0" i="0" u="none" strike="noStrike" smtClean="0">
                        <a:solidFill>
                          <a:srgbClr val="666666"/>
                        </a:solidFill>
                        <a:effectLst/>
                        <a:latin typeface="Cambria Math" panose="02040503050406030204" pitchFamily="18" charset="0"/>
                      </a:rPr>
                      <m:t> </m:t>
                    </m:r>
                    <m:r>
                      <a:rPr lang="en-IN" b="0" i="1" u="none" strike="noStrike" smtClean="0">
                        <a:solidFill>
                          <a:srgbClr val="666666"/>
                        </a:solidFill>
                        <a:effectLst/>
                        <a:latin typeface="Cambria Math" panose="02040503050406030204" pitchFamily="18" charset="0"/>
                        <a:ea typeface="Cambria Math" panose="02040503050406030204" pitchFamily="18" charset="0"/>
                      </a:rPr>
                      <m:t>≃1</m:t>
                    </m:r>
                  </m:oMath>
                </a14:m>
                <a:r>
                  <a:rPr lang="en-GB" b="0" i="0" u="none" strike="noStrike"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null hypothesis is mostly rejected. (Type </a:t>
                </a:r>
                <a:r>
                  <a:rPr lang="en-GB" dirty="0">
                    <a:solidFill>
                      <a:srgbClr val="666666"/>
                    </a:solidFill>
                    <a:latin typeface="Calibri" panose="020F0502020204030204" pitchFamily="34" charset="0"/>
                    <a:ea typeface="Calibri" panose="020F0502020204030204" pitchFamily="34" charset="0"/>
                    <a:cs typeface="Calibri" panose="020F0502020204030204" pitchFamily="34" charset="0"/>
                  </a:rPr>
                  <a:t>I</a:t>
                </a:r>
                <a:r>
                  <a:rPr lang="en-GB" b="0" i="0" u="none" strike="noStrike"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error increases, type II error decreases).</a:t>
                </a:r>
                <a:endParaRPr lang="en-IN" dirty="0">
                  <a:latin typeface="Calibri" panose="020F0502020204030204" pitchFamily="34" charset="0"/>
                  <a:ea typeface="Calibri" panose="020F0502020204030204" pitchFamily="34" charset="0"/>
                  <a:cs typeface="Calibri" panose="020F0502020204030204" pitchFamily="34" charset="0"/>
                </a:endParaRPr>
              </a:p>
              <a:p>
                <a:pPr algn="just"/>
                <a:r>
                  <a:rPr lang="en-GB" b="0" i="0" u="none" strike="noStrike"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If </a:t>
                </a:r>
                <a14:m>
                  <m:oMath xmlns:m="http://schemas.openxmlformats.org/officeDocument/2006/math">
                    <m:r>
                      <m:rPr>
                        <m:sty m:val="p"/>
                      </m:rPr>
                      <a:rPr lang="en-IN" b="0" i="0" u="none" strike="noStrike" smtClean="0">
                        <a:solidFill>
                          <a:srgbClr val="666666"/>
                        </a:solidFill>
                        <a:effectLst/>
                        <a:latin typeface="Cambria Math" panose="02040503050406030204" pitchFamily="18" charset="0"/>
                      </a:rPr>
                      <m:t>c</m:t>
                    </m:r>
                    <m:r>
                      <a:rPr lang="en-IN" b="0" i="0" u="none" strike="noStrike" smtClean="0">
                        <a:solidFill>
                          <a:srgbClr val="666666"/>
                        </a:solidFill>
                        <a:effectLst/>
                        <a:latin typeface="Cambria Math" panose="02040503050406030204" pitchFamily="18" charset="0"/>
                      </a:rPr>
                      <m:t> </m:t>
                    </m:r>
                    <m:r>
                      <a:rPr lang="en-IN" b="0" i="1" u="none" strike="noStrike" smtClean="0">
                        <a:solidFill>
                          <a:srgbClr val="666666"/>
                        </a:solidFill>
                        <a:effectLst/>
                        <a:latin typeface="Cambria Math" panose="02040503050406030204" pitchFamily="18" charset="0"/>
                        <a:ea typeface="Cambria Math" panose="02040503050406030204" pitchFamily="18" charset="0"/>
                      </a:rPr>
                      <m:t>≃0</m:t>
                    </m:r>
                  </m:oMath>
                </a14:m>
                <a:r>
                  <a:rPr lang="en-GB" b="0" i="0" u="none" strike="noStrike"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null hypothesis is mostly </a:t>
                </a:r>
                <a:r>
                  <a:rPr lang="en-GB" dirty="0">
                    <a:solidFill>
                      <a:srgbClr val="666666"/>
                    </a:solidFill>
                    <a:latin typeface="Calibri" panose="020F0502020204030204" pitchFamily="34" charset="0"/>
                    <a:ea typeface="Calibri" panose="020F0502020204030204" pitchFamily="34" charset="0"/>
                    <a:cs typeface="Calibri" panose="020F0502020204030204" pitchFamily="34" charset="0"/>
                  </a:rPr>
                  <a:t>accepted</a:t>
                </a:r>
                <a:r>
                  <a:rPr lang="en-GB" b="0" i="0" u="none" strike="noStrike"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(Type </a:t>
                </a:r>
                <a:r>
                  <a:rPr lang="en-GB" dirty="0">
                    <a:solidFill>
                      <a:srgbClr val="666666"/>
                    </a:solidFill>
                    <a:latin typeface="Calibri" panose="020F0502020204030204" pitchFamily="34" charset="0"/>
                    <a:ea typeface="Calibri" panose="020F0502020204030204" pitchFamily="34" charset="0"/>
                    <a:cs typeface="Calibri" panose="020F0502020204030204" pitchFamily="34" charset="0"/>
                  </a:rPr>
                  <a:t>I</a:t>
                </a:r>
                <a:r>
                  <a:rPr lang="en-GB" b="0" i="0" u="none" strike="noStrike"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error </a:t>
                </a:r>
                <a:r>
                  <a:rPr lang="en-GB" dirty="0">
                    <a:solidFill>
                      <a:srgbClr val="666666"/>
                    </a:solidFill>
                    <a:latin typeface="Calibri" panose="020F0502020204030204" pitchFamily="34" charset="0"/>
                    <a:ea typeface="Calibri" panose="020F0502020204030204" pitchFamily="34" charset="0"/>
                    <a:cs typeface="Calibri" panose="020F0502020204030204" pitchFamily="34" charset="0"/>
                  </a:rPr>
                  <a:t>de</a:t>
                </a:r>
                <a:r>
                  <a:rPr lang="en-GB" b="0" i="0" u="none" strike="noStrike"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creases, type II error </a:t>
                </a:r>
                <a:r>
                  <a:rPr lang="en-GB" dirty="0">
                    <a:solidFill>
                      <a:srgbClr val="666666"/>
                    </a:solidFill>
                    <a:latin typeface="Calibri" panose="020F0502020204030204" pitchFamily="34" charset="0"/>
                    <a:ea typeface="Calibri" panose="020F0502020204030204" pitchFamily="34" charset="0"/>
                    <a:cs typeface="Calibri" panose="020F0502020204030204" pitchFamily="34" charset="0"/>
                  </a:rPr>
                  <a:t>in</a:t>
                </a:r>
                <a:r>
                  <a:rPr lang="en-GB" b="0" i="0" u="none" strike="noStrike"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creases).</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mc:Choice>
        <mc:Fallback xmlns="">
          <p:sp>
            <p:nvSpPr>
              <p:cNvPr id="3" name="Content Placeholder 2">
                <a:extLst>
                  <a:ext uri="{FF2B5EF4-FFF2-40B4-BE49-F238E27FC236}">
                    <a16:creationId xmlns:a16="http://schemas.microsoft.com/office/drawing/2014/main" id="{311EB70D-2BCE-4338-A0C4-E6254E0F2079}"/>
                  </a:ext>
                </a:extLst>
              </p:cNvPr>
              <p:cNvSpPr>
                <a:spLocks noGrp="1" noRot="1" noChangeAspect="1" noMove="1" noResize="1" noEditPoints="1" noAdjustHandles="1" noChangeArrowheads="1" noChangeShapeType="1" noTextEdit="1"/>
              </p:cNvSpPr>
              <p:nvPr>
                <p:ph idx="1"/>
              </p:nvPr>
            </p:nvSpPr>
            <p:spPr>
              <a:blipFill>
                <a:blip r:embed="rId2"/>
                <a:stretch>
                  <a:fillRect l="-667" r="-1583"/>
                </a:stretch>
              </a:blipFill>
            </p:spPr>
            <p:txBody>
              <a:bodyPr/>
              <a:lstStyle/>
              <a:p>
                <a:r>
                  <a:rPr lang="en-IN">
                    <a:noFill/>
                  </a:rPr>
                  <a:t> </a:t>
                </a:r>
              </a:p>
            </p:txBody>
          </p:sp>
        </mc:Fallback>
      </mc:AlternateContent>
    </p:spTree>
    <p:extLst>
      <p:ext uri="{BB962C8B-B14F-4D97-AF65-F5344CB8AC3E}">
        <p14:creationId xmlns:p14="http://schemas.microsoft.com/office/powerpoint/2010/main" val="1152010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A339-3D07-577D-5067-3DC2D4063D8A}"/>
              </a:ext>
            </a:extLst>
          </p:cNvPr>
          <p:cNvSpPr>
            <a:spLocks noGrp="1"/>
          </p:cNvSpPr>
          <p:nvPr>
            <p:ph type="title"/>
          </p:nvPr>
        </p:nvSpPr>
        <p:spPr/>
        <p:txBody>
          <a:bodyPr>
            <a:normAutofit/>
          </a:bodyPr>
          <a:lstStyle/>
          <a:p>
            <a:r>
              <a:rPr lang="en-IN" sz="2800" dirty="0">
                <a:latin typeface="LEMON MILK" panose="00000500000000000000" pitchFamily="50" charset="0"/>
              </a:rPr>
              <a:t>Applications</a:t>
            </a:r>
            <a:endParaRPr lang="en-IN" sz="2400" dirty="0">
              <a:latin typeface="LEMON MILK" panose="00000500000000000000" pitchFamily="50" charset="0"/>
            </a:endParaRPr>
          </a:p>
        </p:txBody>
      </p:sp>
      <p:sp>
        <p:nvSpPr>
          <p:cNvPr id="3" name="Content Placeholder 2">
            <a:extLst>
              <a:ext uri="{FF2B5EF4-FFF2-40B4-BE49-F238E27FC236}">
                <a16:creationId xmlns:a16="http://schemas.microsoft.com/office/drawing/2014/main" id="{988E75BA-258C-60F3-DBD0-FC569C7B591C}"/>
              </a:ext>
            </a:extLst>
          </p:cNvPr>
          <p:cNvSpPr>
            <a:spLocks noGrp="1"/>
          </p:cNvSpPr>
          <p:nvPr>
            <p:ph idx="1"/>
          </p:nvPr>
        </p:nvSpPr>
        <p:spPr>
          <a:xfrm>
            <a:off x="3869268" y="1676400"/>
            <a:ext cx="7315200" cy="4308348"/>
          </a:xfrm>
        </p:spPr>
        <p:txBody>
          <a:bodyPr/>
          <a:lstStyle/>
          <a:p>
            <a:pPr algn="just"/>
            <a:r>
              <a:rPr lang="en-GB" dirty="0">
                <a:latin typeface="Calibri" panose="020F0502020204030204" pitchFamily="34" charset="0"/>
                <a:ea typeface="Calibri" panose="020F0502020204030204" pitchFamily="34" charset="0"/>
                <a:cs typeface="Calibri" panose="020F0502020204030204" pitchFamily="34" charset="0"/>
              </a:rPr>
              <a:t>LRT is commonly used in manufacturing to ensure that the quality of a product meets the required standards. </a:t>
            </a:r>
          </a:p>
          <a:p>
            <a:pPr algn="just"/>
            <a:r>
              <a:rPr lang="en-GB" dirty="0">
                <a:latin typeface="Calibri" panose="020F0502020204030204" pitchFamily="34" charset="0"/>
                <a:ea typeface="Calibri" panose="020F0502020204030204" pitchFamily="34" charset="0"/>
                <a:cs typeface="Calibri" panose="020F0502020204030204" pitchFamily="34" charset="0"/>
              </a:rPr>
              <a:t>LRT is used to compare the quality of two production processes and determine which one produces a higher percentage of defect-free products.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89EBC272-3C87-5FE8-7E13-D750250AB213}"/>
              </a:ext>
            </a:extLst>
          </p:cNvPr>
          <p:cNvSpPr txBox="1">
            <a:spLocks/>
          </p:cNvSpPr>
          <p:nvPr/>
        </p:nvSpPr>
        <p:spPr>
          <a:xfrm>
            <a:off x="3869267" y="779752"/>
            <a:ext cx="7315200" cy="1061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sz="2800" dirty="0">
                <a:solidFill>
                  <a:schemeClr val="bg2">
                    <a:lumMod val="50000"/>
                  </a:schemeClr>
                </a:solidFill>
                <a:latin typeface="LEMON MILK" panose="00000500000000000000" pitchFamily="50" charset="0"/>
              </a:rPr>
              <a:t>Quality Control in Manufacturing</a:t>
            </a:r>
            <a:endParaRPr lang="en-IN" sz="2400" dirty="0">
              <a:solidFill>
                <a:schemeClr val="bg2">
                  <a:lumMod val="50000"/>
                </a:schemeClr>
              </a:solidFill>
              <a:latin typeface="LEMON MILK" panose="00000500000000000000" pitchFamily="50" charset="0"/>
            </a:endParaRPr>
          </a:p>
        </p:txBody>
      </p:sp>
    </p:spTree>
    <p:extLst>
      <p:ext uri="{BB962C8B-B14F-4D97-AF65-F5344CB8AC3E}">
        <p14:creationId xmlns:p14="http://schemas.microsoft.com/office/powerpoint/2010/main" val="2949256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A339-3D07-577D-5067-3DC2D4063D8A}"/>
              </a:ext>
            </a:extLst>
          </p:cNvPr>
          <p:cNvSpPr>
            <a:spLocks noGrp="1"/>
          </p:cNvSpPr>
          <p:nvPr>
            <p:ph type="title"/>
          </p:nvPr>
        </p:nvSpPr>
        <p:spPr/>
        <p:txBody>
          <a:bodyPr>
            <a:normAutofit/>
          </a:bodyPr>
          <a:lstStyle/>
          <a:p>
            <a:r>
              <a:rPr lang="en-IN" sz="2800" dirty="0">
                <a:latin typeface="LEMON MILK" panose="00000500000000000000" pitchFamily="50" charset="0"/>
              </a:rPr>
              <a:t>Applications</a:t>
            </a:r>
            <a:endParaRPr lang="en-IN" sz="2400" dirty="0">
              <a:latin typeface="LEMON MILK" panose="00000500000000000000" pitchFamily="50" charset="0"/>
            </a:endParaRPr>
          </a:p>
        </p:txBody>
      </p:sp>
      <p:sp>
        <p:nvSpPr>
          <p:cNvPr id="3" name="Content Placeholder 2">
            <a:extLst>
              <a:ext uri="{FF2B5EF4-FFF2-40B4-BE49-F238E27FC236}">
                <a16:creationId xmlns:a16="http://schemas.microsoft.com/office/drawing/2014/main" id="{988E75BA-258C-60F3-DBD0-FC569C7B591C}"/>
              </a:ext>
            </a:extLst>
          </p:cNvPr>
          <p:cNvSpPr>
            <a:spLocks noGrp="1"/>
          </p:cNvSpPr>
          <p:nvPr>
            <p:ph idx="1"/>
          </p:nvPr>
        </p:nvSpPr>
        <p:spPr>
          <a:xfrm>
            <a:off x="3869267" y="1644316"/>
            <a:ext cx="7315200" cy="4308348"/>
          </a:xfrm>
        </p:spPr>
        <p:txBody>
          <a:bodyPr/>
          <a:lstStyle/>
          <a:p>
            <a:pPr algn="just"/>
            <a:r>
              <a:rPr lang="en-GB" dirty="0">
                <a:latin typeface="Calibri" panose="020F0502020204030204" pitchFamily="34" charset="0"/>
                <a:ea typeface="Calibri" panose="020F0502020204030204" pitchFamily="34" charset="0"/>
                <a:cs typeface="Calibri" panose="020F0502020204030204" pitchFamily="34" charset="0"/>
              </a:rPr>
              <a:t>LRT is used to compare two different credit risk models and select the one that provides a better fit for the data.</a:t>
            </a:r>
          </a:p>
          <a:p>
            <a:pPr algn="just"/>
            <a:r>
              <a:rPr lang="en-GB" dirty="0">
                <a:latin typeface="Calibri" panose="020F0502020204030204" pitchFamily="34" charset="0"/>
                <a:ea typeface="Calibri" panose="020F0502020204030204" pitchFamily="34" charset="0"/>
                <a:cs typeface="Calibri" panose="020F0502020204030204" pitchFamily="34" charset="0"/>
              </a:rPr>
              <a:t>Helps to evaluate creditworthiness and determine the probability of default. </a:t>
            </a:r>
          </a:p>
          <a:p>
            <a:pPr algn="just">
              <a:spcAft>
                <a:spcPts val="1200"/>
              </a:spcAft>
            </a:pPr>
            <a:r>
              <a:rPr lang="en-IN" dirty="0">
                <a:latin typeface="Calibri" panose="020F0502020204030204" pitchFamily="34" charset="0"/>
                <a:ea typeface="Calibri" panose="020F0502020204030204" pitchFamily="34" charset="0"/>
                <a:cs typeface="Calibri" panose="020F0502020204030204" pitchFamily="34" charset="0"/>
              </a:rPr>
              <a:t>e.g.  American Express, JP Morgan, and Chase.</a:t>
            </a:r>
          </a:p>
          <a:p>
            <a:br>
              <a:rPr lang="en-IN" dirty="0"/>
            </a:b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89EBC272-3C87-5FE8-7E13-D750250AB213}"/>
              </a:ext>
            </a:extLst>
          </p:cNvPr>
          <p:cNvSpPr txBox="1">
            <a:spLocks/>
          </p:cNvSpPr>
          <p:nvPr/>
        </p:nvSpPr>
        <p:spPr>
          <a:xfrm>
            <a:off x="3869267" y="779752"/>
            <a:ext cx="7315200" cy="1061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sz="2800" dirty="0">
                <a:solidFill>
                  <a:schemeClr val="bg2">
                    <a:lumMod val="50000"/>
                  </a:schemeClr>
                </a:solidFill>
                <a:latin typeface="LEMON MILK" panose="00000500000000000000" pitchFamily="50" charset="0"/>
              </a:rPr>
              <a:t>Credit Risk Management</a:t>
            </a:r>
            <a:endParaRPr lang="en-IN" sz="2400" dirty="0">
              <a:solidFill>
                <a:schemeClr val="bg2">
                  <a:lumMod val="50000"/>
                </a:schemeClr>
              </a:solidFill>
              <a:latin typeface="LEMON MILK" panose="00000500000000000000" pitchFamily="50" charset="0"/>
            </a:endParaRPr>
          </a:p>
        </p:txBody>
      </p:sp>
    </p:spTree>
    <p:extLst>
      <p:ext uri="{BB962C8B-B14F-4D97-AF65-F5344CB8AC3E}">
        <p14:creationId xmlns:p14="http://schemas.microsoft.com/office/powerpoint/2010/main" val="294246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A339-3D07-577D-5067-3DC2D4063D8A}"/>
              </a:ext>
            </a:extLst>
          </p:cNvPr>
          <p:cNvSpPr>
            <a:spLocks noGrp="1"/>
          </p:cNvSpPr>
          <p:nvPr>
            <p:ph type="title"/>
          </p:nvPr>
        </p:nvSpPr>
        <p:spPr/>
        <p:txBody>
          <a:bodyPr>
            <a:normAutofit/>
          </a:bodyPr>
          <a:lstStyle/>
          <a:p>
            <a:r>
              <a:rPr lang="en-IN" sz="2800" dirty="0">
                <a:latin typeface="LEMON MILK" panose="00000500000000000000" pitchFamily="50" charset="0"/>
              </a:rPr>
              <a:t>Applications</a:t>
            </a:r>
            <a:endParaRPr lang="en-IN" sz="2400" dirty="0">
              <a:latin typeface="LEMON MILK" panose="00000500000000000000" pitchFamily="50" charset="0"/>
            </a:endParaRPr>
          </a:p>
        </p:txBody>
      </p:sp>
      <p:sp>
        <p:nvSpPr>
          <p:cNvPr id="3" name="Content Placeholder 2">
            <a:extLst>
              <a:ext uri="{FF2B5EF4-FFF2-40B4-BE49-F238E27FC236}">
                <a16:creationId xmlns:a16="http://schemas.microsoft.com/office/drawing/2014/main" id="{988E75BA-258C-60F3-DBD0-FC569C7B591C}"/>
              </a:ext>
            </a:extLst>
          </p:cNvPr>
          <p:cNvSpPr>
            <a:spLocks noGrp="1"/>
          </p:cNvSpPr>
          <p:nvPr>
            <p:ph idx="1"/>
          </p:nvPr>
        </p:nvSpPr>
        <p:spPr>
          <a:xfrm>
            <a:off x="3869268" y="1676400"/>
            <a:ext cx="7315200" cy="4308348"/>
          </a:xfrm>
        </p:spPr>
        <p:txBody>
          <a:bodyPr/>
          <a:lstStyle/>
          <a:p>
            <a:pPr algn="just"/>
            <a:r>
              <a:rPr lang="en-GB" dirty="0">
                <a:latin typeface="Calibri" panose="020F0502020204030204" pitchFamily="34" charset="0"/>
                <a:ea typeface="Calibri" panose="020F0502020204030204" pitchFamily="34" charset="0"/>
                <a:cs typeface="Calibri" panose="020F0502020204030204" pitchFamily="34" charset="0"/>
              </a:rPr>
              <a:t>A/B testing is a popular technique used in marketing to compare two versions of an advertisement, website, or product and determine which one performs better. </a:t>
            </a:r>
          </a:p>
          <a:p>
            <a:pPr algn="just"/>
            <a:r>
              <a:rPr lang="en-GB" dirty="0">
                <a:latin typeface="Calibri" panose="020F0502020204030204" pitchFamily="34" charset="0"/>
                <a:ea typeface="Calibri" panose="020F0502020204030204" pitchFamily="34" charset="0"/>
                <a:cs typeface="Calibri" panose="020F0502020204030204" pitchFamily="34" charset="0"/>
              </a:rPr>
              <a:t>LRT is used to evaluate the statistical significance of the results obtained from A/B testing.</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89EBC272-3C87-5FE8-7E13-D750250AB213}"/>
              </a:ext>
            </a:extLst>
          </p:cNvPr>
          <p:cNvSpPr txBox="1">
            <a:spLocks/>
          </p:cNvSpPr>
          <p:nvPr/>
        </p:nvSpPr>
        <p:spPr>
          <a:xfrm>
            <a:off x="3869267" y="779752"/>
            <a:ext cx="7315200" cy="1061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sz="2800" dirty="0">
                <a:solidFill>
                  <a:schemeClr val="bg2">
                    <a:lumMod val="50000"/>
                  </a:schemeClr>
                </a:solidFill>
                <a:latin typeface="LEMON MILK" panose="00000500000000000000" pitchFamily="50" charset="0"/>
              </a:rPr>
              <a:t>Marketing</a:t>
            </a:r>
            <a:endParaRPr lang="en-IN" sz="2400" dirty="0">
              <a:solidFill>
                <a:schemeClr val="bg2">
                  <a:lumMod val="50000"/>
                </a:schemeClr>
              </a:solidFill>
              <a:latin typeface="LEMON MILK" panose="00000500000000000000" pitchFamily="50" charset="0"/>
            </a:endParaRPr>
          </a:p>
        </p:txBody>
      </p:sp>
    </p:spTree>
    <p:extLst>
      <p:ext uri="{BB962C8B-B14F-4D97-AF65-F5344CB8AC3E}">
        <p14:creationId xmlns:p14="http://schemas.microsoft.com/office/powerpoint/2010/main" val="275077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DCE5-2274-0B01-77BD-204B97E3BDBB}"/>
              </a:ext>
            </a:extLst>
          </p:cNvPr>
          <p:cNvSpPr>
            <a:spLocks noGrp="1"/>
          </p:cNvSpPr>
          <p:nvPr>
            <p:ph type="title"/>
          </p:nvPr>
        </p:nvSpPr>
        <p:spPr/>
        <p:txBody>
          <a:bodyPr>
            <a:normAutofit/>
          </a:bodyPr>
          <a:lstStyle/>
          <a:p>
            <a:r>
              <a:rPr lang="en-IN" sz="2800" dirty="0">
                <a:latin typeface="LEMON MILK" panose="00000500000000000000" pitchFamily="50" charset="0"/>
              </a:rPr>
              <a:t>Advantages</a:t>
            </a:r>
          </a:p>
        </p:txBody>
      </p:sp>
      <p:sp>
        <p:nvSpPr>
          <p:cNvPr id="3" name="Content Placeholder 2">
            <a:extLst>
              <a:ext uri="{FF2B5EF4-FFF2-40B4-BE49-F238E27FC236}">
                <a16:creationId xmlns:a16="http://schemas.microsoft.com/office/drawing/2014/main" id="{311EB70D-2BCE-4338-A0C4-E6254E0F2079}"/>
              </a:ext>
            </a:extLst>
          </p:cNvPr>
          <p:cNvSpPr>
            <a:spLocks noGrp="1"/>
          </p:cNvSpPr>
          <p:nvPr>
            <p:ph idx="1"/>
          </p:nvPr>
        </p:nvSpPr>
        <p:spPr/>
        <p:txBody>
          <a:bodyPr>
            <a:normAutofit/>
          </a:bodyPr>
          <a:lstStyle/>
          <a:p>
            <a:pPr marL="457200" rtl="0" fontAlgn="base">
              <a:spcBef>
                <a:spcPts val="0"/>
              </a:spcBef>
              <a:spcAft>
                <a:spcPts val="0"/>
              </a:spcAft>
              <a:buFont typeface="Arial" panose="020B0604020202020204" pitchFamily="34" charset="0"/>
              <a:buChar char="•"/>
            </a:pPr>
            <a:r>
              <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Flexibility</a:t>
            </a:r>
          </a:p>
          <a:p>
            <a:pPr marL="457200" rtl="0" fontAlgn="base">
              <a:spcBef>
                <a:spcPts val="0"/>
              </a:spcBef>
              <a:spcAft>
                <a:spcPts val="0"/>
              </a:spcAft>
              <a:buFont typeface="Arial" panose="020B0604020202020204" pitchFamily="34" charset="0"/>
              <a:buChar char="•"/>
            </a:pPr>
            <a:endPar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marL="457200" rtl="0" fontAlgn="base">
              <a:spcBef>
                <a:spcPts val="0"/>
              </a:spcBef>
              <a:spcAft>
                <a:spcPts val="0"/>
              </a:spcAft>
              <a:buFont typeface="Arial" panose="020B0604020202020204" pitchFamily="34" charset="0"/>
              <a:buChar char="•"/>
            </a:pPr>
            <a:r>
              <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Statistical power</a:t>
            </a:r>
          </a:p>
          <a:p>
            <a:pPr marL="457200" rtl="0" fontAlgn="base">
              <a:spcBef>
                <a:spcPts val="0"/>
              </a:spcBef>
              <a:spcAft>
                <a:spcPts val="0"/>
              </a:spcAft>
              <a:buFont typeface="Arial" panose="020B0604020202020204" pitchFamily="34" charset="0"/>
              <a:buChar char="•"/>
            </a:pPr>
            <a:endPar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marL="457200" rtl="0" fontAlgn="base">
              <a:spcBef>
                <a:spcPts val="0"/>
              </a:spcBef>
              <a:spcAft>
                <a:spcPts val="0"/>
              </a:spcAft>
              <a:buFont typeface="Arial" panose="020B0604020202020204" pitchFamily="34" charset="0"/>
              <a:buChar char="•"/>
            </a:pPr>
            <a:r>
              <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Provides a measure of fit</a:t>
            </a:r>
          </a:p>
          <a:p>
            <a:pPr marL="457200" rtl="0" fontAlgn="base">
              <a:spcBef>
                <a:spcPts val="0"/>
              </a:spcBef>
              <a:spcAft>
                <a:spcPts val="0"/>
              </a:spcAft>
              <a:buFont typeface="Arial" panose="020B0604020202020204" pitchFamily="34" charset="0"/>
              <a:buChar char="•"/>
            </a:pPr>
            <a:endPar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marL="457200" rtl="0" fontAlgn="base">
              <a:spcBef>
                <a:spcPts val="0"/>
              </a:spcBef>
              <a:spcAft>
                <a:spcPts val="0"/>
              </a:spcAft>
              <a:buFont typeface="Arial" panose="020B0604020202020204" pitchFamily="34" charset="0"/>
              <a:buChar char="•"/>
            </a:pPr>
            <a:r>
              <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Controls for overfitting</a:t>
            </a:r>
          </a:p>
          <a:p>
            <a:pPr marL="457200" rtl="0" fontAlgn="base">
              <a:spcBef>
                <a:spcPts val="0"/>
              </a:spcBef>
              <a:spcAft>
                <a:spcPts val="0"/>
              </a:spcAft>
              <a:buFont typeface="Arial" panose="020B0604020202020204" pitchFamily="34" charset="0"/>
              <a:buChar char="•"/>
            </a:pPr>
            <a:endPar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marL="457200" rtl="0" fontAlgn="base">
              <a:spcBef>
                <a:spcPts val="0"/>
              </a:spcBef>
              <a:spcAft>
                <a:spcPts val="0"/>
              </a:spcAft>
              <a:buFont typeface="Arial" panose="020B0604020202020204" pitchFamily="34" charset="0"/>
              <a:buChar char="•"/>
            </a:pPr>
            <a:r>
              <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Simplicity</a:t>
            </a:r>
            <a:endParaRPr lang="en-IN" sz="24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9443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DCE5-2274-0B01-77BD-204B97E3BDBB}"/>
              </a:ext>
            </a:extLst>
          </p:cNvPr>
          <p:cNvSpPr>
            <a:spLocks noGrp="1"/>
          </p:cNvSpPr>
          <p:nvPr>
            <p:ph type="title"/>
          </p:nvPr>
        </p:nvSpPr>
        <p:spPr/>
        <p:txBody>
          <a:bodyPr>
            <a:normAutofit/>
          </a:bodyPr>
          <a:lstStyle/>
          <a:p>
            <a:r>
              <a:rPr lang="en-IN" sz="2800" dirty="0">
                <a:latin typeface="LEMON MILK" panose="00000500000000000000" pitchFamily="50" charset="0"/>
              </a:rPr>
              <a:t>Limitations</a:t>
            </a:r>
          </a:p>
        </p:txBody>
      </p:sp>
      <p:sp>
        <p:nvSpPr>
          <p:cNvPr id="3" name="Content Placeholder 2">
            <a:extLst>
              <a:ext uri="{FF2B5EF4-FFF2-40B4-BE49-F238E27FC236}">
                <a16:creationId xmlns:a16="http://schemas.microsoft.com/office/drawing/2014/main" id="{311EB70D-2BCE-4338-A0C4-E6254E0F2079}"/>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Assumption of nested model structure</a:t>
            </a:r>
          </a:p>
          <a:p>
            <a:pPr rtl="0" fontAlgn="base">
              <a:spcBef>
                <a:spcPts val="0"/>
              </a:spcBef>
              <a:spcAft>
                <a:spcPts val="0"/>
              </a:spcAft>
              <a:buFont typeface="Arial" panose="020B0604020202020204" pitchFamily="34" charset="0"/>
              <a:buChar char="•"/>
            </a:pPr>
            <a:endPar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Font typeface="Arial" panose="020B0604020202020204" pitchFamily="34" charset="0"/>
              <a:buChar char="•"/>
            </a:pPr>
            <a:r>
              <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Dependence on the null model</a:t>
            </a:r>
          </a:p>
          <a:p>
            <a:pPr rtl="0" fontAlgn="base">
              <a:spcBef>
                <a:spcPts val="0"/>
              </a:spcBef>
              <a:spcAft>
                <a:spcPts val="0"/>
              </a:spcAft>
              <a:buFont typeface="Arial" panose="020B0604020202020204" pitchFamily="34" charset="0"/>
              <a:buChar char="•"/>
            </a:pPr>
            <a:endPar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buFont typeface="Arial" panose="020B0604020202020204" pitchFamily="34" charset="0"/>
              <a:buChar char="•"/>
            </a:pPr>
            <a:r>
              <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Sensitivity to sample size</a:t>
            </a:r>
          </a:p>
          <a:p>
            <a:pPr fontAlgn="base">
              <a:spcBef>
                <a:spcPts val="0"/>
              </a:spcBef>
              <a:buFont typeface="Arial" panose="020B0604020202020204" pitchFamily="34" charset="0"/>
              <a:buChar char="•"/>
            </a:pPr>
            <a:endPar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Font typeface="Arial" panose="020B0604020202020204" pitchFamily="34" charset="0"/>
              <a:buChar char="•"/>
            </a:pPr>
            <a:r>
              <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Lack of robustness</a:t>
            </a:r>
          </a:p>
        </p:txBody>
      </p:sp>
    </p:spTree>
    <p:extLst>
      <p:ext uri="{BB962C8B-B14F-4D97-AF65-F5344CB8AC3E}">
        <p14:creationId xmlns:p14="http://schemas.microsoft.com/office/powerpoint/2010/main" val="274878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DCE5-2274-0B01-77BD-204B97E3BDBB}"/>
              </a:ext>
            </a:extLst>
          </p:cNvPr>
          <p:cNvSpPr>
            <a:spLocks noGrp="1"/>
          </p:cNvSpPr>
          <p:nvPr>
            <p:ph type="title"/>
          </p:nvPr>
        </p:nvSpPr>
        <p:spPr/>
        <p:txBody>
          <a:bodyPr>
            <a:normAutofit/>
          </a:bodyPr>
          <a:lstStyle/>
          <a:p>
            <a:r>
              <a:rPr lang="en-IN" sz="2800" dirty="0">
                <a:latin typeface="LEMON MILK" panose="00000500000000000000" pitchFamily="50" charset="0"/>
              </a:rPr>
              <a:t>Alternatives</a:t>
            </a:r>
          </a:p>
        </p:txBody>
      </p:sp>
      <p:sp>
        <p:nvSpPr>
          <p:cNvPr id="3" name="Content Placeholder 2">
            <a:extLst>
              <a:ext uri="{FF2B5EF4-FFF2-40B4-BE49-F238E27FC236}">
                <a16:creationId xmlns:a16="http://schemas.microsoft.com/office/drawing/2014/main" id="{311EB70D-2BCE-4338-A0C4-E6254E0F2079}"/>
              </a:ext>
            </a:extLst>
          </p:cNvPr>
          <p:cNvSpPr>
            <a:spLocks noGrp="1"/>
          </p:cNvSpPr>
          <p:nvPr>
            <p:ph idx="1"/>
          </p:nvPr>
        </p:nvSpPr>
        <p:spPr/>
        <p:txBody>
          <a:bodyPr/>
          <a:lstStyle/>
          <a:p>
            <a:pPr marL="274320" indent="0" algn="just" fontAlgn="base">
              <a:spcBef>
                <a:spcPts val="0"/>
              </a:spcBef>
              <a:buNone/>
            </a:pPr>
            <a:r>
              <a:rPr lang="en-GB" i="0" u="none" strike="noStrike" dirty="0">
                <a:solidFill>
                  <a:schemeClr val="bg2">
                    <a:lumMod val="50000"/>
                  </a:schemeClr>
                </a:solidFill>
                <a:effectLst/>
                <a:latin typeface="LEMON MILK" panose="00000500000000000000" pitchFamily="50" charset="0"/>
                <a:ea typeface="Calibri" panose="020F0502020204030204" pitchFamily="34" charset="0"/>
                <a:cs typeface="Calibri" panose="020F0502020204030204" pitchFamily="34" charset="0"/>
              </a:rPr>
              <a:t>Wald test</a:t>
            </a:r>
          </a:p>
          <a:p>
            <a:pPr marL="560070" indent="-285750" algn="just" fontAlgn="base">
              <a:spcBef>
                <a:spcPts val="0"/>
              </a:spcBef>
            </a:pPr>
            <a:r>
              <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Compares the fit of two models</a:t>
            </a:r>
          </a:p>
          <a:p>
            <a:pPr marL="560070" indent="-285750" algn="just" fontAlgn="base">
              <a:spcBef>
                <a:spcPts val="0"/>
              </a:spcBef>
            </a:pPr>
            <a:r>
              <a:rPr lang="en-GB"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C</a:t>
            </a:r>
            <a:r>
              <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ompares the difference in their parameter estimates to the standard error of the estimates</a:t>
            </a:r>
          </a:p>
          <a:p>
            <a:pPr marL="560070" indent="-285750" algn="just" fontAlgn="base">
              <a:spcBef>
                <a:spcPts val="0"/>
              </a:spcBef>
            </a:pPr>
            <a:r>
              <a:rPr lang="en-GB"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L</a:t>
            </a:r>
            <a:r>
              <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ess powerful than the LRT</a:t>
            </a:r>
          </a:p>
          <a:p>
            <a:pPr marL="560070" indent="-285750" algn="just" fontAlgn="base">
              <a:spcBef>
                <a:spcPts val="0"/>
              </a:spcBef>
            </a:pPr>
            <a:r>
              <a:rPr lang="en-GB"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S</a:t>
            </a:r>
            <a:r>
              <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impler to implement</a:t>
            </a:r>
          </a:p>
          <a:p>
            <a:pPr marL="560070" indent="-285750" algn="just" fontAlgn="base">
              <a:spcBef>
                <a:spcPts val="0"/>
              </a:spcBef>
            </a:pPr>
            <a:r>
              <a:rPr lang="en-GB"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L</a:t>
            </a:r>
            <a:r>
              <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ess sensitive to sample size</a:t>
            </a:r>
          </a:p>
          <a:p>
            <a:pPr marL="274320" indent="0" algn="just" fontAlgn="base">
              <a:spcBef>
                <a:spcPts val="0"/>
              </a:spcBef>
              <a:buNone/>
            </a:pPr>
            <a:endParaRPr lang="en-GB" i="0" u="none" strike="noStrike"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274320" indent="0" algn="just" fontAlgn="base">
              <a:spcBef>
                <a:spcPts val="0"/>
              </a:spcBef>
              <a:buNone/>
            </a:pPr>
            <a:r>
              <a:rPr lang="en-GB" i="0" u="none" strike="noStrike" dirty="0">
                <a:solidFill>
                  <a:schemeClr val="bg2">
                    <a:lumMod val="50000"/>
                  </a:schemeClr>
                </a:solidFill>
                <a:effectLst/>
                <a:latin typeface="LEMON MILK" panose="00000500000000000000" pitchFamily="50" charset="0"/>
                <a:ea typeface="Calibri" panose="020F0502020204030204" pitchFamily="34" charset="0"/>
                <a:cs typeface="Calibri" panose="020F0502020204030204" pitchFamily="34" charset="0"/>
              </a:rPr>
              <a:t>Score test</a:t>
            </a:r>
          </a:p>
          <a:p>
            <a:pPr marL="560070" indent="-285750" algn="just" fontAlgn="base">
              <a:spcBef>
                <a:spcPts val="0"/>
              </a:spcBef>
            </a:pPr>
            <a:r>
              <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Compares the difference in log-likelihoods to the derivative of the log-likelihood with respect to the parameter of interest</a:t>
            </a:r>
          </a:p>
          <a:p>
            <a:pPr marL="560070" indent="-285750" algn="just" fontAlgn="base">
              <a:spcBef>
                <a:spcPts val="0"/>
              </a:spcBef>
            </a:pPr>
            <a:r>
              <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Less powerful than the LRT </a:t>
            </a:r>
          </a:p>
          <a:p>
            <a:pPr marL="560070" indent="-285750" algn="just" fontAlgn="base">
              <a:spcBef>
                <a:spcPts val="0"/>
              </a:spcBef>
            </a:pPr>
            <a:r>
              <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Robust to model misspecification</a:t>
            </a:r>
          </a:p>
          <a:p>
            <a:pPr marL="560070" indent="-285750" algn="just" fontAlgn="base">
              <a:spcBef>
                <a:spcPts val="0"/>
              </a:spcBef>
            </a:pPr>
            <a:r>
              <a:rPr lang="en-GB"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Can </a:t>
            </a:r>
            <a:r>
              <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be used in non-parametric models</a:t>
            </a:r>
          </a:p>
        </p:txBody>
      </p:sp>
    </p:spTree>
    <p:extLst>
      <p:ext uri="{BB962C8B-B14F-4D97-AF65-F5344CB8AC3E}">
        <p14:creationId xmlns:p14="http://schemas.microsoft.com/office/powerpoint/2010/main" val="2240687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DCE5-2274-0B01-77BD-204B97E3BDBB}"/>
              </a:ext>
            </a:extLst>
          </p:cNvPr>
          <p:cNvSpPr>
            <a:spLocks noGrp="1"/>
          </p:cNvSpPr>
          <p:nvPr>
            <p:ph type="title"/>
          </p:nvPr>
        </p:nvSpPr>
        <p:spPr/>
        <p:txBody>
          <a:bodyPr>
            <a:normAutofit/>
          </a:bodyPr>
          <a:lstStyle/>
          <a:p>
            <a:r>
              <a:rPr lang="en-IN" sz="2800" dirty="0">
                <a:latin typeface="LEMON MILK" panose="00000500000000000000" pitchFamily="50" charset="0"/>
              </a:rPr>
              <a:t>References</a:t>
            </a:r>
          </a:p>
        </p:txBody>
      </p:sp>
      <p:sp>
        <p:nvSpPr>
          <p:cNvPr id="3" name="Content Placeholder 2">
            <a:extLst>
              <a:ext uri="{FF2B5EF4-FFF2-40B4-BE49-F238E27FC236}">
                <a16:creationId xmlns:a16="http://schemas.microsoft.com/office/drawing/2014/main" id="{311EB70D-2BCE-4338-A0C4-E6254E0F2079}"/>
              </a:ext>
            </a:extLst>
          </p:cNvPr>
          <p:cNvSpPr>
            <a:spLocks noGrp="1"/>
          </p:cNvSpPr>
          <p:nvPr>
            <p:ph idx="1"/>
          </p:nvPr>
        </p:nvSpPr>
        <p:spPr/>
        <p:txBody>
          <a:bodyPr/>
          <a:lstStyle/>
          <a:p>
            <a:pPr algn="just"/>
            <a:r>
              <a:rPr lang="en-IN" b="0" i="0"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hlinkClick r:id="rId2"/>
              </a:rPr>
              <a:t>https://jnu.ac.bd/journal/assets/pdf/7_1_211.pdf</a:t>
            </a:r>
            <a:endParaRPr lang="en-IN" b="0" i="0"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IN"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hlinkClick r:id="rId3"/>
              </a:rPr>
              <a:t>https://www.probabilitycourse.com/chapter8/8_4_5_likelihood_ratio_tests.php</a:t>
            </a:r>
            <a:endParaRPr lang="en-IN"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endParaRPr>
          </a:p>
          <a:p>
            <a:pPr algn="just"/>
            <a:r>
              <a:rPr lang="en-GB"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Introduction to Probability by Hossein </a:t>
            </a:r>
            <a:r>
              <a:rPr lang="en-GB" dirty="0" err="1">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Pishro</a:t>
            </a:r>
            <a:r>
              <a:rPr lang="en-GB"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-Nik</a:t>
            </a:r>
            <a:endParaRPr lang="en-IN"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endParaRPr>
          </a:p>
          <a:p>
            <a:pPr algn="just"/>
            <a:r>
              <a:rPr lang="en-IN"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Probability and Statistical Inference by Robert V. Hogg, Elliot A. Tanis and Jagan Mohan Rao</a:t>
            </a:r>
          </a:p>
          <a:p>
            <a:pPr algn="just"/>
            <a:endParaRPr lang="en-IN"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4855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AA87A-9372-D618-30CC-041F796FC464}"/>
              </a:ext>
            </a:extLst>
          </p:cNvPr>
          <p:cNvSpPr>
            <a:spLocks noGrp="1"/>
          </p:cNvSpPr>
          <p:nvPr>
            <p:ph type="title"/>
          </p:nvPr>
        </p:nvSpPr>
        <p:spPr/>
        <p:txBody>
          <a:bodyPr/>
          <a:lstStyle/>
          <a:p>
            <a:r>
              <a:rPr lang="en-IN" dirty="0">
                <a:latin typeface="LEMON MILK" panose="00000500000000000000" pitchFamily="50" charset="0"/>
              </a:rPr>
              <a:t>Thank you!</a:t>
            </a:r>
          </a:p>
        </p:txBody>
      </p:sp>
    </p:spTree>
    <p:extLst>
      <p:ext uri="{BB962C8B-B14F-4D97-AF65-F5344CB8AC3E}">
        <p14:creationId xmlns:p14="http://schemas.microsoft.com/office/powerpoint/2010/main" val="896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D79E-CEAF-DDEB-7E04-8906ED4895F8}"/>
              </a:ext>
            </a:extLst>
          </p:cNvPr>
          <p:cNvSpPr>
            <a:spLocks noGrp="1"/>
          </p:cNvSpPr>
          <p:nvPr>
            <p:ph type="title"/>
          </p:nvPr>
        </p:nvSpPr>
        <p:spPr/>
        <p:txBody>
          <a:bodyPr>
            <a:normAutofit/>
          </a:bodyPr>
          <a:lstStyle/>
          <a:p>
            <a:r>
              <a:rPr lang="en-IN" sz="2800" dirty="0">
                <a:latin typeface="LEMON MILK" panose="00000500000000000000" pitchFamily="50" charset="0"/>
              </a:rPr>
              <a:t>What Will We Study?</a:t>
            </a:r>
          </a:p>
        </p:txBody>
      </p:sp>
      <p:sp>
        <p:nvSpPr>
          <p:cNvPr id="3" name="Content Placeholder 2">
            <a:extLst>
              <a:ext uri="{FF2B5EF4-FFF2-40B4-BE49-F238E27FC236}">
                <a16:creationId xmlns:a16="http://schemas.microsoft.com/office/drawing/2014/main" id="{B0939D97-5B4F-5257-9B41-7B0EE333BA5B}"/>
              </a:ext>
            </a:extLst>
          </p:cNvPr>
          <p:cNvSpPr>
            <a:spLocks noGrp="1"/>
          </p:cNvSpPr>
          <p:nvPr>
            <p:ph idx="1"/>
          </p:nvPr>
        </p:nvSpPr>
        <p:spPr/>
        <p:txBody>
          <a:bodyPr>
            <a:normAutofit/>
          </a:bodyPr>
          <a:lstStyle/>
          <a:p>
            <a:pPr rtl="0">
              <a:spcBef>
                <a:spcPts val="0"/>
              </a:spcBef>
              <a:spcAft>
                <a:spcPts val="1200"/>
              </a:spcAft>
            </a:pPr>
            <a:r>
              <a:rPr lang="en-GB" b="0" i="0" u="none" strike="noStrike"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Likelihood function</a:t>
            </a:r>
          </a:p>
          <a:p>
            <a:pPr rtl="0">
              <a:spcBef>
                <a:spcPts val="0"/>
              </a:spcBef>
              <a:spcAft>
                <a:spcPts val="1200"/>
              </a:spcAft>
            </a:pPr>
            <a:r>
              <a:rPr lang="en-GB" b="0" i="0" u="none" strike="noStrike"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Building Hypothesis</a:t>
            </a:r>
            <a:endParaRPr lang="en-GB" b="0"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1200"/>
              </a:spcAft>
            </a:pPr>
            <a:r>
              <a:rPr lang="en-GB" b="0" i="0" u="none" strike="noStrike"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What is Likelihood Ratio Test?</a:t>
            </a:r>
            <a:endParaRPr lang="en-GB" b="0"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1200"/>
              </a:spcAft>
            </a:pPr>
            <a:r>
              <a:rPr lang="en-GB" b="0" i="0" u="none" strike="noStrike"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How to choose constant c?</a:t>
            </a:r>
            <a:endParaRPr lang="en-GB" b="0"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1200"/>
              </a:spcAft>
            </a:pPr>
            <a:r>
              <a:rPr lang="en-GB" b="0" i="0" u="none" strike="noStrike"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Examples</a:t>
            </a:r>
            <a:endParaRPr lang="en-GB" b="0"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1200"/>
              </a:spcAft>
            </a:pPr>
            <a:r>
              <a:rPr lang="en-GB" b="0" i="0" u="none" strike="noStrike"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Applications</a:t>
            </a:r>
            <a:endParaRPr lang="en-GB" b="0"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1200"/>
              </a:spcAft>
            </a:pPr>
            <a:r>
              <a:rPr lang="en-GB" b="0" i="0" u="none" strike="noStrike"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Advantages</a:t>
            </a:r>
            <a:endParaRPr lang="en-GB" b="0"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1200"/>
              </a:spcAft>
            </a:pPr>
            <a:r>
              <a:rPr lang="en-GB" b="0" i="0" u="none" strike="noStrike"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Limitations</a:t>
            </a:r>
            <a:endParaRPr lang="en-GB" b="0"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1200"/>
              </a:spcAft>
            </a:pPr>
            <a:r>
              <a:rPr lang="en-GB" b="0" i="0" u="none" strike="noStrike"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Alternatives</a:t>
            </a:r>
            <a:endParaRPr lang="en-GB" b="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365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718F-264F-03B2-C1EA-2C7E62A1D153}"/>
              </a:ext>
            </a:extLst>
          </p:cNvPr>
          <p:cNvSpPr>
            <a:spLocks noGrp="1"/>
          </p:cNvSpPr>
          <p:nvPr>
            <p:ph type="title"/>
          </p:nvPr>
        </p:nvSpPr>
        <p:spPr/>
        <p:txBody>
          <a:bodyPr>
            <a:normAutofit/>
          </a:bodyPr>
          <a:lstStyle/>
          <a:p>
            <a:r>
              <a:rPr lang="en-IN" sz="2800" dirty="0">
                <a:latin typeface="LEMON MILK" panose="00000500000000000000" pitchFamily="50" charset="0"/>
              </a:rPr>
              <a:t>Likelihood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837121-4DB5-9A0D-1DB0-A32B5AFFCA82}"/>
                  </a:ext>
                </a:extLst>
              </p:cNvPr>
              <p:cNvSpPr>
                <a:spLocks noGrp="1"/>
              </p:cNvSpPr>
              <p:nvPr>
                <p:ph idx="1"/>
              </p:nvPr>
            </p:nvSpPr>
            <p:spPr/>
            <p:txBody>
              <a:bodyPr>
                <a:normAutofit/>
              </a:bodyPr>
              <a:lstStyle/>
              <a:p>
                <a:pPr algn="just" rtl="0">
                  <a:spcBef>
                    <a:spcPts val="0"/>
                  </a:spcBef>
                  <a:spcAft>
                    <a:spcPts val="1200"/>
                  </a:spcAft>
                </a:pPr>
                <a:r>
                  <a:rPr lang="en-GB" dirty="0">
                    <a:solidFill>
                      <a:srgbClr val="666666"/>
                    </a:solidFill>
                    <a:latin typeface="Calibri" panose="020F0502020204030204" pitchFamily="34" charset="0"/>
                    <a:ea typeface="Calibri" panose="020F0502020204030204" pitchFamily="34" charset="0"/>
                    <a:cs typeface="Calibri" panose="020F0502020204030204" pitchFamily="34" charset="0"/>
                  </a:rPr>
                  <a:t>Suppose X₁, X₂, X₃, …, Xₙ is a random sample from a distribution with Probability </a:t>
                </a:r>
                <a:r>
                  <a:rPr lang="en-GB"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Density Function f(x | </a:t>
                </a:r>
                <a:r>
                  <a:rPr lang="el-GR"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θ</a:t>
                </a:r>
                <a:r>
                  <a:rPr lang="en-IN"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 Then given X = x is observed, the likelihood function is the function of </a:t>
                </a:r>
                <a:r>
                  <a:rPr lang="el-GR"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θ</a:t>
                </a:r>
                <a:r>
                  <a:rPr lang="en-IN"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 defined by:</a:t>
                </a:r>
              </a:p>
              <a:p>
                <a:pPr marL="0" indent="0" algn="just">
                  <a:spcBef>
                    <a:spcPts val="0"/>
                  </a:spcBef>
                  <a:spcAft>
                    <a:spcPts val="1200"/>
                  </a:spcAft>
                  <a:buNone/>
                </a:pPr>
                <a:r>
                  <a:rPr lang="en-IN"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	</a:t>
                </a:r>
                <a:r>
                  <a:rPr lang="en-IN" dirty="0">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a:t>L(</a:t>
                </a:r>
                <a:r>
                  <a:rPr lang="el-GR" dirty="0">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a:t>θ </a:t>
                </a:r>
                <a14:m>
                  <m:oMath xmlns:m="http://schemas.openxmlformats.org/officeDocument/2006/math">
                    <m:d>
                      <m:dPr>
                        <m:begChr m:val="|"/>
                        <m:endChr m:val="|"/>
                        <m:ctrlPr>
                          <a:rPr lang="en-IN" b="0" i="1" smtClean="0">
                            <a:solidFill>
                              <a:schemeClr val="bg2">
                                <a:lumMod val="50000"/>
                              </a:schemeClr>
                            </a:solidFill>
                            <a:latin typeface="Cambria Math" panose="02040503050406030204" pitchFamily="18" charset="0"/>
                            <a:ea typeface="Cambria Math" panose="02040503050406030204" pitchFamily="18" charset="0"/>
                          </a:rPr>
                        </m:ctrlPr>
                      </m:dPr>
                      <m:e>
                        <m:r>
                          <m:rPr>
                            <m:nor/>
                          </m:rPr>
                          <a:rPr lang="en-IN" b="0" i="0" smtClean="0">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 </m:t>
                        </m:r>
                        <m:r>
                          <m:rPr>
                            <m:nor/>
                          </m:rPr>
                          <a:rPr lang="en-IN" b="0" i="0" smtClean="0">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x</m:t>
                        </m:r>
                        <m:r>
                          <m:rPr>
                            <m:nor/>
                          </m:rPr>
                          <a:rPr lang="en-GB" dirty="0">
                            <a:solidFill>
                              <a:srgbClr val="666666"/>
                            </a:solidFill>
                            <a:latin typeface="Cambria Math" panose="02040503050406030204" pitchFamily="18" charset="0"/>
                            <a:ea typeface="Cambria Math" panose="02040503050406030204" pitchFamily="18" charset="0"/>
                            <a:cs typeface="Calibri" panose="020F0502020204030204" pitchFamily="34" charset="0"/>
                          </a:rPr>
                          <m:t>₁</m:t>
                        </m:r>
                        <m:r>
                          <m:rPr>
                            <m:nor/>
                          </m:rPr>
                          <a:rPr lang="en-GB" dirty="0">
                            <a:solidFill>
                              <a:srgbClr val="666666"/>
                            </a:solidFill>
                            <a:latin typeface="Cambria Math" panose="02040503050406030204" pitchFamily="18" charset="0"/>
                            <a:ea typeface="Cambria Math" panose="02040503050406030204" pitchFamily="18" charset="0"/>
                            <a:cs typeface="Calibri" panose="020F0502020204030204" pitchFamily="34" charset="0"/>
                          </a:rPr>
                          <m:t>, </m:t>
                        </m:r>
                        <m:r>
                          <m:rPr>
                            <m:nor/>
                          </m:rPr>
                          <a:rPr lang="en-IN" b="0" i="0" dirty="0" smtClean="0">
                            <a:solidFill>
                              <a:srgbClr val="666666"/>
                            </a:solidFill>
                            <a:latin typeface="Cambria Math" panose="02040503050406030204" pitchFamily="18" charset="0"/>
                            <a:ea typeface="Cambria Math" panose="02040503050406030204" pitchFamily="18" charset="0"/>
                            <a:cs typeface="Calibri" panose="020F0502020204030204" pitchFamily="34" charset="0"/>
                          </a:rPr>
                          <m:t>x</m:t>
                        </m:r>
                        <m:r>
                          <m:rPr>
                            <m:nor/>
                          </m:rPr>
                          <a:rPr lang="en-GB" dirty="0">
                            <a:solidFill>
                              <a:srgbClr val="666666"/>
                            </a:solidFill>
                            <a:latin typeface="Cambria Math" panose="02040503050406030204" pitchFamily="18" charset="0"/>
                            <a:ea typeface="Cambria Math" panose="02040503050406030204" pitchFamily="18" charset="0"/>
                            <a:cs typeface="Calibri" panose="020F0502020204030204" pitchFamily="34" charset="0"/>
                          </a:rPr>
                          <m:t>₂</m:t>
                        </m:r>
                        <m:r>
                          <m:rPr>
                            <m:nor/>
                          </m:rPr>
                          <a:rPr lang="en-GB" dirty="0">
                            <a:solidFill>
                              <a:srgbClr val="666666"/>
                            </a:solidFill>
                            <a:latin typeface="Cambria Math" panose="02040503050406030204" pitchFamily="18" charset="0"/>
                            <a:ea typeface="Cambria Math" panose="02040503050406030204" pitchFamily="18" charset="0"/>
                            <a:cs typeface="Calibri" panose="020F0502020204030204" pitchFamily="34" charset="0"/>
                          </a:rPr>
                          <m:t>, </m:t>
                        </m:r>
                        <m:r>
                          <m:rPr>
                            <m:nor/>
                          </m:rPr>
                          <a:rPr lang="en-IN" b="0" i="0" dirty="0" smtClean="0">
                            <a:solidFill>
                              <a:srgbClr val="666666"/>
                            </a:solidFill>
                            <a:latin typeface="Cambria Math" panose="02040503050406030204" pitchFamily="18" charset="0"/>
                            <a:ea typeface="Cambria Math" panose="02040503050406030204" pitchFamily="18" charset="0"/>
                            <a:cs typeface="Calibri" panose="020F0502020204030204" pitchFamily="34" charset="0"/>
                          </a:rPr>
                          <m:t>x</m:t>
                        </m:r>
                        <m:r>
                          <m:rPr>
                            <m:nor/>
                          </m:rPr>
                          <a:rPr lang="en-GB" dirty="0">
                            <a:solidFill>
                              <a:srgbClr val="666666"/>
                            </a:solidFill>
                            <a:latin typeface="Cambria Math" panose="02040503050406030204" pitchFamily="18" charset="0"/>
                            <a:ea typeface="Cambria Math" panose="02040503050406030204" pitchFamily="18" charset="0"/>
                            <a:cs typeface="Calibri" panose="020F0502020204030204" pitchFamily="34" charset="0"/>
                          </a:rPr>
                          <m:t>₃</m:t>
                        </m:r>
                        <m:r>
                          <m:rPr>
                            <m:nor/>
                          </m:rPr>
                          <a:rPr lang="en-GB" dirty="0">
                            <a:solidFill>
                              <a:srgbClr val="666666"/>
                            </a:solidFill>
                            <a:latin typeface="Cambria Math" panose="02040503050406030204" pitchFamily="18" charset="0"/>
                            <a:ea typeface="Cambria Math" panose="02040503050406030204" pitchFamily="18" charset="0"/>
                            <a:cs typeface="Calibri" panose="020F0502020204030204" pitchFamily="34" charset="0"/>
                          </a:rPr>
                          <m:t>, </m:t>
                        </m:r>
                        <m:r>
                          <m:rPr>
                            <m:nor/>
                          </m:rPr>
                          <a:rPr lang="en-GB" dirty="0">
                            <a:solidFill>
                              <a:srgbClr val="666666"/>
                            </a:solidFill>
                            <a:latin typeface="Cambria Math" panose="02040503050406030204" pitchFamily="18" charset="0"/>
                            <a:ea typeface="Cambria Math" panose="02040503050406030204" pitchFamily="18" charset="0"/>
                            <a:cs typeface="Calibri" panose="020F0502020204030204" pitchFamily="34" charset="0"/>
                          </a:rPr>
                          <m:t>…</m:t>
                        </m:r>
                        <m:r>
                          <m:rPr>
                            <m:nor/>
                          </m:rPr>
                          <a:rPr lang="en-GB" dirty="0">
                            <a:solidFill>
                              <a:srgbClr val="666666"/>
                            </a:solidFill>
                            <a:latin typeface="Cambria Math" panose="02040503050406030204" pitchFamily="18" charset="0"/>
                            <a:ea typeface="Cambria Math" panose="02040503050406030204" pitchFamily="18" charset="0"/>
                            <a:cs typeface="Calibri" panose="020F0502020204030204" pitchFamily="34" charset="0"/>
                          </a:rPr>
                          <m:t>, </m:t>
                        </m:r>
                        <m:r>
                          <m:rPr>
                            <m:nor/>
                          </m:rPr>
                          <a:rPr lang="en-IN" b="0" i="0" dirty="0" smtClean="0">
                            <a:solidFill>
                              <a:srgbClr val="666666"/>
                            </a:solidFill>
                            <a:latin typeface="Cambria Math" panose="02040503050406030204" pitchFamily="18" charset="0"/>
                            <a:ea typeface="Cambria Math" panose="02040503050406030204" pitchFamily="18" charset="0"/>
                            <a:cs typeface="Calibri" panose="020F0502020204030204" pitchFamily="34" charset="0"/>
                          </a:rPr>
                          <m:t>x</m:t>
                        </m:r>
                        <m:r>
                          <m:rPr>
                            <m:nor/>
                          </m:rPr>
                          <a:rPr lang="en-GB" dirty="0">
                            <a:solidFill>
                              <a:srgbClr val="666666"/>
                            </a:solidFill>
                            <a:latin typeface="Cambria Math" panose="02040503050406030204" pitchFamily="18" charset="0"/>
                            <a:ea typeface="Cambria Math" panose="02040503050406030204" pitchFamily="18" charset="0"/>
                            <a:cs typeface="Calibri" panose="020F0502020204030204" pitchFamily="34" charset="0"/>
                          </a:rPr>
                          <m:t>ₙ</m:t>
                        </m:r>
                        <m:r>
                          <m:rPr>
                            <m:nor/>
                          </m:rPr>
                          <a:rPr lang="en-IN" b="0" i="0" dirty="0" smtClean="0">
                            <a:solidFill>
                              <a:srgbClr val="666666"/>
                            </a:solidFill>
                            <a:latin typeface="Cambria Math" panose="02040503050406030204" pitchFamily="18" charset="0"/>
                            <a:ea typeface="Cambria Math" panose="02040503050406030204" pitchFamily="18" charset="0"/>
                            <a:cs typeface="Calibri" panose="020F0502020204030204" pitchFamily="34" charset="0"/>
                          </a:rPr>
                          <m:t>)</m:t>
                        </m:r>
                        <m:r>
                          <a:rPr lang="en-IN" i="1" smtClean="0">
                            <a:solidFill>
                              <a:schemeClr val="bg2">
                                <a:lumMod val="50000"/>
                              </a:schemeClr>
                            </a:solidFill>
                            <a:latin typeface="Cambria Math" panose="02040503050406030204" pitchFamily="18" charset="0"/>
                            <a:ea typeface="Cambria Math" panose="02040503050406030204" pitchFamily="18" charset="0"/>
                          </a:rPr>
                          <m:t>=</m:t>
                        </m:r>
                        <m:r>
                          <m:rPr>
                            <m:nor/>
                          </m:rPr>
                          <a:rPr lang="en-GB" dirty="0">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f</m:t>
                        </m:r>
                        <m:r>
                          <m:rPr>
                            <m:nor/>
                          </m:rPr>
                          <a:rPr lang="en-GB" dirty="0">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m:t>
                        </m:r>
                        <m:r>
                          <m:rPr>
                            <m:nor/>
                          </m:rPr>
                          <a:rPr lang="en-GB" dirty="0">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x</m:t>
                        </m:r>
                        <m:r>
                          <m:rPr>
                            <m:nor/>
                          </m:rPr>
                          <a:rPr lang="en-GB" dirty="0">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 | </m:t>
                        </m:r>
                        <m:r>
                          <m:rPr>
                            <m:nor/>
                          </m:rPr>
                          <a:rPr lang="el-GR" dirty="0">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θ</m:t>
                        </m:r>
                        <m:r>
                          <m:rPr>
                            <m:nor/>
                          </m:rPr>
                          <a:rPr lang="en-IN" b="0" i="0" dirty="0" smtClean="0">
                            <a:solidFill>
                              <a:schemeClr val="bg2">
                                <a:lumMod val="50000"/>
                              </a:schemeClr>
                            </a:solidFill>
                            <a:latin typeface="Cambria Math" panose="02040503050406030204" pitchFamily="18" charset="0"/>
                            <a:ea typeface="Cambria Math" panose="02040503050406030204" pitchFamily="18" charset="0"/>
                            <a:cs typeface="Calibri" panose="020F0502020204030204" pitchFamily="34" charset="0"/>
                          </a:rPr>
                          <m:t>) </m:t>
                        </m:r>
                        <m:r>
                          <a:rPr lang="en-IN" b="0" i="1" dirty="0" smtClean="0">
                            <a:solidFill>
                              <a:schemeClr val="bg2">
                                <a:lumMod val="50000"/>
                              </a:schemeClr>
                            </a:solidFill>
                            <a:latin typeface="Cambria Math" panose="02040503050406030204" pitchFamily="18" charset="0"/>
                            <a:ea typeface="Cambria Math" panose="02040503050406030204" pitchFamily="18" charset="0"/>
                          </a:rPr>
                          <m:t>=</m:t>
                        </m:r>
                        <m:nary>
                          <m:naryPr>
                            <m:chr m:val="∏"/>
                            <m:ctrlPr>
                              <a:rPr lang="en-IN" b="0" i="1" dirty="0" smtClean="0">
                                <a:solidFill>
                                  <a:schemeClr val="bg2">
                                    <a:lumMod val="50000"/>
                                  </a:schemeClr>
                                </a:solidFill>
                                <a:latin typeface="Cambria Math" panose="02040503050406030204" pitchFamily="18" charset="0"/>
                                <a:ea typeface="Cambria Math" panose="02040503050406030204" pitchFamily="18" charset="0"/>
                              </a:rPr>
                            </m:ctrlPr>
                          </m:naryPr>
                          <m:sub>
                            <m:r>
                              <m:rPr>
                                <m:brk m:alnAt="23"/>
                              </m:rPr>
                              <a:rPr lang="en-IN" b="0" i="1" dirty="0" smtClean="0">
                                <a:solidFill>
                                  <a:schemeClr val="bg2">
                                    <a:lumMod val="50000"/>
                                  </a:schemeClr>
                                </a:solidFill>
                                <a:latin typeface="Cambria Math" panose="02040503050406030204" pitchFamily="18" charset="0"/>
                                <a:ea typeface="Cambria Math" panose="02040503050406030204" pitchFamily="18" charset="0"/>
                              </a:rPr>
                              <m:t>𝑖</m:t>
                            </m:r>
                            <m:r>
                              <a:rPr lang="en-IN" b="0" i="1" dirty="0" smtClean="0">
                                <a:solidFill>
                                  <a:schemeClr val="bg2">
                                    <a:lumMod val="50000"/>
                                  </a:schemeClr>
                                </a:solidFill>
                                <a:latin typeface="Cambria Math" panose="02040503050406030204" pitchFamily="18" charset="0"/>
                                <a:ea typeface="Cambria Math" panose="02040503050406030204" pitchFamily="18" charset="0"/>
                              </a:rPr>
                              <m:t>=</m:t>
                            </m:r>
                            <m:r>
                              <m:rPr>
                                <m:brk m:alnAt="23"/>
                              </m:rPr>
                              <a:rPr lang="en-IN" b="0" i="1" dirty="0" smtClean="0">
                                <a:solidFill>
                                  <a:schemeClr val="bg2">
                                    <a:lumMod val="50000"/>
                                  </a:schemeClr>
                                </a:solidFill>
                                <a:latin typeface="Cambria Math" panose="02040503050406030204" pitchFamily="18" charset="0"/>
                                <a:ea typeface="Cambria Math" panose="02040503050406030204" pitchFamily="18" charset="0"/>
                              </a:rPr>
                              <m:t>1</m:t>
                            </m:r>
                          </m:sub>
                          <m:sup>
                            <m:r>
                              <a:rPr lang="en-IN" b="0" i="1" dirty="0" smtClean="0">
                                <a:solidFill>
                                  <a:schemeClr val="bg2">
                                    <a:lumMod val="50000"/>
                                  </a:schemeClr>
                                </a:solidFill>
                                <a:latin typeface="Cambria Math" panose="02040503050406030204" pitchFamily="18" charset="0"/>
                                <a:ea typeface="Cambria Math" panose="02040503050406030204" pitchFamily="18" charset="0"/>
                              </a:rPr>
                              <m:t>𝑛</m:t>
                            </m:r>
                          </m:sup>
                          <m:e>
                            <m:r>
                              <a:rPr lang="en-IN" b="0" i="1" dirty="0" smtClean="0">
                                <a:solidFill>
                                  <a:schemeClr val="bg2">
                                    <a:lumMod val="50000"/>
                                  </a:schemeClr>
                                </a:solidFill>
                                <a:latin typeface="Cambria Math" panose="02040503050406030204" pitchFamily="18" charset="0"/>
                                <a:ea typeface="Cambria Math" panose="02040503050406030204" pitchFamily="18" charset="0"/>
                              </a:rPr>
                              <m:t>𝑓</m:t>
                            </m:r>
                            <m:r>
                              <a:rPr lang="en-IN" b="0" i="1" dirty="0" smtClean="0">
                                <a:solidFill>
                                  <a:schemeClr val="bg2">
                                    <a:lumMod val="50000"/>
                                  </a:schemeClr>
                                </a:solidFill>
                                <a:latin typeface="Cambria Math" panose="02040503050406030204" pitchFamily="18" charset="0"/>
                                <a:ea typeface="Cambria Math" panose="02040503050406030204" pitchFamily="18" charset="0"/>
                              </a:rPr>
                              <m:t>(</m:t>
                            </m:r>
                            <m:sSub>
                              <m:sSubPr>
                                <m:ctrlPr>
                                  <a:rPr lang="en-IN" b="0" i="1" dirty="0" smtClean="0">
                                    <a:solidFill>
                                      <a:schemeClr val="bg2">
                                        <a:lumMod val="50000"/>
                                      </a:schemeClr>
                                    </a:solidFill>
                                    <a:latin typeface="Cambria Math" panose="02040503050406030204" pitchFamily="18" charset="0"/>
                                    <a:ea typeface="Cambria Math" panose="02040503050406030204" pitchFamily="18" charset="0"/>
                                  </a:rPr>
                                </m:ctrlPr>
                              </m:sSubPr>
                              <m:e>
                                <m:r>
                                  <a:rPr lang="en-IN" b="0" i="1" dirty="0" smtClean="0">
                                    <a:solidFill>
                                      <a:schemeClr val="bg2">
                                        <a:lumMod val="50000"/>
                                      </a:schemeClr>
                                    </a:solidFill>
                                    <a:latin typeface="Cambria Math" panose="02040503050406030204" pitchFamily="18" charset="0"/>
                                    <a:ea typeface="Cambria Math" panose="02040503050406030204" pitchFamily="18" charset="0"/>
                                  </a:rPr>
                                  <m:t>𝑥</m:t>
                                </m:r>
                              </m:e>
                              <m:sub>
                                <m:r>
                                  <a:rPr lang="en-IN" b="0" i="1" dirty="0" smtClean="0">
                                    <a:solidFill>
                                      <a:schemeClr val="bg2">
                                        <a:lumMod val="50000"/>
                                      </a:schemeClr>
                                    </a:solidFill>
                                    <a:latin typeface="Cambria Math" panose="02040503050406030204" pitchFamily="18" charset="0"/>
                                    <a:ea typeface="Cambria Math" panose="02040503050406030204" pitchFamily="18" charset="0"/>
                                  </a:rPr>
                                  <m:t>𝑖</m:t>
                                </m:r>
                              </m:sub>
                            </m:sSub>
                            <m:r>
                              <a:rPr lang="en-IN" b="0" i="1" dirty="0" smtClean="0">
                                <a:solidFill>
                                  <a:schemeClr val="bg2">
                                    <a:lumMod val="50000"/>
                                  </a:schemeClr>
                                </a:solidFill>
                                <a:latin typeface="Cambria Math" panose="02040503050406030204" pitchFamily="18" charset="0"/>
                                <a:ea typeface="Cambria Math" panose="02040503050406030204" pitchFamily="18" charset="0"/>
                              </a:rPr>
                              <m:t> </m:t>
                            </m:r>
                          </m:e>
                        </m:nary>
                      </m:e>
                    </m:d>
                    <m:r>
                      <a:rPr lang="en-IN" b="0" i="1" dirty="0" smtClean="0">
                        <a:solidFill>
                          <a:schemeClr val="bg2">
                            <a:lumMod val="50000"/>
                          </a:schemeClr>
                        </a:solidFill>
                        <a:latin typeface="Cambria Math" panose="02040503050406030204" pitchFamily="18" charset="0"/>
                        <a:ea typeface="Cambria Math" panose="02040503050406030204" pitchFamily="18" charset="0"/>
                      </a:rPr>
                      <m:t> </m:t>
                    </m:r>
                    <m:r>
                      <m:rPr>
                        <m:sty m:val="p"/>
                      </m:rPr>
                      <a:rPr lang="el-GR" b="0" i="1" dirty="0" smtClean="0">
                        <a:solidFill>
                          <a:schemeClr val="bg2">
                            <a:lumMod val="50000"/>
                          </a:schemeClr>
                        </a:solidFill>
                        <a:latin typeface="Cambria Math" panose="02040503050406030204" pitchFamily="18" charset="0"/>
                        <a:ea typeface="Cambria Math" panose="02040503050406030204" pitchFamily="18" charset="0"/>
                      </a:rPr>
                      <m:t>θ</m:t>
                    </m:r>
                    <m:r>
                      <a:rPr lang="en-IN" b="0" i="1" dirty="0" smtClean="0">
                        <a:solidFill>
                          <a:schemeClr val="bg2">
                            <a:lumMod val="50000"/>
                          </a:schemeClr>
                        </a:solidFill>
                        <a:latin typeface="Cambria Math" panose="02040503050406030204" pitchFamily="18" charset="0"/>
                        <a:ea typeface="Cambria Math" panose="02040503050406030204" pitchFamily="18" charset="0"/>
                      </a:rPr>
                      <m:t>)</m:t>
                    </m:r>
                  </m:oMath>
                </a14:m>
                <a:endParaRPr lang="en-IN" u="none" strike="noStrike" dirty="0">
                  <a:solidFill>
                    <a:schemeClr val="bg2">
                      <a:lumMod val="50000"/>
                    </a:schemeClr>
                  </a:solidFill>
                  <a:effectLst/>
                  <a:latin typeface="Cambria Math" panose="02040503050406030204" pitchFamily="18" charset="0"/>
                  <a:ea typeface="Cambria Math" panose="02040503050406030204" pitchFamily="18" charset="0"/>
                  <a:cs typeface="Calibri" panose="020F0502020204030204" pitchFamily="34" charset="0"/>
                </a:endParaRPr>
              </a:p>
              <a:p>
                <a:pPr marL="0" indent="0" algn="just">
                  <a:spcBef>
                    <a:spcPts val="0"/>
                  </a:spcBef>
                  <a:spcAft>
                    <a:spcPts val="1200"/>
                  </a:spcAft>
                  <a:buNone/>
                </a:pPr>
                <a:endParaRPr lang="en-IN"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algn="just" rtl="0">
                  <a:spcBef>
                    <a:spcPts val="0"/>
                  </a:spcBef>
                  <a:spcAft>
                    <a:spcPts val="1200"/>
                  </a:spcAft>
                </a:pPr>
                <a:r>
                  <a:rPr lang="en-GB" b="1" i="0" u="none" strike="noStrike"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Maximum Likelihood </a:t>
                </a:r>
                <a:r>
                  <a:rPr lang="en-GB" b="1" dirty="0">
                    <a:solidFill>
                      <a:srgbClr val="666666"/>
                    </a:solidFill>
                    <a:latin typeface="Calibri" panose="020F0502020204030204" pitchFamily="34" charset="0"/>
                    <a:ea typeface="Calibri" panose="020F0502020204030204" pitchFamily="34" charset="0"/>
                    <a:cs typeface="Calibri" panose="020F0502020204030204" pitchFamily="34" charset="0"/>
                  </a:rPr>
                  <a:t>F</a:t>
                </a:r>
                <a:r>
                  <a:rPr lang="en-GB" b="1" i="0" u="none" strike="noStrike"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unction: </a:t>
                </a:r>
                <a:r>
                  <a:rPr lang="en-GB" b="0" i="0" u="none" strike="noStrike"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The maximum likelihood estimator is the set of parameter values that maximize the likelihood function, i.e., the values that make the observed data most probable given the model.</a:t>
                </a:r>
                <a:endParaRPr lang="en-IN"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4E837121-4DB5-9A0D-1DB0-A32B5AFFCA82}"/>
                  </a:ext>
                </a:extLst>
              </p:cNvPr>
              <p:cNvSpPr>
                <a:spLocks noGrp="1" noRot="1" noChangeAspect="1" noMove="1" noResize="1" noEditPoints="1" noAdjustHandles="1" noChangeArrowheads="1" noChangeShapeType="1" noTextEdit="1"/>
              </p:cNvSpPr>
              <p:nvPr>
                <p:ph idx="1"/>
              </p:nvPr>
            </p:nvSpPr>
            <p:spPr>
              <a:blipFill>
                <a:blip r:embed="rId2"/>
                <a:stretch>
                  <a:fillRect l="-667" r="-1583"/>
                </a:stretch>
              </a:blipFill>
            </p:spPr>
            <p:txBody>
              <a:bodyPr/>
              <a:lstStyle/>
              <a:p>
                <a:r>
                  <a:rPr lang="en-IN">
                    <a:noFill/>
                  </a:rPr>
                  <a:t> </a:t>
                </a:r>
              </a:p>
            </p:txBody>
          </p:sp>
        </mc:Fallback>
      </mc:AlternateContent>
    </p:spTree>
    <p:extLst>
      <p:ext uri="{BB962C8B-B14F-4D97-AF65-F5344CB8AC3E}">
        <p14:creationId xmlns:p14="http://schemas.microsoft.com/office/powerpoint/2010/main" val="1747226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564F-96E1-B4FF-5A2F-9B6A692434F3}"/>
              </a:ext>
            </a:extLst>
          </p:cNvPr>
          <p:cNvSpPr>
            <a:spLocks noGrp="1"/>
          </p:cNvSpPr>
          <p:nvPr>
            <p:ph type="title"/>
          </p:nvPr>
        </p:nvSpPr>
        <p:spPr/>
        <p:txBody>
          <a:bodyPr>
            <a:normAutofit/>
          </a:bodyPr>
          <a:lstStyle/>
          <a:p>
            <a:r>
              <a:rPr lang="en-IN" sz="2800" dirty="0">
                <a:latin typeface="LEMON MILK" panose="00000500000000000000" pitchFamily="50" charset="0"/>
              </a:rPr>
              <a:t>What does it look like?</a:t>
            </a:r>
          </a:p>
        </p:txBody>
      </p:sp>
      <p:sp>
        <p:nvSpPr>
          <p:cNvPr id="3" name="Content Placeholder 2">
            <a:extLst>
              <a:ext uri="{FF2B5EF4-FFF2-40B4-BE49-F238E27FC236}">
                <a16:creationId xmlns:a16="http://schemas.microsoft.com/office/drawing/2014/main" id="{ECD90021-9626-CAFF-9736-D0CC3DE47ED6}"/>
              </a:ext>
            </a:extLst>
          </p:cNvPr>
          <p:cNvSpPr>
            <a:spLocks noGrp="1"/>
          </p:cNvSpPr>
          <p:nvPr>
            <p:ph idx="1"/>
          </p:nvPr>
        </p:nvSpPr>
        <p:spPr>
          <a:xfrm>
            <a:off x="3869268" y="864108"/>
            <a:ext cx="7315200" cy="704716"/>
          </a:xfrm>
        </p:spPr>
        <p:txBody>
          <a:bodyPr/>
          <a:lstStyle/>
          <a:p>
            <a:pPr algn="just"/>
            <a:r>
              <a:rPr lang="en-IN" dirty="0">
                <a:latin typeface="Calibri" panose="020F0502020204030204" pitchFamily="34" charset="0"/>
                <a:ea typeface="Calibri" panose="020F0502020204030204" pitchFamily="34" charset="0"/>
                <a:cs typeface="Calibri" panose="020F0502020204030204" pitchFamily="34" charset="0"/>
              </a:rPr>
              <a:t>For example, consider a normal distribution with the mean 6 and standard deviation 1.2, with the following graph.</a:t>
            </a:r>
          </a:p>
        </p:txBody>
      </p:sp>
      <p:pic>
        <p:nvPicPr>
          <p:cNvPr id="9" name="Picture 8">
            <a:extLst>
              <a:ext uri="{FF2B5EF4-FFF2-40B4-BE49-F238E27FC236}">
                <a16:creationId xmlns:a16="http://schemas.microsoft.com/office/drawing/2014/main" id="{B3E681E3-DD68-F04C-C45D-018697E577E3}"/>
              </a:ext>
            </a:extLst>
          </p:cNvPr>
          <p:cNvPicPr>
            <a:picLocks noChangeAspect="1"/>
          </p:cNvPicPr>
          <p:nvPr/>
        </p:nvPicPr>
        <p:blipFill>
          <a:blip r:embed="rId2"/>
          <a:stretch>
            <a:fillRect/>
          </a:stretch>
        </p:blipFill>
        <p:spPr>
          <a:xfrm>
            <a:off x="3868634" y="1568824"/>
            <a:ext cx="7430070" cy="4156196"/>
          </a:xfrm>
          <a:prstGeom prst="rect">
            <a:avLst/>
          </a:prstGeom>
        </p:spPr>
      </p:pic>
    </p:spTree>
    <p:extLst>
      <p:ext uri="{BB962C8B-B14F-4D97-AF65-F5344CB8AC3E}">
        <p14:creationId xmlns:p14="http://schemas.microsoft.com/office/powerpoint/2010/main" val="2682340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369-F0AE-20A8-D190-D9872F5091AB}"/>
              </a:ext>
            </a:extLst>
          </p:cNvPr>
          <p:cNvSpPr>
            <a:spLocks noGrp="1"/>
          </p:cNvSpPr>
          <p:nvPr>
            <p:ph type="title"/>
          </p:nvPr>
        </p:nvSpPr>
        <p:spPr/>
        <p:txBody>
          <a:bodyPr>
            <a:normAutofit/>
          </a:bodyPr>
          <a:lstStyle/>
          <a:p>
            <a:r>
              <a:rPr lang="en-IN" sz="2800" dirty="0">
                <a:latin typeface="LEMON MILK" panose="00000500000000000000" pitchFamily="50" charset="0"/>
              </a:rPr>
              <a:t>Likelihood Ratio Tests</a:t>
            </a:r>
          </a:p>
        </p:txBody>
      </p:sp>
      <p:sp>
        <p:nvSpPr>
          <p:cNvPr id="3" name="Content Placeholder 2">
            <a:extLst>
              <a:ext uri="{FF2B5EF4-FFF2-40B4-BE49-F238E27FC236}">
                <a16:creationId xmlns:a16="http://schemas.microsoft.com/office/drawing/2014/main" id="{F6BD42A3-30BC-C830-F46F-591914FAA536}"/>
              </a:ext>
            </a:extLst>
          </p:cNvPr>
          <p:cNvSpPr>
            <a:spLocks noGrp="1"/>
          </p:cNvSpPr>
          <p:nvPr>
            <p:ph idx="1"/>
          </p:nvPr>
        </p:nvSpPr>
        <p:spPr/>
        <p:txBody>
          <a:bodyPr>
            <a:normAutofit/>
          </a:bodyPr>
          <a:lstStyle/>
          <a:p>
            <a:pPr algn="just">
              <a:lnSpc>
                <a:spcPct val="100000"/>
              </a:lnSpc>
            </a:pPr>
            <a:r>
              <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The Likelihood-Ratio Test (LRT) is a statistical test used to compare the goodness of fit of two competing statistical models based on the ratio of their likelihoods. </a:t>
            </a:r>
          </a:p>
          <a:p>
            <a:pPr algn="just">
              <a:lnSpc>
                <a:spcPct val="100000"/>
              </a:lnSpc>
            </a:pPr>
            <a:r>
              <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It assesses if the constraint (i.e. the null hypothesis) is supported by the observed data and can be used to find out which model is the best fit.</a:t>
            </a:r>
          </a:p>
          <a:p>
            <a:pPr algn="just">
              <a:lnSpc>
                <a:spcPct val="100000"/>
              </a:lnSpc>
            </a:pPr>
            <a:r>
              <a:rPr lang="en-GB" b="1"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Purpose: </a:t>
            </a:r>
            <a:r>
              <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The likelihood ratio test aims to determine whether a new model is a better fit for the data than an old model. </a:t>
            </a:r>
          </a:p>
          <a:p>
            <a:pPr algn="just">
              <a:lnSpc>
                <a:spcPct val="100000"/>
              </a:lnSpc>
            </a:pPr>
            <a:r>
              <a:rPr lang="en-GB" b="1"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Significance: </a:t>
            </a:r>
            <a:r>
              <a:rPr lang="en-GB" b="0" i="0" u="none" strike="noStrike"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The significance of the likelihood ratio test is that it provides a statistical test for the hypothesis that the new model is a better fit than the old model.</a:t>
            </a:r>
            <a:endParaRPr lang="en-IN"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3297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8ACB5-07E5-4F8C-5BC1-2B8F7181DD2E}"/>
              </a:ext>
            </a:extLst>
          </p:cNvPr>
          <p:cNvSpPr>
            <a:spLocks noGrp="1"/>
          </p:cNvSpPr>
          <p:nvPr>
            <p:ph type="title"/>
          </p:nvPr>
        </p:nvSpPr>
        <p:spPr/>
        <p:txBody>
          <a:bodyPr>
            <a:normAutofit/>
          </a:bodyPr>
          <a:lstStyle/>
          <a:p>
            <a:r>
              <a:rPr lang="en-IN" sz="2800" dirty="0">
                <a:latin typeface="LEMON MILK" panose="00000500000000000000" pitchFamily="50" charset="0"/>
              </a:rPr>
              <a:t>Wait a second. Hypothesis?</a:t>
            </a:r>
          </a:p>
        </p:txBody>
      </p:sp>
      <p:sp>
        <p:nvSpPr>
          <p:cNvPr id="5" name="Content Placeholder 4">
            <a:extLst>
              <a:ext uri="{FF2B5EF4-FFF2-40B4-BE49-F238E27FC236}">
                <a16:creationId xmlns:a16="http://schemas.microsoft.com/office/drawing/2014/main" id="{1E2694BD-CBC5-370B-7B19-82C8E1C2D358}"/>
              </a:ext>
            </a:extLst>
          </p:cNvPr>
          <p:cNvSpPr>
            <a:spLocks noGrp="1"/>
          </p:cNvSpPr>
          <p:nvPr>
            <p:ph idx="1"/>
          </p:nvPr>
        </p:nvSpPr>
        <p:spPr/>
        <p:txBody>
          <a:bodyPr/>
          <a:lstStyle/>
          <a:p>
            <a:pPr algn="just"/>
            <a:r>
              <a:rPr lang="en-GB" b="0" i="0"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The null hypothesis typically states that there is no significant difference between the observed data and the expected data. This means that any differences observed between the data sets are likely due to chance, and there is no real effect being measured.</a:t>
            </a:r>
          </a:p>
          <a:p>
            <a:pPr algn="just"/>
            <a:r>
              <a:rPr lang="en-GB" b="0" i="0"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The alternative hypothesis, on the other hand, proposes that there is a significant difference between the observed and expected data, indicating the presence of a real effect being measured.</a:t>
            </a:r>
          </a:p>
        </p:txBody>
      </p:sp>
    </p:spTree>
    <p:extLst>
      <p:ext uri="{BB962C8B-B14F-4D97-AF65-F5344CB8AC3E}">
        <p14:creationId xmlns:p14="http://schemas.microsoft.com/office/powerpoint/2010/main" val="223224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05DE-077D-FCF4-C5FD-9B16D8254F2A}"/>
              </a:ext>
            </a:extLst>
          </p:cNvPr>
          <p:cNvSpPr>
            <a:spLocks noGrp="1"/>
          </p:cNvSpPr>
          <p:nvPr>
            <p:ph type="title"/>
          </p:nvPr>
        </p:nvSpPr>
        <p:spPr/>
        <p:txBody>
          <a:bodyPr>
            <a:normAutofit/>
          </a:bodyPr>
          <a:lstStyle/>
          <a:p>
            <a:r>
              <a:rPr lang="en-IN" sz="2800" dirty="0">
                <a:latin typeface="LEMON MILK" panose="00000500000000000000" pitchFamily="50" charset="0"/>
              </a:rPr>
              <a:t>Let’s start with the Maths.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5B6D4F-9FDE-E422-33E1-038B1CFBFF61}"/>
                  </a:ext>
                </a:extLst>
              </p:cNvPr>
              <p:cNvSpPr>
                <a:spLocks noGrp="1"/>
              </p:cNvSpPr>
              <p:nvPr>
                <p:ph idx="1"/>
              </p:nvPr>
            </p:nvSpPr>
            <p:spPr/>
            <p:txBody>
              <a:bodyPr/>
              <a:lstStyle/>
              <a:p>
                <a:pPr algn="just"/>
                <a:r>
                  <a:rPr lang="en-IN" dirty="0">
                    <a:latin typeface="Calibri" panose="020F0502020204030204" pitchFamily="34" charset="0"/>
                    <a:ea typeface="Calibri" panose="020F0502020204030204" pitchFamily="34" charset="0"/>
                    <a:cs typeface="Calibri" panose="020F0502020204030204" pitchFamily="34" charset="0"/>
                  </a:rPr>
                  <a:t>Consider our null and alternative hypothesis to be as follows:</a:t>
                </a:r>
              </a:p>
              <a:p>
                <a:pPr marL="0" indent="0" algn="just">
                  <a:buNone/>
                </a:pPr>
                <a:r>
                  <a:rPr lang="en-IN" dirty="0"/>
                  <a:t>	</a:t>
                </a:r>
                <a14:m>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𝐻</m:t>
                        </m:r>
                      </m:e>
                      <m:sub>
                        <m:r>
                          <a:rPr lang="en-IN" b="0" i="1" smtClean="0">
                            <a:latin typeface="Cambria Math" panose="02040503050406030204" pitchFamily="18" charset="0"/>
                            <a:ea typeface="Cambria Math" panose="02040503050406030204" pitchFamily="18" charset="0"/>
                          </a:rPr>
                          <m:t>0</m:t>
                        </m:r>
                      </m:sub>
                    </m:sSub>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𝜃</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m:rPr>
                            <m:nor/>
                          </m:rPr>
                          <a:rPr lang="el-GR">
                            <a:latin typeface="Cambria Math" panose="02040503050406030204" pitchFamily="18" charset="0"/>
                            <a:ea typeface="Cambria Math" panose="02040503050406030204" pitchFamily="18" charset="0"/>
                          </a:rPr>
                          <m:t>Θ</m:t>
                        </m:r>
                      </m:e>
                      <m:sub>
                        <m:r>
                          <a:rPr lang="en-IN" b="0" i="1" smtClean="0">
                            <a:latin typeface="Cambria Math" panose="02040503050406030204" pitchFamily="18" charset="0"/>
                            <a:ea typeface="Cambria Math" panose="02040503050406030204" pitchFamily="18" charset="0"/>
                          </a:rPr>
                          <m:t>0</m:t>
                        </m:r>
                      </m:sub>
                    </m:sSub>
                  </m:oMath>
                </a14:m>
                <a:endParaRPr lang="en-IN" dirty="0">
                  <a:latin typeface="Cambria Math" panose="02040503050406030204" pitchFamily="18" charset="0"/>
                  <a:ea typeface="Cambria Math" panose="02040503050406030204" pitchFamily="18" charset="0"/>
                </a:endParaRPr>
              </a:p>
              <a:p>
                <a:pPr marL="0" indent="0" algn="just">
                  <a:buNone/>
                </a:pPr>
                <a:r>
                  <a:rPr lang="en-IN" dirty="0">
                    <a:latin typeface="Cambria Math" panose="02040503050406030204" pitchFamily="18" charset="0"/>
                    <a:ea typeface="Cambria Math" panose="02040503050406030204" pitchFamily="18" charset="0"/>
                  </a:rPr>
                  <a:t>	</a:t>
                </a:r>
                <a:r>
                  <a:rPr lang="en-IN" b="0" dirty="0">
                    <a:latin typeface="Cambria Math" panose="02040503050406030204" pitchFamily="18" charset="0"/>
                    <a:ea typeface="Cambria Math" panose="02040503050406030204" pitchFamily="18" charset="0"/>
                  </a:rPr>
                  <a:t> </a:t>
                </a:r>
                <a14:m>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𝐻</m:t>
                        </m:r>
                      </m:e>
                      <m:sub>
                        <m:r>
                          <a:rPr lang="en-IN" b="0" i="1" smtClean="0">
                            <a:latin typeface="Cambria Math" panose="02040503050406030204" pitchFamily="18" charset="0"/>
                            <a:ea typeface="Cambria Math" panose="02040503050406030204" pitchFamily="18" charset="0"/>
                          </a:rPr>
                          <m:t>𝑎</m:t>
                        </m:r>
                      </m:sub>
                    </m:sSub>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𝜃</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m:rPr>
                            <m:nor/>
                          </m:rPr>
                          <a:rPr lang="el-GR">
                            <a:latin typeface="Cambria Math" panose="02040503050406030204" pitchFamily="18" charset="0"/>
                            <a:ea typeface="Cambria Math" panose="02040503050406030204" pitchFamily="18" charset="0"/>
                          </a:rPr>
                          <m:t>Θ</m:t>
                        </m:r>
                      </m:e>
                      <m:sub>
                        <m:r>
                          <a:rPr lang="en-IN" b="0" i="1" smtClean="0">
                            <a:latin typeface="Cambria Math" panose="02040503050406030204" pitchFamily="18" charset="0"/>
                            <a:ea typeface="Cambria Math" panose="02040503050406030204" pitchFamily="18" charset="0"/>
                          </a:rPr>
                          <m:t>𝑎</m:t>
                        </m:r>
                      </m:sub>
                    </m:sSub>
                  </m:oMath>
                </a14:m>
                <a:endParaRPr lang="en-IN" dirty="0">
                  <a:latin typeface="Cambria Math" panose="02040503050406030204" pitchFamily="18" charset="0"/>
                  <a:ea typeface="Cambria Math" panose="02040503050406030204" pitchFamily="18" charset="0"/>
                </a:endParaRPr>
              </a:p>
              <a:p>
                <a:pPr algn="just"/>
                <a:r>
                  <a:rPr lang="en-IN" dirty="0">
                    <a:latin typeface="Calibri" panose="020F0502020204030204" pitchFamily="34" charset="0"/>
                    <a:ea typeface="Calibri" panose="020F0502020204030204" pitchFamily="34" charset="0"/>
                    <a:cs typeface="Calibri" panose="020F0502020204030204" pitchFamily="34" charset="0"/>
                  </a:rPr>
                  <a:t>We start by defining a Likelihood Ratio Statistic, as follows:</a:t>
                </a:r>
              </a:p>
              <a:p>
                <a:pPr marL="0" indent="0" algn="just">
                  <a:buNone/>
                </a:pPr>
                <a:r>
                  <a:rPr lang="en-IN" dirty="0"/>
                  <a:t>	</a:t>
                </a:r>
                <a14:m>
                  <m:oMath xmlns:m="http://schemas.openxmlformats.org/officeDocument/2006/math">
                    <m:r>
                      <a:rPr lang="en-GB" i="1" smtClean="0">
                        <a:latin typeface="Cambria Math" panose="02040503050406030204" pitchFamily="18" charset="0"/>
                        <a:ea typeface="Cambria Math" panose="02040503050406030204" pitchFamily="18" charset="0"/>
                      </a:rPr>
                      <m:t>𝜆</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m:t>
                    </m:r>
                    <m:f>
                      <m:fPr>
                        <m:ctrlPr>
                          <a:rPr lang="en-GB" i="1">
                            <a:latin typeface="Cambria Math" panose="02040503050406030204" pitchFamily="18" charset="0"/>
                          </a:rPr>
                        </m:ctrlPr>
                      </m:fPr>
                      <m:num>
                        <m:r>
                          <a:rPr lang="en-IN" i="1">
                            <a:latin typeface="Cambria Math" panose="02040503050406030204" pitchFamily="18" charset="0"/>
                          </a:rPr>
                          <m:t>𝐿</m:t>
                        </m:r>
                        <m:d>
                          <m:dPr>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ea typeface="Cambria Math" panose="02040503050406030204" pitchFamily="18" charset="0"/>
                                  </a:rPr>
                                  <m:t>𝜃</m:t>
                                </m:r>
                              </m:e>
                              <m:sub>
                                <m:r>
                                  <a:rPr lang="en-IN" i="1">
                                    <a:latin typeface="Cambria Math" panose="02040503050406030204" pitchFamily="18" charset="0"/>
                                  </a:rPr>
                                  <m:t>0</m:t>
                                </m:r>
                              </m:sub>
                            </m:sSub>
                            <m:r>
                              <a:rPr lang="en-IN" i="1">
                                <a:latin typeface="Cambria Math" panose="02040503050406030204" pitchFamily="18" charset="0"/>
                                <a:ea typeface="Cambria Math" panose="02040503050406030204" pitchFamily="18" charset="0"/>
                              </a:rPr>
                              <m:t> </m:t>
                            </m:r>
                          </m:e>
                        </m:d>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num>
                      <m:den>
                        <m:r>
                          <a:rPr lang="en-IN" i="1">
                            <a:latin typeface="Cambria Math" panose="02040503050406030204" pitchFamily="18" charset="0"/>
                          </a:rPr>
                          <m:t>𝐿</m:t>
                        </m:r>
                        <m:d>
                          <m:dPr>
                            <m:endChr m:val="|"/>
                            <m:ctrlPr>
                              <a:rPr lang="en-IN" i="1">
                                <a:latin typeface="Cambria Math" panose="02040503050406030204" pitchFamily="18" charset="0"/>
                              </a:rPr>
                            </m:ctrlPr>
                          </m:dPr>
                          <m:e>
                            <m:r>
                              <a:rPr lang="en-IN" i="1">
                                <a:latin typeface="Cambria Math" panose="02040503050406030204" pitchFamily="18" charset="0"/>
                                <a:ea typeface="Cambria Math" panose="02040503050406030204" pitchFamily="18" charset="0"/>
                              </a:rPr>
                              <m:t>𝜃</m:t>
                            </m:r>
                            <m:r>
                              <a:rPr lang="en-IN" i="1">
                                <a:latin typeface="Cambria Math" panose="02040503050406030204" pitchFamily="18" charset="0"/>
                                <a:ea typeface="Cambria Math" panose="02040503050406030204" pitchFamily="18" charset="0"/>
                              </a:rPr>
                              <m:t> </m:t>
                            </m:r>
                          </m:e>
                        </m:d>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den>
                    </m:f>
                    <m:r>
                      <a:rPr lang="en-GB" i="1" smtClean="0">
                        <a:latin typeface="Cambria Math" panose="02040503050406030204" pitchFamily="18" charset="0"/>
                      </a:rPr>
                      <m:t>=</m:t>
                    </m:r>
                    <m:f>
                      <m:fPr>
                        <m:ctrlPr>
                          <a:rPr lang="en-GB" i="1" smtClean="0">
                            <a:latin typeface="Cambria Math" panose="02040503050406030204" pitchFamily="18" charset="0"/>
                          </a:rPr>
                        </m:ctrlPr>
                      </m:fPr>
                      <m:num>
                        <m:r>
                          <a:rPr lang="en-IN" b="0" i="1" smtClean="0">
                            <a:latin typeface="Cambria Math" panose="02040503050406030204" pitchFamily="18" charset="0"/>
                          </a:rPr>
                          <m:t>𝑀𝑎𝑥𝑖𝑚𝑢𝑚</m:t>
                        </m:r>
                        <m:r>
                          <a:rPr lang="en-IN" b="0" i="1" smtClean="0">
                            <a:latin typeface="Cambria Math" panose="02040503050406030204" pitchFamily="18" charset="0"/>
                          </a:rPr>
                          <m:t> </m:t>
                        </m:r>
                        <m:r>
                          <a:rPr lang="en-IN" b="0" i="1" smtClean="0">
                            <a:latin typeface="Cambria Math" panose="02040503050406030204" pitchFamily="18" charset="0"/>
                          </a:rPr>
                          <m:t>𝑣𝑎𝑙𝑢𝑒</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𝐿</m:t>
                        </m:r>
                        <m:r>
                          <a:rPr lang="en-IN" b="0" i="1" smtClean="0">
                            <a:latin typeface="Cambria Math" panose="02040503050406030204" pitchFamily="18" charset="0"/>
                          </a:rPr>
                          <m:t> </m:t>
                        </m:r>
                        <m:r>
                          <a:rPr lang="en-IN" b="0" i="1" smtClean="0">
                            <a:latin typeface="Cambria Math" panose="02040503050406030204" pitchFamily="18" charset="0"/>
                          </a:rPr>
                          <m:t>𝑜𝑣𝑒𝑟</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𝐻</m:t>
                            </m:r>
                          </m:e>
                          <m:sub>
                            <m:r>
                              <a:rPr lang="en-IN" b="0" i="1" smtClean="0">
                                <a:latin typeface="Cambria Math" panose="02040503050406030204" pitchFamily="18" charset="0"/>
                              </a:rPr>
                              <m:t>0</m:t>
                            </m:r>
                          </m:sub>
                        </m:sSub>
                      </m:num>
                      <m:den>
                        <m:r>
                          <a:rPr lang="en-IN" b="0" i="1" smtClean="0">
                            <a:latin typeface="Cambria Math" panose="02040503050406030204" pitchFamily="18" charset="0"/>
                          </a:rPr>
                          <m:t>𝑀𝑎𝑥𝑖𝑚𝑢𝑚</m:t>
                        </m:r>
                        <m:r>
                          <a:rPr lang="en-IN" b="0" i="1" smtClean="0">
                            <a:latin typeface="Cambria Math" panose="02040503050406030204" pitchFamily="18" charset="0"/>
                          </a:rPr>
                          <m:t> </m:t>
                        </m:r>
                        <m:r>
                          <a:rPr lang="en-IN" b="0" i="1" smtClean="0">
                            <a:latin typeface="Cambria Math" panose="02040503050406030204" pitchFamily="18" charset="0"/>
                          </a:rPr>
                          <m:t>𝑣𝑎𝑙𝑢𝑒</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𝐿</m:t>
                        </m:r>
                        <m:r>
                          <a:rPr lang="en-IN" b="0" i="1" smtClean="0">
                            <a:latin typeface="Cambria Math" panose="02040503050406030204" pitchFamily="18" charset="0"/>
                          </a:rPr>
                          <m:t> </m:t>
                        </m:r>
                        <m:r>
                          <a:rPr lang="en-IN" b="0" i="1" smtClean="0">
                            <a:latin typeface="Cambria Math" panose="02040503050406030204" pitchFamily="18" charset="0"/>
                          </a:rPr>
                          <m:t>𝑜𝑣𝑒𝑟</m:t>
                        </m:r>
                        <m:r>
                          <a:rPr lang="en-IN" b="0" i="1" smtClean="0">
                            <a:latin typeface="Cambria Math" panose="02040503050406030204" pitchFamily="18" charset="0"/>
                          </a:rPr>
                          <m:t> </m:t>
                        </m:r>
                        <m:r>
                          <a:rPr lang="en-IN" b="0" i="1" smtClean="0">
                            <a:latin typeface="Cambria Math" panose="02040503050406030204" pitchFamily="18" charset="0"/>
                          </a:rPr>
                          <m:t>𝐸𝑛𝑡𝑖𝑟𝑒</m:t>
                        </m:r>
                        <m:r>
                          <a:rPr lang="en-IN" b="0" i="1" smtClean="0">
                            <a:latin typeface="Cambria Math" panose="02040503050406030204" pitchFamily="18" charset="0"/>
                          </a:rPr>
                          <m:t> </m:t>
                        </m:r>
                        <m:r>
                          <a:rPr lang="en-IN" b="0" i="1" smtClean="0">
                            <a:latin typeface="Cambria Math" panose="02040503050406030204" pitchFamily="18" charset="0"/>
                          </a:rPr>
                          <m:t>𝑆𝑝𝑎𝑐𝑒</m:t>
                        </m:r>
                      </m:den>
                    </m:f>
                  </m:oMath>
                </a14:m>
                <a:r>
                  <a:rPr lang="en-IN" dirty="0"/>
                  <a:t> </a:t>
                </a:r>
              </a:p>
              <a:p>
                <a:pPr algn="just"/>
                <a:r>
                  <a:rPr lang="en-IN" dirty="0">
                    <a:latin typeface="Calibri" panose="020F0502020204030204" pitchFamily="34" charset="0"/>
                    <a:ea typeface="Calibri" panose="020F0502020204030204" pitchFamily="34" charset="0"/>
                    <a:cs typeface="Calibri" panose="020F0502020204030204" pitchFamily="34" charset="0"/>
                  </a:rPr>
                  <a:t>This </a:t>
                </a:r>
                <a14:m>
                  <m:oMath xmlns:m="http://schemas.openxmlformats.org/officeDocument/2006/math">
                    <m:r>
                      <a:rPr lang="en-IN" i="1" smtClean="0">
                        <a:latin typeface="Cambria Math" panose="02040503050406030204" pitchFamily="18" charset="0"/>
                        <a:ea typeface="Cambria Math" panose="02040503050406030204" pitchFamily="18" charset="0"/>
                      </a:rPr>
                      <m:t>𝜆</m:t>
                    </m:r>
                  </m:oMath>
                </a14:m>
                <a:r>
                  <a:rPr lang="en-IN" dirty="0">
                    <a:latin typeface="Calibri" panose="020F0502020204030204" pitchFamily="34" charset="0"/>
                    <a:ea typeface="Calibri" panose="020F0502020204030204" pitchFamily="34" charset="0"/>
                    <a:cs typeface="Calibri" panose="020F0502020204030204" pitchFamily="34" charset="0"/>
                  </a:rPr>
                  <a:t> represents the likelihood of our data satisfying the null hypothesis over the entire space. Further, it lies in the range (0, 1].</a:t>
                </a:r>
              </a:p>
            </p:txBody>
          </p:sp>
        </mc:Choice>
        <mc:Fallback xmlns="">
          <p:sp>
            <p:nvSpPr>
              <p:cNvPr id="3" name="Content Placeholder 2">
                <a:extLst>
                  <a:ext uri="{FF2B5EF4-FFF2-40B4-BE49-F238E27FC236}">
                    <a16:creationId xmlns:a16="http://schemas.microsoft.com/office/drawing/2014/main" id="{025B6D4F-9FDE-E422-33E1-038B1CFBFF61}"/>
                  </a:ext>
                </a:extLst>
              </p:cNvPr>
              <p:cNvSpPr>
                <a:spLocks noGrp="1" noRot="1" noChangeAspect="1" noMove="1" noResize="1" noEditPoints="1" noAdjustHandles="1" noChangeArrowheads="1" noChangeShapeType="1" noTextEdit="1"/>
              </p:cNvSpPr>
              <p:nvPr>
                <p:ph idx="1"/>
              </p:nvPr>
            </p:nvSpPr>
            <p:spPr>
              <a:blipFill>
                <a:blip r:embed="rId2"/>
                <a:stretch>
                  <a:fillRect l="-667" r="-1583"/>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2C2BC6FB-63CA-2367-DF11-0DC58FFF40BF}"/>
              </a:ext>
            </a:extLst>
          </p:cNvPr>
          <p:cNvSpPr txBox="1"/>
          <p:nvPr/>
        </p:nvSpPr>
        <p:spPr>
          <a:xfrm>
            <a:off x="5922185" y="3571202"/>
            <a:ext cx="657908" cy="369332"/>
          </a:xfrm>
          <a:prstGeom prst="rect">
            <a:avLst/>
          </a:prstGeom>
          <a:noFill/>
        </p:spPr>
        <p:txBody>
          <a:bodyPr wrap="square" rtlCol="0">
            <a:spAutoFit/>
          </a:bodyPr>
          <a:lstStyle/>
          <a:p>
            <a:r>
              <a:rPr lang="en-IN" dirty="0">
                <a:solidFill>
                  <a:schemeClr val="bg2">
                    <a:lumMod val="50000"/>
                  </a:schemeClr>
                </a:solidFill>
              </a:rPr>
              <a:t>̂</a:t>
            </a:r>
          </a:p>
        </p:txBody>
      </p:sp>
      <p:sp>
        <p:nvSpPr>
          <p:cNvPr id="5" name="TextBox 4">
            <a:extLst>
              <a:ext uri="{FF2B5EF4-FFF2-40B4-BE49-F238E27FC236}">
                <a16:creationId xmlns:a16="http://schemas.microsoft.com/office/drawing/2014/main" id="{EE5571E8-52A8-7872-090F-93C8D52782F4}"/>
              </a:ext>
            </a:extLst>
          </p:cNvPr>
          <p:cNvSpPr txBox="1"/>
          <p:nvPr/>
        </p:nvSpPr>
        <p:spPr>
          <a:xfrm>
            <a:off x="5949080" y="3849109"/>
            <a:ext cx="657908" cy="369332"/>
          </a:xfrm>
          <a:prstGeom prst="rect">
            <a:avLst/>
          </a:prstGeom>
          <a:noFill/>
        </p:spPr>
        <p:txBody>
          <a:bodyPr wrap="square" rtlCol="0">
            <a:spAutoFit/>
          </a:bodyPr>
          <a:lstStyle/>
          <a:p>
            <a:r>
              <a:rPr lang="en-IN" dirty="0">
                <a:solidFill>
                  <a:schemeClr val="bg2">
                    <a:lumMod val="50000"/>
                  </a:schemeClr>
                </a:solidFill>
              </a:rPr>
              <a:t>̂</a:t>
            </a:r>
          </a:p>
        </p:txBody>
      </p:sp>
    </p:spTree>
    <p:extLst>
      <p:ext uri="{BB962C8B-B14F-4D97-AF65-F5344CB8AC3E}">
        <p14:creationId xmlns:p14="http://schemas.microsoft.com/office/powerpoint/2010/main" val="3400736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DEB02-5366-E9F0-E3C8-0E1829AA053B}"/>
              </a:ext>
            </a:extLst>
          </p:cNvPr>
          <p:cNvSpPr>
            <a:spLocks noGrp="1"/>
          </p:cNvSpPr>
          <p:nvPr>
            <p:ph type="title"/>
          </p:nvPr>
        </p:nvSpPr>
        <p:spPr/>
        <p:txBody>
          <a:bodyPr>
            <a:normAutofit/>
          </a:bodyPr>
          <a:lstStyle/>
          <a:p>
            <a:r>
              <a:rPr lang="en-IN" sz="2800" dirty="0">
                <a:latin typeface="LEMON MILK" panose="00000500000000000000" pitchFamily="50" charset="0"/>
              </a:rPr>
              <a:t>Likelihood Ratio Statistic</a:t>
            </a:r>
          </a:p>
        </p:txBody>
      </p:sp>
      <p:pic>
        <p:nvPicPr>
          <p:cNvPr id="5" name="Picture 4">
            <a:extLst>
              <a:ext uri="{FF2B5EF4-FFF2-40B4-BE49-F238E27FC236}">
                <a16:creationId xmlns:a16="http://schemas.microsoft.com/office/drawing/2014/main" id="{8592698C-A39E-F785-F4F1-98770A8B2EBB}"/>
              </a:ext>
            </a:extLst>
          </p:cNvPr>
          <p:cNvPicPr>
            <a:picLocks noChangeAspect="1"/>
          </p:cNvPicPr>
          <p:nvPr/>
        </p:nvPicPr>
        <p:blipFill>
          <a:blip r:embed="rId2"/>
          <a:stretch>
            <a:fillRect/>
          </a:stretch>
        </p:blipFill>
        <p:spPr>
          <a:xfrm>
            <a:off x="3692749" y="757307"/>
            <a:ext cx="7668238" cy="2486241"/>
          </a:xfrm>
          <a:prstGeom prst="rect">
            <a:avLst/>
          </a:prstGeom>
        </p:spPr>
      </p:pic>
      <p:pic>
        <p:nvPicPr>
          <p:cNvPr id="7" name="Picture 6">
            <a:extLst>
              <a:ext uri="{FF2B5EF4-FFF2-40B4-BE49-F238E27FC236}">
                <a16:creationId xmlns:a16="http://schemas.microsoft.com/office/drawing/2014/main" id="{DFEB3D97-7FE0-9FAA-377D-8B333FE8397D}"/>
              </a:ext>
            </a:extLst>
          </p:cNvPr>
          <p:cNvPicPr>
            <a:picLocks noChangeAspect="1"/>
          </p:cNvPicPr>
          <p:nvPr/>
        </p:nvPicPr>
        <p:blipFill>
          <a:blip r:embed="rId3"/>
          <a:stretch>
            <a:fillRect/>
          </a:stretch>
        </p:blipFill>
        <p:spPr>
          <a:xfrm>
            <a:off x="3692749" y="3434802"/>
            <a:ext cx="7699513" cy="2550196"/>
          </a:xfrm>
          <a:prstGeom prst="rect">
            <a:avLst/>
          </a:prstGeom>
        </p:spPr>
      </p:pic>
    </p:spTree>
    <p:extLst>
      <p:ext uri="{BB962C8B-B14F-4D97-AF65-F5344CB8AC3E}">
        <p14:creationId xmlns:p14="http://schemas.microsoft.com/office/powerpoint/2010/main" val="1326274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84B1-4F3B-E856-1D08-D9AAADE8C000}"/>
              </a:ext>
            </a:extLst>
          </p:cNvPr>
          <p:cNvSpPr>
            <a:spLocks noGrp="1"/>
          </p:cNvSpPr>
          <p:nvPr>
            <p:ph type="title"/>
          </p:nvPr>
        </p:nvSpPr>
        <p:spPr/>
        <p:txBody>
          <a:bodyPr>
            <a:normAutofit/>
          </a:bodyPr>
          <a:lstStyle/>
          <a:p>
            <a:r>
              <a:rPr lang="en-IN" sz="2800" dirty="0">
                <a:latin typeface="LEMON MILK" panose="00000500000000000000" pitchFamily="50" charset="0"/>
              </a:rPr>
              <a:t>Using this statistic to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8200AA-DFA9-08BF-014B-75266194A9D0}"/>
                  </a:ext>
                </a:extLst>
              </p:cNvPr>
              <p:cNvSpPr>
                <a:spLocks noGrp="1"/>
              </p:cNvSpPr>
              <p:nvPr>
                <p:ph idx="1"/>
              </p:nvPr>
            </p:nvSpPr>
            <p:spPr/>
            <p:txBody>
              <a:bodyPr/>
              <a:lstStyle/>
              <a:p>
                <a:pPr rtl="0">
                  <a:spcBef>
                    <a:spcPts val="0"/>
                  </a:spcBef>
                  <a:spcAft>
                    <a:spcPts val="1200"/>
                  </a:spcAft>
                </a:pPr>
                <a:r>
                  <a:rPr lang="en-GB" b="0" i="0" u="none" strike="noStrike"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We set up a threshold value, which we will here call c. This value may lie in the range [0, 1].</a:t>
                </a:r>
              </a:p>
              <a:p>
                <a:pPr rtl="0">
                  <a:spcBef>
                    <a:spcPts val="0"/>
                  </a:spcBef>
                  <a:spcAft>
                    <a:spcPts val="1200"/>
                  </a:spcAft>
                </a:pPr>
                <a:r>
                  <a:rPr lang="en-GB" b="0" i="0" u="none" strike="noStrike"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Likelihood Ratio Test talks about a rejection region R which can be represented as follows:</a:t>
                </a:r>
              </a:p>
              <a:p>
                <a:pPr marL="0" indent="0" rtl="0">
                  <a:spcBef>
                    <a:spcPts val="0"/>
                  </a:spcBef>
                  <a:spcAft>
                    <a:spcPts val="1200"/>
                  </a:spcAft>
                  <a:buNone/>
                </a:pPr>
                <a:r>
                  <a:rPr lang="en-GB" sz="1800" dirty="0">
                    <a:solidFill>
                      <a:srgbClr val="666666"/>
                    </a:solidFill>
                    <a:latin typeface="Roboto" panose="02000000000000000000" pitchFamily="2" charset="0"/>
                  </a:rPr>
                  <a:t>	</a:t>
                </a:r>
                <a14:m>
                  <m:oMath xmlns:m="http://schemas.openxmlformats.org/officeDocument/2006/math">
                    <m:r>
                      <a:rPr lang="en-IN" b="0" i="1" smtClean="0">
                        <a:solidFill>
                          <a:srgbClr val="666666"/>
                        </a:solidFill>
                        <a:latin typeface="Cambria Math" panose="02040503050406030204" pitchFamily="18" charset="0"/>
                      </a:rPr>
                      <m:t>𝑅</m:t>
                    </m:r>
                    <m:r>
                      <a:rPr lang="en-GB" i="1" smtClean="0">
                        <a:solidFill>
                          <a:srgbClr val="666666"/>
                        </a:solidFill>
                        <a:latin typeface="Cambria Math" panose="02040503050406030204" pitchFamily="18" charset="0"/>
                      </a:rPr>
                      <m:t>=</m:t>
                    </m:r>
                    <m:d>
                      <m:dPr>
                        <m:begChr m:val="{"/>
                        <m:endChr m:val="}"/>
                        <m:ctrlPr>
                          <a:rPr lang="en-GB" i="1" smtClean="0">
                            <a:solidFill>
                              <a:srgbClr val="666666"/>
                            </a:solidFill>
                            <a:latin typeface="Cambria Math" panose="02040503050406030204" pitchFamily="18" charset="0"/>
                          </a:rPr>
                        </m:ctrlPr>
                      </m:dPr>
                      <m:e>
                        <m:r>
                          <a:rPr lang="en-IN" b="0" i="1" smtClean="0">
                            <a:solidFill>
                              <a:srgbClr val="666666"/>
                            </a:solidFill>
                            <a:latin typeface="Cambria Math" panose="02040503050406030204" pitchFamily="18" charset="0"/>
                          </a:rPr>
                          <m:t>𝑋</m:t>
                        </m:r>
                        <m:r>
                          <a:rPr lang="en-IN" b="0" i="1" smtClean="0">
                            <a:solidFill>
                              <a:srgbClr val="666666"/>
                            </a:solidFill>
                            <a:latin typeface="Cambria Math" panose="02040503050406030204" pitchFamily="18" charset="0"/>
                          </a:rPr>
                          <m:t> | </m:t>
                        </m:r>
                        <m:r>
                          <a:rPr lang="en-IN" b="0" i="1" smtClean="0">
                            <a:solidFill>
                              <a:srgbClr val="666666"/>
                            </a:solidFill>
                            <a:latin typeface="Cambria Math" panose="02040503050406030204" pitchFamily="18" charset="0"/>
                            <a:ea typeface="Cambria Math" panose="02040503050406030204" pitchFamily="18" charset="0"/>
                          </a:rPr>
                          <m:t>𝜆</m:t>
                        </m:r>
                        <m:d>
                          <m:dPr>
                            <m:ctrlPr>
                              <a:rPr lang="en-IN" b="0" i="1" smtClean="0">
                                <a:solidFill>
                                  <a:srgbClr val="666666"/>
                                </a:solidFill>
                                <a:latin typeface="Cambria Math" panose="02040503050406030204" pitchFamily="18" charset="0"/>
                                <a:ea typeface="Cambria Math" panose="02040503050406030204" pitchFamily="18" charset="0"/>
                              </a:rPr>
                            </m:ctrlPr>
                          </m:dPr>
                          <m:e>
                            <m:r>
                              <a:rPr lang="en-IN" b="0" i="1" smtClean="0">
                                <a:solidFill>
                                  <a:srgbClr val="666666"/>
                                </a:solidFill>
                                <a:latin typeface="Cambria Math" panose="02040503050406030204" pitchFamily="18" charset="0"/>
                                <a:ea typeface="Cambria Math" panose="02040503050406030204" pitchFamily="18" charset="0"/>
                              </a:rPr>
                              <m:t>𝑥</m:t>
                            </m:r>
                          </m:e>
                        </m:d>
                        <m:r>
                          <a:rPr lang="en-IN" i="1">
                            <a:solidFill>
                              <a:srgbClr val="666666"/>
                            </a:solidFill>
                            <a:latin typeface="Cambria Math" panose="02040503050406030204" pitchFamily="18" charset="0"/>
                            <a:ea typeface="Cambria Math" panose="02040503050406030204" pitchFamily="18" charset="0"/>
                          </a:rPr>
                          <m:t>≤</m:t>
                        </m:r>
                        <m:r>
                          <a:rPr lang="en-IN" b="0" i="1" smtClean="0">
                            <a:solidFill>
                              <a:srgbClr val="666666"/>
                            </a:solidFill>
                            <a:latin typeface="Cambria Math" panose="02040503050406030204" pitchFamily="18" charset="0"/>
                            <a:ea typeface="Cambria Math" panose="02040503050406030204" pitchFamily="18" charset="0"/>
                          </a:rPr>
                          <m:t>𝑐</m:t>
                        </m:r>
                      </m:e>
                    </m:d>
                  </m:oMath>
                </a14:m>
                <a:br>
                  <a:rPr lang="en-GB" dirty="0"/>
                </a:br>
                <a:endParaRPr lang="en-IN" dirty="0"/>
              </a:p>
            </p:txBody>
          </p:sp>
        </mc:Choice>
        <mc:Fallback xmlns="">
          <p:sp>
            <p:nvSpPr>
              <p:cNvPr id="3" name="Content Placeholder 2">
                <a:extLst>
                  <a:ext uri="{FF2B5EF4-FFF2-40B4-BE49-F238E27FC236}">
                    <a16:creationId xmlns:a16="http://schemas.microsoft.com/office/drawing/2014/main" id="{6C8200AA-DFA9-08BF-014B-75266194A9D0}"/>
                  </a:ext>
                </a:extLst>
              </p:cNvPr>
              <p:cNvSpPr>
                <a:spLocks noGrp="1" noRot="1" noChangeAspect="1" noMove="1" noResize="1" noEditPoints="1" noAdjustHandles="1" noChangeArrowheads="1" noChangeShapeType="1" noTextEdit="1"/>
              </p:cNvSpPr>
              <p:nvPr>
                <p:ph idx="1"/>
              </p:nvPr>
            </p:nvSpPr>
            <p:spPr>
              <a:blipFill>
                <a:blip r:embed="rId2"/>
                <a:stretch>
                  <a:fillRect l="-667"/>
                </a:stretch>
              </a:blipFill>
            </p:spPr>
            <p:txBody>
              <a:bodyPr/>
              <a:lstStyle/>
              <a:p>
                <a:r>
                  <a:rPr lang="en-IN">
                    <a:noFill/>
                  </a:rPr>
                  <a:t> </a:t>
                </a:r>
              </a:p>
            </p:txBody>
          </p:sp>
        </mc:Fallback>
      </mc:AlternateContent>
    </p:spTree>
    <p:extLst>
      <p:ext uri="{BB962C8B-B14F-4D97-AF65-F5344CB8AC3E}">
        <p14:creationId xmlns:p14="http://schemas.microsoft.com/office/powerpoint/2010/main" val="267130276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1618</TotalTime>
  <Words>942</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Cambria Math</vt:lpstr>
      <vt:lpstr>Corbel</vt:lpstr>
      <vt:lpstr>LEMON MILK</vt:lpstr>
      <vt:lpstr>Roboto</vt:lpstr>
      <vt:lpstr>Wingdings 2</vt:lpstr>
      <vt:lpstr>Frame</vt:lpstr>
      <vt:lpstr>Likelihood Ratio Tests</vt:lpstr>
      <vt:lpstr>What Will We Study?</vt:lpstr>
      <vt:lpstr>Likelihood Function</vt:lpstr>
      <vt:lpstr>What does it look like?</vt:lpstr>
      <vt:lpstr>Likelihood Ratio Tests</vt:lpstr>
      <vt:lpstr>Wait a second. Hypothesis?</vt:lpstr>
      <vt:lpstr>Let’s start with the Maths.</vt:lpstr>
      <vt:lpstr>Likelihood Ratio Statistic</vt:lpstr>
      <vt:lpstr>Using this statistic to test</vt:lpstr>
      <vt:lpstr>What will be the value of c?</vt:lpstr>
      <vt:lpstr>Applications</vt:lpstr>
      <vt:lpstr>Applications</vt:lpstr>
      <vt:lpstr>Applications</vt:lpstr>
      <vt:lpstr>Advantages</vt:lpstr>
      <vt:lpstr>Limitations</vt:lpstr>
      <vt:lpstr>Alternatives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Likelihood Ratio Tests</dc:title>
  <dc:creator>Aniket Sahran</dc:creator>
  <cp:lastModifiedBy>divija arora</cp:lastModifiedBy>
  <cp:revision>2</cp:revision>
  <dcterms:created xsi:type="dcterms:W3CDTF">2023-04-02T11:05:15Z</dcterms:created>
  <dcterms:modified xsi:type="dcterms:W3CDTF">2023-04-03T21:43:42Z</dcterms:modified>
</cp:coreProperties>
</file>