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8" r:id="rId6"/>
    <p:sldId id="269" r:id="rId7"/>
    <p:sldId id="260" r:id="rId8"/>
    <p:sldId id="261" r:id="rId9"/>
    <p:sldId id="262" r:id="rId10"/>
    <p:sldId id="264" r:id="rId11"/>
    <p:sldId id="265" r:id="rId12"/>
    <p:sldId id="266" r:id="rId13"/>
    <p:sldId id="267" r:id="rId14"/>
    <p:sldId id="270" r:id="rId15"/>
    <p:sldId id="271" r:id="rId16"/>
    <p:sldId id="272" r:id="rId17"/>
    <p:sldId id="273" r:id="rId18"/>
    <p:sldId id="274" r:id="rId19"/>
    <p:sldId id="275" r:id="rId20"/>
    <p:sldId id="277" r:id="rId21"/>
    <p:sldId id="276"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68"/>
    <p:restoredTop sz="94767"/>
  </p:normalViewPr>
  <p:slideViewPr>
    <p:cSldViewPr snapToGrid="0" snapToObjects="1">
      <p:cViewPr varScale="1">
        <p:scale>
          <a:sx n="88" d="100"/>
          <a:sy n="88" d="100"/>
        </p:scale>
        <p:origin x="9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6/2/21</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48A87A34-81AB-432B-8DAE-1953F412C126}" type="datetimeFigureOut">
              <a:rPr lang="en-US" smtClean="0"/>
              <a:pPr/>
              <a:t>6/2/21</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6/2/21</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08265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Aggregate Demand and Aggregate Supply</a:t>
            </a:r>
            <a:endParaRPr lang="en-US" dirty="0"/>
          </a:p>
        </p:txBody>
      </p:sp>
      <p:sp>
        <p:nvSpPr>
          <p:cNvPr id="3" name="Subtitle 2"/>
          <p:cNvSpPr>
            <a:spLocks noGrp="1"/>
          </p:cNvSpPr>
          <p:nvPr>
            <p:ph type="subTitle" idx="1"/>
          </p:nvPr>
        </p:nvSpPr>
        <p:spPr/>
        <p:txBody>
          <a:bodyPr/>
          <a:lstStyle/>
          <a:p>
            <a:r>
              <a:rPr lang="en-US" dirty="0" smtClean="0"/>
              <a:t>Ravi Kiran</a:t>
            </a:r>
            <a:endParaRPr lang="en-US" dirty="0"/>
          </a:p>
        </p:txBody>
      </p:sp>
    </p:spTree>
    <p:extLst>
      <p:ext uri="{BB962C8B-B14F-4D97-AF65-F5344CB8AC3E}">
        <p14:creationId xmlns:p14="http://schemas.microsoft.com/office/powerpoint/2010/main" val="2489837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Aggregate Supply Curve</a:t>
            </a:r>
            <a:endParaRPr lang="en-US" dirty="0"/>
          </a:p>
        </p:txBody>
      </p:sp>
      <p:sp>
        <p:nvSpPr>
          <p:cNvPr id="5" name="Content Placeholder 4"/>
          <p:cNvSpPr>
            <a:spLocks noGrp="1"/>
          </p:cNvSpPr>
          <p:nvPr>
            <p:ph idx="1"/>
          </p:nvPr>
        </p:nvSpPr>
        <p:spPr>
          <a:xfrm>
            <a:off x="1534695" y="2015732"/>
            <a:ext cx="10178333" cy="3450613"/>
          </a:xfrm>
        </p:spPr>
        <p:style>
          <a:lnRef idx="2">
            <a:schemeClr val="accent1"/>
          </a:lnRef>
          <a:fillRef idx="1">
            <a:schemeClr val="lt1"/>
          </a:fillRef>
          <a:effectRef idx="0">
            <a:schemeClr val="accent1"/>
          </a:effectRef>
          <a:fontRef idx="minor">
            <a:schemeClr val="dk1"/>
          </a:fontRef>
        </p:style>
        <p:txBody>
          <a:bodyPr/>
          <a:lstStyle/>
          <a:p>
            <a:pPr algn="just">
              <a:lnSpc>
                <a:spcPct val="90000"/>
              </a:lnSpc>
            </a:pPr>
            <a:r>
              <a:rPr lang="en-US" altLang="en-US" sz="2800" dirty="0"/>
              <a:t>The </a:t>
            </a:r>
            <a:r>
              <a:rPr lang="en-US" altLang="en-US" sz="2800" b="1" i="1" dirty="0">
                <a:solidFill>
                  <a:schemeClr val="accent1"/>
                </a:solidFill>
                <a:effectLst>
                  <a:outerShdw blurRad="38100" dist="38100" dir="2700000" algn="tl">
                    <a:srgbClr val="C0C0C0"/>
                  </a:outerShdw>
                </a:effectLst>
              </a:rPr>
              <a:t>aggregate supply curve</a:t>
            </a:r>
            <a:r>
              <a:rPr lang="en-US" altLang="en-US" sz="2800" b="1" dirty="0">
                <a:solidFill>
                  <a:schemeClr val="accent1"/>
                </a:solidFill>
              </a:rPr>
              <a:t> </a:t>
            </a:r>
            <a:r>
              <a:rPr lang="en-US" altLang="en-US" sz="2800" dirty="0"/>
              <a:t>depicts the relationship between the level of prices and real GDP.</a:t>
            </a:r>
          </a:p>
          <a:p>
            <a:pPr algn="just">
              <a:lnSpc>
                <a:spcPct val="90000"/>
              </a:lnSpc>
            </a:pPr>
            <a:r>
              <a:rPr lang="en-US" altLang="en-US" sz="2800" dirty="0"/>
              <a:t>We will consider two aggregate supply curves, one corresponding to the long run </a:t>
            </a:r>
            <a:r>
              <a:rPr lang="en-US" altLang="en-US" sz="2800" b="1" dirty="0">
                <a:solidFill>
                  <a:schemeClr val="accent1"/>
                </a:solidFill>
              </a:rPr>
              <a:t>(</a:t>
            </a:r>
            <a:r>
              <a:rPr lang="en-US" altLang="en-US" sz="2800" b="1" i="1" dirty="0">
                <a:solidFill>
                  <a:schemeClr val="accent1"/>
                </a:solidFill>
                <a:effectLst>
                  <a:outerShdw blurRad="38100" dist="38100" dir="2700000" algn="tl">
                    <a:srgbClr val="C0C0C0"/>
                  </a:outerShdw>
                </a:effectLst>
              </a:rPr>
              <a:t>the long run aggregate supply curve</a:t>
            </a:r>
            <a:r>
              <a:rPr lang="en-US" altLang="en-US" sz="2800" b="1" dirty="0">
                <a:solidFill>
                  <a:schemeClr val="accent1"/>
                </a:solidFill>
              </a:rPr>
              <a:t>), </a:t>
            </a:r>
            <a:r>
              <a:rPr lang="en-US" altLang="en-US" sz="2800" dirty="0"/>
              <a:t>and one to the short run (</a:t>
            </a:r>
            <a:r>
              <a:rPr lang="en-US" altLang="en-US" sz="2800" b="1" i="1" dirty="0">
                <a:solidFill>
                  <a:schemeClr val="accent1"/>
                </a:solidFill>
                <a:effectLst>
                  <a:outerShdw blurRad="38100" dist="38100" dir="2700000" algn="tl">
                    <a:srgbClr val="C0C0C0"/>
                  </a:outerShdw>
                </a:effectLst>
              </a:rPr>
              <a:t>the short run aggregate supply curve</a:t>
            </a:r>
            <a:r>
              <a:rPr lang="en-US" altLang="en-US" sz="2800" b="1" dirty="0">
                <a:solidFill>
                  <a:schemeClr val="accent1"/>
                </a:solidFill>
              </a:rPr>
              <a:t>).</a:t>
            </a:r>
          </a:p>
          <a:p>
            <a:endParaRPr lang="en-US" dirty="0"/>
          </a:p>
        </p:txBody>
      </p:sp>
    </p:spTree>
    <p:extLst>
      <p:ext uri="{BB962C8B-B14F-4D97-AF65-F5344CB8AC3E}">
        <p14:creationId xmlns:p14="http://schemas.microsoft.com/office/powerpoint/2010/main" val="12196390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Aggregate Supply </a:t>
            </a:r>
            <a:endParaRPr lang="en-US" dirty="0"/>
          </a:p>
        </p:txBody>
      </p:sp>
      <p:grpSp>
        <p:nvGrpSpPr>
          <p:cNvPr id="5" name="Group 8"/>
          <p:cNvGrpSpPr>
            <a:grpSpLocks/>
          </p:cNvGrpSpPr>
          <p:nvPr/>
        </p:nvGrpSpPr>
        <p:grpSpPr bwMode="auto">
          <a:xfrm>
            <a:off x="7663544" y="1633764"/>
            <a:ext cx="4343400" cy="3968750"/>
            <a:chOff x="2880" y="1084"/>
            <a:chExt cx="2736" cy="2500"/>
          </a:xfrm>
        </p:grpSpPr>
        <p:pic>
          <p:nvPicPr>
            <p:cNvPr id="6" name="Picture 4" descr="24-5"/>
            <p:cNvPicPr>
              <a:picLocks noChangeAspect="1" noChangeArrowheads="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880" y="1152"/>
              <a:ext cx="2728" cy="2432"/>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6"/>
            <p:cNvSpPr txBox="1">
              <a:spLocks noChangeArrowheads="1"/>
            </p:cNvSpPr>
            <p:nvPr/>
          </p:nvSpPr>
          <p:spPr bwMode="auto">
            <a:xfrm>
              <a:off x="2880" y="1084"/>
              <a:ext cx="2736" cy="404"/>
            </a:xfrm>
            <a:prstGeom prst="rect">
              <a:avLst/>
            </a:prstGeom>
            <a:solidFill>
              <a:schemeClr val="accent3">
                <a:lumMod val="40000"/>
                <a:lumOff val="60000"/>
              </a:scheme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en-US" sz="1800" b="1">
                  <a:latin typeface="Times New Roman" charset="0"/>
                </a:rPr>
                <a:t>      Long Run</a:t>
              </a:r>
              <a:br>
                <a:rPr lang="en-US" altLang="en-US" sz="1800" b="1">
                  <a:latin typeface="Times New Roman" charset="0"/>
                </a:rPr>
              </a:br>
              <a:r>
                <a:rPr lang="en-US" altLang="en-US" sz="1800" b="1">
                  <a:latin typeface="Times New Roman" charset="0"/>
                </a:rPr>
                <a:t>   AS</a:t>
              </a:r>
            </a:p>
          </p:txBody>
        </p:sp>
      </p:grpSp>
      <p:sp>
        <p:nvSpPr>
          <p:cNvPr id="8" name="Rectangle 7"/>
          <p:cNvSpPr/>
          <p:nvPr/>
        </p:nvSpPr>
        <p:spPr>
          <a:xfrm>
            <a:off x="1422400" y="2066140"/>
            <a:ext cx="6096000" cy="3693319"/>
          </a:xfrm>
          <a:prstGeom prst="rect">
            <a:avLst/>
          </a:prstGeom>
        </p:spPr>
        <p:txBody>
          <a:bodyPr>
            <a:spAutoFit/>
          </a:bodyPr>
          <a:lstStyle/>
          <a:p>
            <a:pPr algn="just"/>
            <a:r>
              <a:rPr lang="en-US" altLang="en-US" sz="2400" dirty="0"/>
              <a:t>The classical aggregate supply curve is the supply curve for the long run—when the economy is at </a:t>
            </a:r>
            <a:r>
              <a:rPr lang="en-US" altLang="en-US" sz="2400" b="1" dirty="0"/>
              <a:t>full employment</a:t>
            </a:r>
            <a:r>
              <a:rPr lang="en-US" altLang="en-US" sz="2400" dirty="0" smtClean="0"/>
              <a:t>.</a:t>
            </a:r>
          </a:p>
          <a:p>
            <a:pPr algn="just"/>
            <a:r>
              <a:rPr lang="en-US" altLang="en-US" sz="2400" b="1" dirty="0"/>
              <a:t>The level of full- employment output does not depend on the level of prices, but on supply factors</a:t>
            </a:r>
            <a:r>
              <a:rPr lang="en-US" altLang="en-US" sz="2400" b="1" dirty="0" smtClean="0"/>
              <a:t>—</a:t>
            </a:r>
          </a:p>
          <a:p>
            <a:pPr algn="just"/>
            <a:r>
              <a:rPr lang="en-US" altLang="en-US" sz="2400" b="1" dirty="0" smtClean="0"/>
              <a:t>capital</a:t>
            </a:r>
            <a:r>
              <a:rPr lang="en-US" altLang="en-US" sz="2400" b="1" dirty="0"/>
              <a:t>, labor and technology.  </a:t>
            </a:r>
            <a:endParaRPr lang="en-US" altLang="en-US" sz="2400" b="1" dirty="0" smtClean="0"/>
          </a:p>
          <a:p>
            <a:pPr algn="just"/>
            <a:r>
              <a:rPr lang="en-US" altLang="en-US" sz="2400" b="1" dirty="0" smtClean="0"/>
              <a:t>This </a:t>
            </a:r>
            <a:r>
              <a:rPr lang="en-US" altLang="en-US" sz="2400" b="1" dirty="0"/>
              <a:t>is why the classical AS curve is vertical.</a:t>
            </a:r>
          </a:p>
          <a:p>
            <a:endParaRPr lang="en-US" altLang="en-US" dirty="0"/>
          </a:p>
        </p:txBody>
      </p:sp>
    </p:spTree>
    <p:extLst>
      <p:ext uri="{BB962C8B-B14F-4D97-AF65-F5344CB8AC3E}">
        <p14:creationId xmlns:p14="http://schemas.microsoft.com/office/powerpoint/2010/main" val="177922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Long Run Aggregate Supply Curve</a:t>
            </a:r>
            <a:endParaRPr lang="en-US" dirty="0"/>
          </a:p>
        </p:txBody>
      </p:sp>
      <p:pic>
        <p:nvPicPr>
          <p:cNvPr id="3" name="Picture 5" descr="24-6-1"/>
          <p:cNvPicPr>
            <a:picLocks noChangeAspect="1" noChangeArrowheads="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605485" y="2149860"/>
            <a:ext cx="4330700" cy="3860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407886" y="2149860"/>
            <a:ext cx="6096000" cy="3333220"/>
          </a:xfrm>
          <a:prstGeom prst="rect">
            <a:avLst/>
          </a:prstGeom>
        </p:spPr>
        <p:txBody>
          <a:bodyPr>
            <a:spAutoFit/>
          </a:bodyPr>
          <a:lstStyle/>
          <a:p>
            <a:pPr algn="just">
              <a:lnSpc>
                <a:spcPct val="90000"/>
              </a:lnSpc>
            </a:pPr>
            <a:r>
              <a:rPr lang="en-US" altLang="en-US" sz="2400" dirty="0"/>
              <a:t>Combined with the aggregate demand curve, the intersection of the classical AS curve and the AD curve determines the price level and the full-employment level of output</a:t>
            </a:r>
            <a:r>
              <a:rPr lang="en-US" altLang="en-US" sz="2400" dirty="0" smtClean="0"/>
              <a:t>.</a:t>
            </a:r>
          </a:p>
          <a:p>
            <a:pPr>
              <a:lnSpc>
                <a:spcPct val="90000"/>
              </a:lnSpc>
            </a:pPr>
            <a:endParaRPr lang="en-US" altLang="en-US" dirty="0"/>
          </a:p>
          <a:p>
            <a:pPr>
              <a:lnSpc>
                <a:spcPct val="90000"/>
              </a:lnSpc>
            </a:pPr>
            <a:r>
              <a:rPr lang="en-US" altLang="en-US" sz="2400" b="1" dirty="0"/>
              <a:t>The position of the AD curve depends on the level of taxes, government spending, and the supply of money.</a:t>
            </a:r>
          </a:p>
          <a:p>
            <a:pPr>
              <a:lnSpc>
                <a:spcPct val="90000"/>
              </a:lnSpc>
            </a:pPr>
            <a:endParaRPr lang="en-US" altLang="en-US" sz="2400" dirty="0"/>
          </a:p>
        </p:txBody>
      </p:sp>
    </p:spTree>
    <p:extLst>
      <p:ext uri="{BB962C8B-B14F-4D97-AF65-F5344CB8AC3E}">
        <p14:creationId xmlns:p14="http://schemas.microsoft.com/office/powerpoint/2010/main" val="62559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668" y="238462"/>
            <a:ext cx="9520158" cy="1049235"/>
          </a:xfrm>
        </p:spPr>
        <p:txBody>
          <a:bodyPr/>
          <a:lstStyle/>
          <a:p>
            <a:r>
              <a:rPr lang="en-US" altLang="en-US" dirty="0"/>
              <a:t>The Long Run Aggregate Supply Curve</a:t>
            </a:r>
            <a:endParaRPr lang="en-US" dirty="0"/>
          </a:p>
        </p:txBody>
      </p:sp>
      <p:pic>
        <p:nvPicPr>
          <p:cNvPr id="3" name="Picture 6" descr="24-6"/>
          <p:cNvPicPr>
            <a:picLocks noChangeAspect="1" noChangeArrowheads="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474858" y="1820650"/>
            <a:ext cx="4591958" cy="409371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248229" y="1882782"/>
            <a:ext cx="6096000" cy="3416320"/>
          </a:xfrm>
          <a:prstGeom prst="rect">
            <a:avLst/>
          </a:prstGeom>
        </p:spPr>
        <p:txBody>
          <a:bodyPr>
            <a:spAutoFit/>
          </a:bodyPr>
          <a:lstStyle/>
          <a:p>
            <a:pPr algn="just"/>
            <a:r>
              <a:rPr lang="en-US" altLang="en-US" sz="2400" dirty="0"/>
              <a:t>An increase in aggregate demand does not change the level of output in the economy but only the level of prices</a:t>
            </a:r>
            <a:r>
              <a:rPr lang="en-US" altLang="en-US" sz="2400" dirty="0" smtClean="0"/>
              <a:t>.</a:t>
            </a:r>
          </a:p>
          <a:p>
            <a:pPr algn="just"/>
            <a:endParaRPr lang="en-US" altLang="en-US" sz="2400" dirty="0" smtClean="0"/>
          </a:p>
          <a:p>
            <a:pPr algn="just"/>
            <a:r>
              <a:rPr lang="en-US" altLang="en-US" sz="2400" b="1" dirty="0"/>
              <a:t>The main result from the classical model is that, in the long run, output is determined solely by the supply of capital and labor—not by changes in demand.</a:t>
            </a:r>
          </a:p>
          <a:p>
            <a:pPr algn="just"/>
            <a:endParaRPr lang="en-US" altLang="en-US" sz="2400" dirty="0"/>
          </a:p>
        </p:txBody>
      </p:sp>
    </p:spTree>
    <p:extLst>
      <p:ext uri="{BB962C8B-B14F-4D97-AF65-F5344CB8AC3E}">
        <p14:creationId xmlns:p14="http://schemas.microsoft.com/office/powerpoint/2010/main" val="1118682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20650"/>
            <a:ext cx="9520238" cy="1049338"/>
          </a:xfrm>
        </p:spPr>
        <p:txBody>
          <a:bodyPr/>
          <a:lstStyle/>
          <a:p>
            <a:pPr lvl="0"/>
            <a:r>
              <a:rPr lang="en-US" altLang="en-US" dirty="0">
                <a:latin typeface="Arial" charset="0"/>
              </a:rPr>
              <a:t>The Keynesian AD/AS model</a:t>
            </a:r>
            <a:br>
              <a:rPr lang="en-US" altLang="en-US" dirty="0">
                <a:latin typeface="Arial" charset="0"/>
              </a:rPr>
            </a:br>
            <a:endParaRPr lang="en-US" dirty="0"/>
          </a:p>
        </p:txBody>
      </p:sp>
      <p:sp>
        <p:nvSpPr>
          <p:cNvPr id="3" name="Rectangle 1"/>
          <p:cNvSpPr>
            <a:spLocks noChangeArrowheads="1"/>
          </p:cNvSpPr>
          <p:nvPr/>
        </p:nvSpPr>
        <p:spPr bwMode="auto">
          <a:xfrm>
            <a:off x="1901372" y="2369849"/>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rPr>
              <a:t>  </a:t>
            </a:r>
            <a:endParaRPr kumimoji="0" lang="en-US" altLang="en-US" sz="13900" b="0" i="0" u="none" strike="noStrike" cap="none" normalizeH="0" baseline="0" dirty="0">
              <a:ln>
                <a:noFill/>
              </a:ln>
              <a:solidFill>
                <a:schemeClr val="tx1"/>
              </a:solidFill>
              <a:effectLst/>
              <a:latin typeface="Arial" charset="0"/>
            </a:endParaRPr>
          </a:p>
        </p:txBody>
      </p:sp>
      <p:pic>
        <p:nvPicPr>
          <p:cNvPr id="7170" name="Picture 2" descr="his Keynesian view of the AD/AS model shows that with a horizontal aggregate supp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265" y="1737141"/>
            <a:ext cx="5577535" cy="374468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892800" y="280308"/>
            <a:ext cx="6183086" cy="5632311"/>
          </a:xfrm>
          <a:prstGeom prst="rect">
            <a:avLst/>
          </a:prstGeom>
        </p:spPr>
        <p:txBody>
          <a:bodyPr wrap="square">
            <a:spAutoFit/>
          </a:bodyPr>
          <a:lstStyle/>
          <a:p>
            <a:pPr algn="just" fontAlgn="base"/>
            <a:r>
              <a:rPr lang="en-US" sz="2400" dirty="0">
                <a:solidFill>
                  <a:srgbClr val="21242C"/>
                </a:solidFill>
                <a:latin typeface="inherit" charset="0"/>
              </a:rPr>
              <a:t>Keynes argued </a:t>
            </a:r>
            <a:r>
              <a:rPr lang="en-US" sz="2400" dirty="0" smtClean="0">
                <a:solidFill>
                  <a:srgbClr val="21242C"/>
                </a:solidFill>
                <a:latin typeface="inherit" charset="0"/>
              </a:rPr>
              <a:t>that aggregate </a:t>
            </a:r>
            <a:r>
              <a:rPr lang="en-US" sz="2400" dirty="0">
                <a:solidFill>
                  <a:srgbClr val="21242C"/>
                </a:solidFill>
                <a:latin typeface="inherit" charset="0"/>
              </a:rPr>
              <a:t>demand is not </a:t>
            </a:r>
            <a:r>
              <a:rPr lang="en-US" sz="2400" dirty="0" smtClean="0">
                <a:solidFill>
                  <a:srgbClr val="21242C"/>
                </a:solidFill>
                <a:latin typeface="inherit" charset="0"/>
              </a:rPr>
              <a:t>stable, it </a:t>
            </a:r>
            <a:r>
              <a:rPr lang="en-US" sz="2400" dirty="0">
                <a:solidFill>
                  <a:srgbClr val="21242C"/>
                </a:solidFill>
                <a:latin typeface="inherit" charset="0"/>
              </a:rPr>
              <a:t>can change unexpectedly. </a:t>
            </a:r>
          </a:p>
          <a:p>
            <a:pPr algn="just" fontAlgn="base"/>
            <a:r>
              <a:rPr lang="en-US" sz="2400" dirty="0">
                <a:solidFill>
                  <a:srgbClr val="21242C"/>
                </a:solidFill>
                <a:latin typeface="inherit" charset="0"/>
              </a:rPr>
              <a:t>Suppose the economy starts where </a:t>
            </a:r>
            <a:r>
              <a:rPr lang="en-US" sz="2400" dirty="0" smtClean="0">
                <a:solidFill>
                  <a:srgbClr val="21242C"/>
                </a:solidFill>
                <a:latin typeface="inherit" charset="0"/>
              </a:rPr>
              <a:t>intersects</a:t>
            </a:r>
            <a:r>
              <a:rPr lang="en-US" sz="2400" dirty="0">
                <a:solidFill>
                  <a:srgbClr val="21242C"/>
                </a:solidFill>
                <a:latin typeface="inherit" charset="0"/>
              </a:rPr>
              <a:t> </a:t>
            </a:r>
            <a:r>
              <a:rPr lang="en-US" sz="2400" dirty="0" smtClean="0">
                <a:solidFill>
                  <a:srgbClr val="21242C"/>
                </a:solidFill>
                <a:latin typeface="inherit" charset="0"/>
              </a:rPr>
              <a:t>SRAS </a:t>
            </a:r>
            <a:r>
              <a:rPr lang="en-US" sz="2400" dirty="0">
                <a:solidFill>
                  <a:srgbClr val="21242C"/>
                </a:solidFill>
                <a:latin typeface="inherit" charset="0"/>
              </a:rPr>
              <a:t> at </a:t>
            </a:r>
            <a:r>
              <a:rPr lang="en-US" sz="2400" dirty="0" smtClean="0">
                <a:solidFill>
                  <a:srgbClr val="21242C"/>
                </a:solidFill>
                <a:latin typeface="inherit" charset="0"/>
              </a:rPr>
              <a:t>P0 and</a:t>
            </a:r>
            <a:r>
              <a:rPr lang="en-US" sz="2400" dirty="0">
                <a:solidFill>
                  <a:srgbClr val="21242C"/>
                </a:solidFill>
                <a:latin typeface="inherit" charset="0"/>
              </a:rPr>
              <a:t> </a:t>
            </a:r>
            <a:r>
              <a:rPr lang="en-US" sz="2400" dirty="0" err="1" smtClean="0">
                <a:solidFill>
                  <a:srgbClr val="21242C"/>
                </a:solidFill>
                <a:latin typeface="inherit" charset="0"/>
              </a:rPr>
              <a:t>Yp</a:t>
            </a:r>
            <a:r>
              <a:rPr lang="en-US" sz="2400" dirty="0" smtClean="0">
                <a:solidFill>
                  <a:srgbClr val="21242C"/>
                </a:solidFill>
                <a:latin typeface="inherit" charset="0"/>
              </a:rPr>
              <a:t> in </a:t>
            </a:r>
            <a:r>
              <a:rPr lang="en-US" sz="2400" dirty="0">
                <a:solidFill>
                  <a:srgbClr val="21242C"/>
                </a:solidFill>
                <a:latin typeface="inherit" charset="0"/>
              </a:rPr>
              <a:t>the </a:t>
            </a:r>
            <a:r>
              <a:rPr lang="en-US" sz="2400" dirty="0" smtClean="0">
                <a:solidFill>
                  <a:srgbClr val="21242C"/>
                </a:solidFill>
                <a:latin typeface="inherit" charset="0"/>
              </a:rPr>
              <a:t>diagram. </a:t>
            </a:r>
            <a:r>
              <a:rPr lang="en-US" sz="2400" dirty="0">
                <a:solidFill>
                  <a:srgbClr val="21242C"/>
                </a:solidFill>
                <a:latin typeface="inherit" charset="0"/>
              </a:rPr>
              <a:t>Because </a:t>
            </a:r>
            <a:r>
              <a:rPr lang="en-US" sz="2400" dirty="0" err="1" smtClean="0">
                <a:solidFill>
                  <a:srgbClr val="21242C"/>
                </a:solidFill>
                <a:latin typeface="inherit" charset="0"/>
              </a:rPr>
              <a:t>Yp</a:t>
            </a:r>
            <a:r>
              <a:rPr lang="en-US" sz="2400" dirty="0" smtClean="0">
                <a:solidFill>
                  <a:srgbClr val="21242C"/>
                </a:solidFill>
                <a:latin typeface="inherit" charset="0"/>
              </a:rPr>
              <a:t> </a:t>
            </a:r>
            <a:r>
              <a:rPr lang="en-US" sz="2400" dirty="0">
                <a:solidFill>
                  <a:srgbClr val="21242C"/>
                </a:solidFill>
                <a:latin typeface="inherit" charset="0"/>
              </a:rPr>
              <a:t> is potential output, the economy is at full employment. </a:t>
            </a:r>
            <a:endParaRPr lang="en-US" sz="2400" dirty="0" smtClean="0">
              <a:solidFill>
                <a:srgbClr val="21242C"/>
              </a:solidFill>
              <a:latin typeface="inherit" charset="0"/>
            </a:endParaRPr>
          </a:p>
          <a:p>
            <a:pPr algn="just" fontAlgn="base"/>
            <a:r>
              <a:rPr lang="en-US" sz="2400" dirty="0" smtClean="0">
                <a:solidFill>
                  <a:srgbClr val="21242C"/>
                </a:solidFill>
                <a:latin typeface="inherit" charset="0"/>
              </a:rPr>
              <a:t>But </a:t>
            </a:r>
            <a:r>
              <a:rPr lang="en-US" sz="2400" dirty="0">
                <a:solidFill>
                  <a:srgbClr val="21242C"/>
                </a:solidFill>
                <a:latin typeface="inherit" charset="0"/>
              </a:rPr>
              <a:t>because aggregate demand is volatile, it can easily fall. Thus, even if we start at </a:t>
            </a:r>
            <a:r>
              <a:rPr lang="en-US" sz="2400" dirty="0" err="1" smtClean="0">
                <a:solidFill>
                  <a:srgbClr val="21242C"/>
                </a:solidFill>
                <a:latin typeface="inherit" charset="0"/>
              </a:rPr>
              <a:t>Yp</a:t>
            </a:r>
            <a:r>
              <a:rPr lang="en-US" sz="2400" dirty="0" smtClean="0">
                <a:solidFill>
                  <a:srgbClr val="21242C"/>
                </a:solidFill>
                <a:latin typeface="inherit" charset="0"/>
              </a:rPr>
              <a:t> if </a:t>
            </a:r>
            <a:r>
              <a:rPr lang="en-US" sz="2400" dirty="0">
                <a:solidFill>
                  <a:srgbClr val="21242C"/>
                </a:solidFill>
                <a:latin typeface="inherit" charset="0"/>
              </a:rPr>
              <a:t>aggregate demand falls, we find ourselves in what Keynes termed a </a:t>
            </a:r>
            <a:r>
              <a:rPr lang="en-US" sz="2400" b="1" i="1" dirty="0">
                <a:solidFill>
                  <a:srgbClr val="21242C"/>
                </a:solidFill>
                <a:latin typeface="inherit" charset="0"/>
              </a:rPr>
              <a:t>recessionary gap</a:t>
            </a:r>
            <a:r>
              <a:rPr lang="en-US" sz="2400" b="1" dirty="0">
                <a:solidFill>
                  <a:srgbClr val="21242C"/>
                </a:solidFill>
                <a:latin typeface="inherit" charset="0"/>
              </a:rPr>
              <a:t>. </a:t>
            </a:r>
            <a:endParaRPr lang="en-US" sz="2400" b="1" dirty="0" smtClean="0">
              <a:solidFill>
                <a:srgbClr val="21242C"/>
              </a:solidFill>
              <a:latin typeface="inherit" charset="0"/>
            </a:endParaRPr>
          </a:p>
          <a:p>
            <a:pPr algn="just" fontAlgn="base"/>
            <a:r>
              <a:rPr lang="en-US" sz="2400" dirty="0" smtClean="0">
                <a:solidFill>
                  <a:srgbClr val="21242C"/>
                </a:solidFill>
                <a:latin typeface="inherit" charset="0"/>
              </a:rPr>
              <a:t>The </a:t>
            </a:r>
            <a:r>
              <a:rPr lang="en-US" sz="2400" dirty="0">
                <a:solidFill>
                  <a:srgbClr val="21242C"/>
                </a:solidFill>
                <a:latin typeface="inherit" charset="0"/>
              </a:rPr>
              <a:t>economy is in equilibrium but with less than full employment, as shown at </a:t>
            </a:r>
            <a:r>
              <a:rPr lang="en-US" sz="2400" dirty="0" smtClean="0">
                <a:solidFill>
                  <a:srgbClr val="21242C"/>
                </a:solidFill>
                <a:latin typeface="inherit" charset="0"/>
              </a:rPr>
              <a:t>Y1. </a:t>
            </a:r>
          </a:p>
          <a:p>
            <a:pPr algn="just" fontAlgn="base"/>
            <a:r>
              <a:rPr lang="en-US" sz="2400" dirty="0" smtClean="0">
                <a:solidFill>
                  <a:srgbClr val="21242C"/>
                </a:solidFill>
                <a:latin typeface="inherit" charset="0"/>
              </a:rPr>
              <a:t>Keynes </a:t>
            </a:r>
            <a:r>
              <a:rPr lang="en-US" sz="2400" dirty="0">
                <a:solidFill>
                  <a:srgbClr val="21242C"/>
                </a:solidFill>
                <a:latin typeface="inherit" charset="0"/>
              </a:rPr>
              <a:t>believed that the economy would tend to stay in a recessionary gap, with its attendant unemployment, for a significant period of time.</a:t>
            </a:r>
            <a:endParaRPr lang="en-US" sz="2400" dirty="0">
              <a:solidFill>
                <a:srgbClr val="21242C"/>
              </a:solidFill>
              <a:effectLst/>
              <a:latin typeface="inherit" charset="0"/>
            </a:endParaRPr>
          </a:p>
        </p:txBody>
      </p:sp>
    </p:spTree>
    <p:extLst>
      <p:ext uri="{BB962C8B-B14F-4D97-AF65-F5344CB8AC3E}">
        <p14:creationId xmlns:p14="http://schemas.microsoft.com/office/powerpoint/2010/main" val="20902450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5" y="223948"/>
            <a:ext cx="9520158" cy="1049235"/>
          </a:xfrm>
        </p:spPr>
        <p:txBody>
          <a:bodyPr/>
          <a:lstStyle/>
          <a:p>
            <a:r>
              <a:rPr lang="en-US" dirty="0" smtClean="0"/>
              <a:t>Inflationary Gap </a:t>
            </a:r>
            <a:endParaRPr lang="en-US" dirty="0"/>
          </a:p>
        </p:txBody>
      </p:sp>
      <p:sp>
        <p:nvSpPr>
          <p:cNvPr id="3" name="Content Placeholder 2"/>
          <p:cNvSpPr>
            <a:spLocks noGrp="1"/>
          </p:cNvSpPr>
          <p:nvPr>
            <p:ph idx="1"/>
          </p:nvPr>
        </p:nvSpPr>
        <p:spPr>
          <a:xfrm>
            <a:off x="1534695" y="1551275"/>
            <a:ext cx="10279933" cy="3819011"/>
          </a:xfrm>
        </p:spPr>
        <p:txBody>
          <a:bodyPr>
            <a:noAutofit/>
          </a:bodyPr>
          <a:lstStyle/>
          <a:p>
            <a:pPr algn="just" fontAlgn="base"/>
            <a:r>
              <a:rPr lang="en-US" sz="2400" dirty="0" smtClean="0"/>
              <a:t>Similarly, if </a:t>
            </a:r>
            <a:r>
              <a:rPr lang="en-US" sz="2400" dirty="0"/>
              <a:t>aggregate demand increases, the economy could experience an </a:t>
            </a:r>
            <a:r>
              <a:rPr lang="en-US" sz="2400" b="1" i="1" dirty="0"/>
              <a:t>inflationary gap</a:t>
            </a:r>
            <a:r>
              <a:rPr lang="en-US" sz="2400" dirty="0"/>
              <a:t>, where demand is attempting to push the economy past potential output. As a consequence, the economy </a:t>
            </a:r>
            <a:r>
              <a:rPr lang="en-US" sz="2400" b="1" dirty="0"/>
              <a:t>would experience inflation. </a:t>
            </a:r>
          </a:p>
          <a:p>
            <a:pPr algn="just" fontAlgn="base"/>
            <a:r>
              <a:rPr lang="en-US" sz="2400" dirty="0"/>
              <a:t>The key policy implication for either situation is that government needs to step in and close the gap, increasing spending during recessions and decreasing spending during booms, to return aggregate demand to match potential output.</a:t>
            </a:r>
          </a:p>
          <a:p>
            <a:pPr algn="just"/>
            <a:endParaRPr lang="en-US" sz="2400" dirty="0"/>
          </a:p>
        </p:txBody>
      </p:sp>
    </p:spTree>
    <p:extLst>
      <p:ext uri="{BB962C8B-B14F-4D97-AF65-F5344CB8AC3E}">
        <p14:creationId xmlns:p14="http://schemas.microsoft.com/office/powerpoint/2010/main" val="3186659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252977"/>
            <a:ext cx="9520158" cy="1049235"/>
          </a:xfrm>
        </p:spPr>
        <p:txBody>
          <a:bodyPr/>
          <a:lstStyle/>
          <a:p>
            <a:r>
              <a:rPr lang="en-US" dirty="0" smtClean="0"/>
              <a:t>Multiplier</a:t>
            </a:r>
            <a:endParaRPr lang="en-US" dirty="0"/>
          </a:p>
        </p:txBody>
      </p:sp>
      <p:sp>
        <p:nvSpPr>
          <p:cNvPr id="3" name="Content Placeholder 2"/>
          <p:cNvSpPr>
            <a:spLocks noGrp="1"/>
          </p:cNvSpPr>
          <p:nvPr>
            <p:ph idx="1"/>
          </p:nvPr>
        </p:nvSpPr>
        <p:spPr>
          <a:xfrm>
            <a:off x="1654628" y="1302212"/>
            <a:ext cx="9927772" cy="4445445"/>
          </a:xfrm>
        </p:spPr>
        <p:txBody>
          <a:bodyPr>
            <a:normAutofit/>
          </a:bodyPr>
          <a:lstStyle/>
          <a:p>
            <a:pPr algn="just"/>
            <a:r>
              <a:rPr lang="en-US" sz="2400" dirty="0" smtClean="0"/>
              <a:t>The </a:t>
            </a:r>
            <a:r>
              <a:rPr lang="en-US" sz="2400" dirty="0"/>
              <a:t>name “multiplier” comes from the </a:t>
            </a:r>
            <a:r>
              <a:rPr lang="en-US" sz="2400" b="1" dirty="0"/>
              <a:t>finding that each dollar change in exogenous expenditures (such as investment) leads to more than a dollar change (or a multiplied </a:t>
            </a:r>
            <a:r>
              <a:rPr lang="en-US" sz="2400" b="1" dirty="0"/>
              <a:t>change) in GDP</a:t>
            </a:r>
            <a:r>
              <a:rPr lang="en-US" sz="2400" dirty="0"/>
              <a:t>. </a:t>
            </a:r>
            <a:endParaRPr lang="en-US" sz="2400" dirty="0" smtClean="0"/>
          </a:p>
          <a:p>
            <a:pPr algn="just"/>
            <a:r>
              <a:rPr lang="en-US" sz="2400" dirty="0" smtClean="0"/>
              <a:t>The </a:t>
            </a:r>
            <a:r>
              <a:rPr lang="en-US" sz="2400" dirty="0"/>
              <a:t>key assumptions </a:t>
            </a:r>
            <a:r>
              <a:rPr lang="en-US" sz="2400" dirty="0" smtClean="0"/>
              <a:t>underlying </a:t>
            </a:r>
            <a:r>
              <a:rPr lang="en-US" sz="2400" dirty="0"/>
              <a:t>the multiplier model </a:t>
            </a:r>
            <a:r>
              <a:rPr lang="en-US" sz="2400" dirty="0" smtClean="0"/>
              <a:t>are:</a:t>
            </a:r>
          </a:p>
          <a:p>
            <a:pPr algn="just"/>
            <a:r>
              <a:rPr lang="en-US" sz="2400" dirty="0" smtClean="0"/>
              <a:t>wages </a:t>
            </a:r>
            <a:r>
              <a:rPr lang="en-US" sz="2400" dirty="0"/>
              <a:t>and prices are fixed and </a:t>
            </a:r>
            <a:endParaRPr lang="en-US" sz="2400" dirty="0" smtClean="0"/>
          </a:p>
          <a:p>
            <a:pPr algn="just"/>
            <a:r>
              <a:rPr lang="en-US" sz="2400" dirty="0" smtClean="0"/>
              <a:t> </a:t>
            </a:r>
            <a:r>
              <a:rPr lang="en-US" sz="2400" dirty="0"/>
              <a:t>there are unemployed resources in the economy. </a:t>
            </a:r>
            <a:endParaRPr lang="en-US" dirty="0"/>
          </a:p>
        </p:txBody>
      </p:sp>
    </p:spTree>
    <p:extLst>
      <p:ext uri="{BB962C8B-B14F-4D97-AF65-F5344CB8AC3E}">
        <p14:creationId xmlns:p14="http://schemas.microsoft.com/office/powerpoint/2010/main" val="20449793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54101" t="13332" r="5494" b="31429"/>
          <a:stretch/>
        </p:blipFill>
        <p:spPr>
          <a:xfrm>
            <a:off x="478971" y="290285"/>
            <a:ext cx="5123543" cy="4377752"/>
          </a:xfrm>
          <a:prstGeom prst="rect">
            <a:avLst/>
          </a:prstGeom>
        </p:spPr>
      </p:pic>
      <p:sp>
        <p:nvSpPr>
          <p:cNvPr id="5" name="Rectangle 4"/>
          <p:cNvSpPr/>
          <p:nvPr/>
        </p:nvSpPr>
        <p:spPr>
          <a:xfrm>
            <a:off x="5776686" y="882385"/>
            <a:ext cx="5704114" cy="3785652"/>
          </a:xfrm>
          <a:prstGeom prst="rect">
            <a:avLst/>
          </a:prstGeom>
        </p:spPr>
        <p:txBody>
          <a:bodyPr wrap="square">
            <a:spAutoFit/>
          </a:bodyPr>
          <a:lstStyle/>
          <a:p>
            <a:pPr algn="just"/>
            <a:r>
              <a:rPr lang="en-US" sz="2400" i="1" dirty="0" smtClean="0">
                <a:latin typeface="NewBaskervilleStd" charset="0"/>
              </a:rPr>
              <a:t>CC</a:t>
            </a:r>
            <a:r>
              <a:rPr lang="en-US" sz="2400" dirty="0" smtClean="0">
                <a:latin typeface="NewBaskervilleStd" charset="0"/>
              </a:rPr>
              <a:t> shows </a:t>
            </a:r>
            <a:r>
              <a:rPr lang="en-US" sz="2400" dirty="0">
                <a:latin typeface="NewBaskervilleStd" charset="0"/>
              </a:rPr>
              <a:t>the level of consumption </a:t>
            </a:r>
            <a:r>
              <a:rPr lang="en-US" sz="2400" dirty="0" smtClean="0">
                <a:latin typeface="NewBaskervilleStd" charset="0"/>
              </a:rPr>
              <a:t>expenditures </a:t>
            </a:r>
            <a:r>
              <a:rPr lang="en-US" sz="2400" dirty="0">
                <a:latin typeface="NewBaskervilleStd" charset="0"/>
              </a:rPr>
              <a:t>corresponding to every level of income (where income equals GDP in this simple example). </a:t>
            </a:r>
            <a:endParaRPr lang="en-US" sz="2400" dirty="0" smtClean="0">
              <a:latin typeface="NewBaskervilleStd" charset="0"/>
            </a:endParaRPr>
          </a:p>
          <a:p>
            <a:pPr algn="just"/>
            <a:r>
              <a:rPr lang="en-US" sz="2400" dirty="0" smtClean="0">
                <a:latin typeface="NewBaskervilleStd" charset="0"/>
              </a:rPr>
              <a:t>The </a:t>
            </a:r>
            <a:r>
              <a:rPr lang="en-US" sz="2400" dirty="0">
                <a:latin typeface="NewBaskervilleStd" charset="0"/>
              </a:rPr>
              <a:t>two points marked “500” emphasize the important property of the 45° line. </a:t>
            </a:r>
            <a:endParaRPr lang="en-US" sz="2400" dirty="0" smtClean="0">
              <a:latin typeface="NewBaskervilleStd" charset="0"/>
            </a:endParaRPr>
          </a:p>
          <a:p>
            <a:pPr algn="just"/>
            <a:r>
              <a:rPr lang="en-US" sz="2400" dirty="0" smtClean="0">
                <a:latin typeface="NewBaskervilleStd" charset="0"/>
              </a:rPr>
              <a:t>Any </a:t>
            </a:r>
            <a:r>
              <a:rPr lang="en-US" sz="2400" dirty="0">
                <a:latin typeface="NewBaskervilleStd" charset="0"/>
              </a:rPr>
              <a:t>point on the 45° line depicts a vertical distance exactly equal to the horizontal distance. </a:t>
            </a:r>
            <a:endParaRPr lang="en-US" sz="2400" dirty="0" smtClean="0">
              <a:latin typeface="NewBaskervilleStd" charset="0"/>
            </a:endParaRPr>
          </a:p>
          <a:p>
            <a:pPr algn="just"/>
            <a:r>
              <a:rPr lang="en-US" sz="2400" i="1" dirty="0" smtClean="0">
                <a:latin typeface="NewBaskervilleStd" charset="0"/>
              </a:rPr>
              <a:t>QPQP </a:t>
            </a:r>
            <a:r>
              <a:rPr lang="en-US" sz="2400" b="1" dirty="0">
                <a:latin typeface="NewBaskervilleStd" charset="0"/>
              </a:rPr>
              <a:t>shows the level of potential GDP. </a:t>
            </a:r>
            <a:endParaRPr lang="en-US" sz="2400" b="1" dirty="0"/>
          </a:p>
        </p:txBody>
      </p:sp>
      <p:sp>
        <p:nvSpPr>
          <p:cNvPr id="6" name="Rectangle 5"/>
          <p:cNvSpPr/>
          <p:nvPr/>
        </p:nvSpPr>
        <p:spPr>
          <a:xfrm>
            <a:off x="304800" y="4847549"/>
            <a:ext cx="5994400" cy="646331"/>
          </a:xfrm>
          <a:prstGeom prst="rect">
            <a:avLst/>
          </a:prstGeom>
        </p:spPr>
        <p:txBody>
          <a:bodyPr wrap="square">
            <a:spAutoFit/>
          </a:bodyPr>
          <a:lstStyle/>
          <a:p>
            <a:r>
              <a:rPr lang="en-US" b="1" smtClean="0">
                <a:solidFill>
                  <a:srgbClr val="FF00FF"/>
                </a:solidFill>
                <a:latin typeface="NewBaskervilleStd" charset="0"/>
              </a:rPr>
              <a:t>Figure 1: National </a:t>
            </a:r>
            <a:r>
              <a:rPr lang="en-US" b="1" dirty="0">
                <a:solidFill>
                  <a:srgbClr val="FF00FF"/>
                </a:solidFill>
                <a:latin typeface="NewBaskervilleStd" charset="0"/>
              </a:rPr>
              <a:t>Income Determines the Level of </a:t>
            </a:r>
            <a:endParaRPr lang="en-US" dirty="0"/>
          </a:p>
          <a:p>
            <a:r>
              <a:rPr lang="en-US" b="1" dirty="0">
                <a:solidFill>
                  <a:srgbClr val="FF00FF"/>
                </a:solidFill>
                <a:latin typeface="NewBaskervilleStd" charset="0"/>
              </a:rPr>
              <a:t>Consumption </a:t>
            </a:r>
            <a:endParaRPr lang="en-US" dirty="0"/>
          </a:p>
        </p:txBody>
      </p:sp>
    </p:spTree>
    <p:extLst>
      <p:ext uri="{BB962C8B-B14F-4D97-AF65-F5344CB8AC3E}">
        <p14:creationId xmlns:p14="http://schemas.microsoft.com/office/powerpoint/2010/main" val="11678345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4262" t="14603" r="53884" b="21270"/>
          <a:stretch/>
        </p:blipFill>
        <p:spPr>
          <a:xfrm>
            <a:off x="319315" y="478972"/>
            <a:ext cx="4847771" cy="4397828"/>
          </a:xfrm>
          <a:prstGeom prst="rect">
            <a:avLst/>
          </a:prstGeom>
        </p:spPr>
      </p:pic>
      <p:sp>
        <p:nvSpPr>
          <p:cNvPr id="3" name="Rectangle 2"/>
          <p:cNvSpPr/>
          <p:nvPr/>
        </p:nvSpPr>
        <p:spPr>
          <a:xfrm>
            <a:off x="5733142" y="798285"/>
            <a:ext cx="6255658" cy="5632311"/>
          </a:xfrm>
          <a:prstGeom prst="rect">
            <a:avLst/>
          </a:prstGeom>
        </p:spPr>
        <p:txBody>
          <a:bodyPr wrap="square">
            <a:spAutoFit/>
          </a:bodyPr>
          <a:lstStyle/>
          <a:p>
            <a:pPr algn="just"/>
            <a:r>
              <a:rPr lang="en-US" sz="2400" i="1" dirty="0" smtClean="0">
                <a:latin typeface="NewBaskervilleStd" charset="0"/>
              </a:rPr>
              <a:t>CC </a:t>
            </a:r>
            <a:r>
              <a:rPr lang="en-US" sz="2400" dirty="0" smtClean="0">
                <a:latin typeface="NewBaskervilleStd" charset="0"/>
              </a:rPr>
              <a:t>represents </a:t>
            </a:r>
            <a:r>
              <a:rPr lang="en-US" sz="2400" dirty="0">
                <a:latin typeface="NewBaskervilleStd" charset="0"/>
              </a:rPr>
              <a:t>the consumption function (shown </a:t>
            </a:r>
            <a:r>
              <a:rPr lang="en-US" sz="2400" dirty="0" smtClean="0">
                <a:latin typeface="NewBaskervilleStd" charset="0"/>
              </a:rPr>
              <a:t>The </a:t>
            </a:r>
            <a:r>
              <a:rPr lang="en-US" sz="2400" i="1" dirty="0">
                <a:latin typeface="NewBaskervilleStd" charset="0"/>
              </a:rPr>
              <a:t>II </a:t>
            </a:r>
            <a:r>
              <a:rPr lang="en-US" sz="2400" dirty="0" smtClean="0">
                <a:latin typeface="NewBaskervilleStd" charset="0"/>
              </a:rPr>
              <a:t>indicate </a:t>
            </a:r>
            <a:r>
              <a:rPr lang="en-US" sz="2400" dirty="0">
                <a:latin typeface="NewBaskervilleStd" charset="0"/>
              </a:rPr>
              <a:t>constant investment. </a:t>
            </a:r>
            <a:endParaRPr lang="en-US" sz="2400" dirty="0" smtClean="0">
              <a:latin typeface="NewBaskervilleStd" charset="0"/>
            </a:endParaRPr>
          </a:p>
          <a:p>
            <a:pPr algn="just"/>
            <a:r>
              <a:rPr lang="en-US" sz="2400" dirty="0" smtClean="0">
                <a:latin typeface="NewBaskervilleStd" charset="0"/>
              </a:rPr>
              <a:t>Adding </a:t>
            </a:r>
            <a:r>
              <a:rPr lang="en-US" sz="2400" i="1" dirty="0">
                <a:latin typeface="NewBaskervilleStd" charset="0"/>
              </a:rPr>
              <a:t>II </a:t>
            </a:r>
            <a:r>
              <a:rPr lang="en-US" sz="2400" dirty="0">
                <a:latin typeface="NewBaskervilleStd" charset="0"/>
              </a:rPr>
              <a:t>to </a:t>
            </a:r>
            <a:r>
              <a:rPr lang="en-US" sz="2400" i="1" dirty="0">
                <a:latin typeface="NewBaskervilleStd" charset="0"/>
              </a:rPr>
              <a:t>CC </a:t>
            </a:r>
            <a:r>
              <a:rPr lang="en-US" sz="2400" dirty="0">
                <a:latin typeface="NewBaskervilleStd" charset="0"/>
              </a:rPr>
              <a:t>gives the </a:t>
            </a:r>
            <a:r>
              <a:rPr lang="en-US" sz="2400" i="1" dirty="0">
                <a:latin typeface="NewBaskervilleStd" charset="0"/>
              </a:rPr>
              <a:t>TE </a:t>
            </a:r>
            <a:r>
              <a:rPr lang="en-US" sz="2400" dirty="0">
                <a:latin typeface="NewBaskervilleStd" charset="0"/>
              </a:rPr>
              <a:t>curve of total desired investment plus consumption spending. Along the 45° line, expenditures exactly equal GDP. </a:t>
            </a:r>
            <a:endParaRPr lang="en-US" sz="2400" dirty="0" smtClean="0">
              <a:latin typeface="NewBaskervilleStd" charset="0"/>
            </a:endParaRPr>
          </a:p>
          <a:p>
            <a:pPr algn="just"/>
            <a:r>
              <a:rPr lang="en-US" sz="2400" dirty="0" smtClean="0">
                <a:latin typeface="NewBaskervilleStd" charset="0"/>
              </a:rPr>
              <a:t>Equilibrium </a:t>
            </a:r>
            <a:r>
              <a:rPr lang="en-US" sz="2400" dirty="0">
                <a:latin typeface="NewBaskervilleStd" charset="0"/>
              </a:rPr>
              <a:t>GDP comes at point </a:t>
            </a:r>
            <a:r>
              <a:rPr lang="en-US" sz="2400" i="1" dirty="0">
                <a:latin typeface="NewBaskervilleStd" charset="0"/>
              </a:rPr>
              <a:t>E, </a:t>
            </a:r>
            <a:r>
              <a:rPr lang="en-US" sz="2400" dirty="0">
                <a:latin typeface="NewBaskervilleStd" charset="0"/>
              </a:rPr>
              <a:t>which is the intersection of the </a:t>
            </a:r>
            <a:r>
              <a:rPr lang="en-US" sz="2400" i="1" dirty="0">
                <a:latin typeface="NewBaskervilleStd" charset="0"/>
              </a:rPr>
              <a:t>TE </a:t>
            </a:r>
            <a:r>
              <a:rPr lang="en-US" sz="2400" dirty="0">
                <a:latin typeface="NewBaskervilleStd" charset="0"/>
              </a:rPr>
              <a:t>line and the 45° line. </a:t>
            </a:r>
            <a:endParaRPr lang="en-US" sz="2400" dirty="0" smtClean="0">
              <a:latin typeface="NewBaskervilleStd" charset="0"/>
            </a:endParaRPr>
          </a:p>
          <a:p>
            <a:pPr algn="just"/>
            <a:r>
              <a:rPr lang="en-US" sz="2400" dirty="0" smtClean="0">
                <a:latin typeface="NewBaskervilleStd" charset="0"/>
              </a:rPr>
              <a:t>This </a:t>
            </a:r>
            <a:r>
              <a:rPr lang="en-US" sz="2400" dirty="0">
                <a:latin typeface="NewBaskervilleStd" charset="0"/>
              </a:rPr>
              <a:t>is the only level of GDP at which the </a:t>
            </a:r>
            <a:r>
              <a:rPr lang="en-US" sz="2400" b="1" dirty="0">
                <a:latin typeface="NewBaskervilleStd" charset="0"/>
              </a:rPr>
              <a:t>desired spending on </a:t>
            </a:r>
            <a:r>
              <a:rPr lang="en-US" sz="2400" b="1" i="1" dirty="0">
                <a:latin typeface="NewBaskervilleStd" charset="0"/>
              </a:rPr>
              <a:t>C </a:t>
            </a:r>
            <a:r>
              <a:rPr lang="en-US" sz="2400" b="1" i="1" dirty="0" smtClean="0">
                <a:latin typeface="NewBaskervilleStd" charset="0"/>
              </a:rPr>
              <a:t>+</a:t>
            </a:r>
            <a:r>
              <a:rPr lang="en-US" sz="2400" b="1" dirty="0" smtClean="0">
                <a:latin typeface="MathematicalPi" charset="0"/>
              </a:rPr>
              <a:t> </a:t>
            </a:r>
            <a:r>
              <a:rPr lang="en-US" sz="2400" b="1" i="1" dirty="0">
                <a:latin typeface="NewBaskervilleStd" charset="0"/>
              </a:rPr>
              <a:t>I </a:t>
            </a:r>
            <a:r>
              <a:rPr lang="en-US" sz="2400" dirty="0">
                <a:latin typeface="NewBaskervilleStd" charset="0"/>
              </a:rPr>
              <a:t>exactly equals output</a:t>
            </a:r>
            <a:r>
              <a:rPr lang="en-US" sz="2400" dirty="0" smtClean="0">
                <a:latin typeface="NewBaskervilleStd" charset="0"/>
              </a:rPr>
              <a:t>.</a:t>
            </a:r>
          </a:p>
          <a:p>
            <a:pPr algn="just"/>
            <a:r>
              <a:rPr lang="en-US" sz="2400" dirty="0"/>
              <a:t>At any point on the 45° line, total desired expenditure (measured vertically) exactly equals the total level of output (measured horizontally). </a:t>
            </a:r>
            <a:endParaRPr lang="en-US" sz="2400" dirty="0"/>
          </a:p>
          <a:p>
            <a:pPr algn="just"/>
            <a:r>
              <a:rPr lang="en-US" sz="2400" dirty="0" smtClean="0">
                <a:latin typeface="NewBaskervilleStd" charset="0"/>
              </a:rPr>
              <a:t> </a:t>
            </a:r>
            <a:endParaRPr lang="en-US" sz="2400" dirty="0"/>
          </a:p>
        </p:txBody>
      </p:sp>
      <p:sp>
        <p:nvSpPr>
          <p:cNvPr id="4" name="Rectangle 3"/>
          <p:cNvSpPr/>
          <p:nvPr/>
        </p:nvSpPr>
        <p:spPr>
          <a:xfrm>
            <a:off x="319315" y="5094292"/>
            <a:ext cx="5239656" cy="923330"/>
          </a:xfrm>
          <a:prstGeom prst="rect">
            <a:avLst/>
          </a:prstGeom>
        </p:spPr>
        <p:txBody>
          <a:bodyPr wrap="square">
            <a:spAutoFit/>
          </a:bodyPr>
          <a:lstStyle/>
          <a:p>
            <a:pPr algn="just"/>
            <a:r>
              <a:rPr lang="en-US" b="1" dirty="0">
                <a:solidFill>
                  <a:srgbClr val="FF00FF"/>
                </a:solidFill>
                <a:latin typeface="NewBaskervilleStd" charset="0"/>
              </a:rPr>
              <a:t>Equilibrium Level of National Output Is Determined </a:t>
            </a:r>
            <a:r>
              <a:rPr lang="en-US" b="1" dirty="0" smtClean="0">
                <a:solidFill>
                  <a:srgbClr val="FF00FF"/>
                </a:solidFill>
                <a:latin typeface="NewBaskervilleStd" charset="0"/>
              </a:rPr>
              <a:t>When </a:t>
            </a:r>
            <a:r>
              <a:rPr lang="en-US" b="1" dirty="0">
                <a:solidFill>
                  <a:srgbClr val="FF00FF"/>
                </a:solidFill>
                <a:latin typeface="NewBaskervilleStd" charset="0"/>
              </a:rPr>
              <a:t>Total Expenditure (</a:t>
            </a:r>
            <a:r>
              <a:rPr lang="en-US" b="1" i="1" dirty="0">
                <a:solidFill>
                  <a:srgbClr val="FF00FF"/>
                </a:solidFill>
                <a:latin typeface="NewBaskervilleStd" charset="0"/>
              </a:rPr>
              <a:t>TE</a:t>
            </a:r>
            <a:r>
              <a:rPr lang="en-US" b="1" dirty="0">
                <a:solidFill>
                  <a:srgbClr val="FF00FF"/>
                </a:solidFill>
                <a:latin typeface="NewBaskervilleStd" charset="0"/>
              </a:rPr>
              <a:t>) Equals Output </a:t>
            </a:r>
            <a:endParaRPr lang="en-US" dirty="0"/>
          </a:p>
        </p:txBody>
      </p:sp>
    </p:spTree>
    <p:extLst>
      <p:ext uri="{BB962C8B-B14F-4D97-AF65-F5344CB8AC3E}">
        <p14:creationId xmlns:p14="http://schemas.microsoft.com/office/powerpoint/2010/main" val="9020248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34696" y="0"/>
            <a:ext cx="9520158" cy="1049235"/>
          </a:xfrm>
        </p:spPr>
        <p:txBody>
          <a:bodyPr/>
          <a:lstStyle/>
          <a:p>
            <a:pPr algn="just"/>
            <a:r>
              <a:rPr lang="en-US" b="1" dirty="0" smtClean="0"/>
              <a:t>Multiplier</a:t>
            </a:r>
            <a:endParaRPr lang="en-US" dirty="0"/>
          </a:p>
        </p:txBody>
      </p:sp>
      <p:sp>
        <p:nvSpPr>
          <p:cNvPr id="4" name="Content Placeholder 3"/>
          <p:cNvSpPr>
            <a:spLocks noGrp="1"/>
          </p:cNvSpPr>
          <p:nvPr>
            <p:ph idx="1"/>
          </p:nvPr>
        </p:nvSpPr>
        <p:spPr>
          <a:xfrm>
            <a:off x="1534696" y="1262744"/>
            <a:ext cx="10454104" cy="4659086"/>
          </a:xfrm>
        </p:spPr>
        <p:txBody>
          <a:bodyPr>
            <a:normAutofit/>
          </a:bodyPr>
          <a:lstStyle/>
          <a:p>
            <a:pPr algn="just"/>
            <a:r>
              <a:rPr lang="en-US" sz="2800" dirty="0"/>
              <a:t>The </a:t>
            </a:r>
            <a:r>
              <a:rPr lang="en-US" sz="2800" b="1" dirty="0"/>
              <a:t>multiplier </a:t>
            </a:r>
            <a:r>
              <a:rPr lang="en-US" sz="2800" dirty="0"/>
              <a:t>is the impact of a 1-dollar change in exogenous expenditures on total output. </a:t>
            </a:r>
            <a:endParaRPr lang="en-US" sz="2800" dirty="0" smtClean="0"/>
          </a:p>
          <a:p>
            <a:pPr algn="just"/>
            <a:r>
              <a:rPr lang="en-US" sz="2800" dirty="0" smtClean="0"/>
              <a:t>In </a:t>
            </a:r>
            <a:r>
              <a:rPr lang="en-US" sz="2800" dirty="0"/>
              <a:t>the simple </a:t>
            </a:r>
            <a:r>
              <a:rPr lang="en-US" sz="2800" i="1" dirty="0"/>
              <a:t>C </a:t>
            </a:r>
            <a:r>
              <a:rPr lang="en-US" sz="2800" i="1" dirty="0"/>
              <a:t>+</a:t>
            </a:r>
            <a:r>
              <a:rPr lang="en-US" sz="2800" dirty="0" smtClean="0"/>
              <a:t> </a:t>
            </a:r>
            <a:r>
              <a:rPr lang="en-US" sz="2800" i="1" dirty="0"/>
              <a:t>I </a:t>
            </a:r>
            <a:r>
              <a:rPr lang="en-US" sz="2800" dirty="0"/>
              <a:t>model, the multiplier is </a:t>
            </a:r>
            <a:r>
              <a:rPr lang="en-US" sz="2800" b="1" dirty="0"/>
              <a:t>the ratio of the change in total output to the change in investment. </a:t>
            </a:r>
            <a:endParaRPr lang="en-US" sz="2800" b="1" dirty="0"/>
          </a:p>
          <a:p>
            <a:pPr algn="just"/>
            <a:r>
              <a:rPr lang="en-US" sz="2800" dirty="0"/>
              <a:t>M</a:t>
            </a:r>
            <a:r>
              <a:rPr lang="en-US" sz="2800" dirty="0" smtClean="0"/>
              <a:t>ultiplier is </a:t>
            </a:r>
            <a:r>
              <a:rPr lang="en-US" sz="2800" dirty="0"/>
              <a:t>the change in output per unit change in </a:t>
            </a:r>
            <a:r>
              <a:rPr lang="en-US" sz="2800" i="1" dirty="0"/>
              <a:t>exogenous </a:t>
            </a:r>
            <a:r>
              <a:rPr lang="en-US" sz="2800" i="1" dirty="0" smtClean="0"/>
              <a:t>expenditures</a:t>
            </a:r>
            <a:r>
              <a:rPr lang="en-US" sz="2800" dirty="0"/>
              <a:t>. </a:t>
            </a:r>
            <a:endParaRPr lang="en-US" sz="2800" dirty="0" smtClean="0"/>
          </a:p>
          <a:p>
            <a:pPr algn="just"/>
            <a:r>
              <a:rPr lang="en-US" sz="2800" dirty="0" smtClean="0"/>
              <a:t>This </a:t>
            </a:r>
            <a:r>
              <a:rPr lang="en-US" sz="2800" dirty="0"/>
              <a:t>indicates that we are taking certain components of spending as given outside the model</a:t>
            </a:r>
            <a:r>
              <a:rPr lang="en-US" sz="2800" dirty="0" smtClean="0"/>
              <a:t>.</a:t>
            </a:r>
          </a:p>
          <a:p>
            <a:pPr algn="just"/>
            <a:endParaRPr lang="en-US" sz="2800" dirty="0"/>
          </a:p>
          <a:p>
            <a:pPr algn="just"/>
            <a:endParaRPr lang="en-US" dirty="0"/>
          </a:p>
        </p:txBody>
      </p:sp>
    </p:spTree>
    <p:extLst>
      <p:ext uri="{BB962C8B-B14F-4D97-AF65-F5344CB8AC3E}">
        <p14:creationId xmlns:p14="http://schemas.microsoft.com/office/powerpoint/2010/main" val="15989776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5" y="99439"/>
            <a:ext cx="9520158" cy="1049235"/>
          </a:xfrm>
        </p:spPr>
        <p:txBody>
          <a:bodyPr/>
          <a:lstStyle/>
          <a:p>
            <a:r>
              <a:rPr lang="en-US" b="1" dirty="0"/>
              <a:t>Aggregate </a:t>
            </a:r>
            <a:r>
              <a:rPr lang="en-US" b="1" dirty="0" smtClean="0"/>
              <a:t>Demand</a:t>
            </a:r>
            <a:endParaRPr lang="en-US" dirty="0"/>
          </a:p>
        </p:txBody>
      </p:sp>
      <p:sp>
        <p:nvSpPr>
          <p:cNvPr id="3" name="Content Placeholder 2"/>
          <p:cNvSpPr>
            <a:spLocks noGrp="1"/>
          </p:cNvSpPr>
          <p:nvPr>
            <p:ph idx="1"/>
          </p:nvPr>
        </p:nvSpPr>
        <p:spPr>
          <a:xfrm>
            <a:off x="1633847" y="1420821"/>
            <a:ext cx="9911829" cy="3450613"/>
          </a:xfrm>
        </p:spPr>
        <p:txBody>
          <a:bodyPr/>
          <a:lstStyle/>
          <a:p>
            <a:r>
              <a:rPr lang="en-US" b="1" dirty="0"/>
              <a:t>Aggregate demand</a:t>
            </a:r>
            <a:r>
              <a:rPr lang="en-US" dirty="0"/>
              <a:t> is the relationship between the total quantity of goods and services demanded (from all the four sources of demand) and the price level, all other determinants of spending unchanged</a:t>
            </a:r>
            <a:r>
              <a:rPr lang="en-US"/>
              <a:t>. </a:t>
            </a:r>
            <a:endParaRPr lang="en-US" smtClean="0"/>
          </a:p>
          <a:p>
            <a:r>
              <a:rPr lang="en-US" dirty="0" smtClean="0"/>
              <a:t>The</a:t>
            </a:r>
            <a:r>
              <a:rPr lang="en-US" dirty="0"/>
              <a:t> </a:t>
            </a:r>
            <a:r>
              <a:rPr lang="en-US" b="1" dirty="0"/>
              <a:t>aggregate demand curve</a:t>
            </a:r>
            <a:r>
              <a:rPr lang="en-US" dirty="0"/>
              <a:t> is a graphical representation of aggregate demand.</a:t>
            </a:r>
          </a:p>
        </p:txBody>
      </p:sp>
    </p:spTree>
    <p:extLst>
      <p:ext uri="{BB962C8B-B14F-4D97-AF65-F5344CB8AC3E}">
        <p14:creationId xmlns:p14="http://schemas.microsoft.com/office/powerpoint/2010/main" val="9967520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0"/>
            <a:ext cx="9520158" cy="1049235"/>
          </a:xfrm>
        </p:spPr>
        <p:txBody>
          <a:bodyPr/>
          <a:lstStyle/>
          <a:p>
            <a:r>
              <a:rPr lang="en-US" dirty="0" smtClean="0"/>
              <a:t>Multiplier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8153767"/>
              </p:ext>
            </p:extLst>
          </p:nvPr>
        </p:nvGraphicFramePr>
        <p:xfrm>
          <a:off x="1901371" y="1030515"/>
          <a:ext cx="6066972" cy="3405051"/>
        </p:xfrm>
        <a:graphic>
          <a:graphicData uri="http://schemas.openxmlformats.org/drawingml/2006/table">
            <a:tbl>
              <a:tblPr>
                <a:tableStyleId>{5C22544A-7EE6-4342-B048-85BDC9FD1C3A}</a:tableStyleId>
              </a:tblPr>
              <a:tblGrid>
                <a:gridCol w="2220686"/>
                <a:gridCol w="1411451"/>
                <a:gridCol w="2434835"/>
              </a:tblGrid>
              <a:tr h="748936">
                <a:tc>
                  <a:txBody>
                    <a:bodyPr/>
                    <a:lstStyle/>
                    <a:p>
                      <a:pPr algn="ctr" fontAlgn="b"/>
                      <a:r>
                        <a:rPr lang="nb-NO" sz="2000" u="none" strike="noStrike" dirty="0" smtClean="0">
                          <a:effectLst/>
                        </a:rPr>
                        <a:t>MPC=2/3</a:t>
                      </a:r>
                      <a:endParaRPr lang="nb-NO" sz="2000" b="0" i="0" u="none" strike="noStrike" dirty="0">
                        <a:solidFill>
                          <a:srgbClr val="000000"/>
                        </a:solidFill>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2000" u="none" strike="noStrike" dirty="0">
                          <a:effectLst/>
                        </a:rPr>
                        <a:t>1000</a:t>
                      </a:r>
                      <a:endParaRPr lang="is-IS" sz="2000" b="0" i="0" u="none" strike="noStrike" dirty="0">
                        <a:solidFill>
                          <a:srgbClr val="000000"/>
                        </a:solidFill>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2000" u="none" strike="noStrike">
                          <a:effectLst/>
                        </a:rPr>
                        <a:t>1000</a:t>
                      </a:r>
                      <a:endParaRPr lang="is-IS" sz="2000" b="0" i="0" u="none" strike="noStrike">
                        <a:solidFill>
                          <a:srgbClr val="000000"/>
                        </a:solidFill>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1223">
                <a:tc>
                  <a:txBody>
                    <a:bodyPr/>
                    <a:lstStyle/>
                    <a:p>
                      <a:pPr algn="ctr" fontAlgn="b"/>
                      <a:endParaRPr lang="en-US" sz="2000" b="0" i="0" u="none" strike="noStrike">
                        <a:solidFill>
                          <a:srgbClr val="000000"/>
                        </a:solidFill>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2000" u="none" strike="noStrike" dirty="0">
                          <a:effectLst/>
                        </a:rPr>
                        <a:t>666.6666667</a:t>
                      </a:r>
                      <a:endParaRPr lang="is-IS" sz="2000" b="0" i="0" u="none" strike="noStrike" dirty="0">
                        <a:solidFill>
                          <a:srgbClr val="000000"/>
                        </a:solidFill>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1223">
                <a:tc>
                  <a:txBody>
                    <a:bodyPr/>
                    <a:lstStyle/>
                    <a:p>
                      <a:pPr algn="ctr" fontAlgn="b"/>
                      <a:endParaRPr lang="en-US" sz="2000" b="0" i="0" u="none" strike="noStrike">
                        <a:solidFill>
                          <a:srgbClr val="000000"/>
                        </a:solidFill>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000" u="none" strike="noStrike" dirty="0">
                          <a:effectLst/>
                        </a:rPr>
                        <a:t>444.4444444</a:t>
                      </a:r>
                      <a:endParaRPr lang="hr-HR" sz="2000" b="0" i="0" u="none" strike="noStrike" dirty="0">
                        <a:solidFill>
                          <a:srgbClr val="000000"/>
                        </a:solidFill>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1223">
                <a:tc>
                  <a:txBody>
                    <a:bodyPr/>
                    <a:lstStyle/>
                    <a:p>
                      <a:pPr algn="ctr" fontAlgn="b"/>
                      <a:endParaRPr lang="en-US" sz="2000" b="0" i="0" u="none" strike="noStrike">
                        <a:solidFill>
                          <a:srgbClr val="000000"/>
                        </a:solidFill>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a:solidFill>
                          <a:srgbClr val="000000"/>
                        </a:solidFill>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000" u="none" strike="noStrike" dirty="0">
                          <a:effectLst/>
                        </a:rPr>
                        <a:t>296.2962963</a:t>
                      </a:r>
                      <a:endParaRPr lang="hr-HR" sz="2000" b="0" i="0" u="none" strike="noStrike" dirty="0">
                        <a:solidFill>
                          <a:srgbClr val="000000"/>
                        </a:solidFill>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1223">
                <a:tc>
                  <a:txBody>
                    <a:bodyPr/>
                    <a:lstStyle/>
                    <a:p>
                      <a:pPr algn="ctr" fontAlgn="b"/>
                      <a:endParaRPr lang="en-US" sz="2000" b="0" i="0" u="none" strike="noStrike">
                        <a:solidFill>
                          <a:srgbClr val="000000"/>
                        </a:solidFill>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a:solidFill>
                          <a:srgbClr val="000000"/>
                        </a:solidFill>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u="none" strike="noStrike" dirty="0">
                          <a:effectLst/>
                        </a:rPr>
                        <a:t>197.5308642</a:t>
                      </a:r>
                      <a:endParaRPr lang="nb-NO" sz="2000" b="0" i="0" u="none" strike="noStrike" dirty="0">
                        <a:solidFill>
                          <a:srgbClr val="000000"/>
                        </a:solidFill>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1223">
                <a:tc>
                  <a:txBody>
                    <a:bodyPr/>
                    <a:lstStyle/>
                    <a:p>
                      <a:pPr algn="ctr" fontAlgn="b"/>
                      <a:endParaRPr lang="en-US" sz="2000" b="0" i="0" u="none" strike="noStrike">
                        <a:solidFill>
                          <a:srgbClr val="000000"/>
                        </a:solidFill>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a:solidFill>
                          <a:srgbClr val="000000"/>
                        </a:solidFill>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dirty="0" smtClean="0">
                          <a:solidFill>
                            <a:srgbClr val="000000"/>
                          </a:solidFill>
                          <a:effectLst/>
                          <a:latin typeface="Arial" charset="0"/>
                        </a:rPr>
                        <a:t>.......3000</a:t>
                      </a:r>
                      <a:endParaRPr lang="nb-NO" sz="2000" b="0" i="0" u="none" strike="noStrike" dirty="0">
                        <a:solidFill>
                          <a:srgbClr val="000000"/>
                        </a:solidFill>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2612571" y="4804229"/>
            <a:ext cx="2515432" cy="923330"/>
          </a:xfrm>
          <a:prstGeom prst="rect">
            <a:avLst/>
          </a:prstGeom>
          <a:noFill/>
        </p:spPr>
        <p:txBody>
          <a:bodyPr wrap="none" rtlCol="0">
            <a:spAutoFit/>
          </a:bodyPr>
          <a:lstStyle/>
          <a:p>
            <a:r>
              <a:rPr lang="en-US" dirty="0" smtClean="0"/>
              <a:t>Multiplier= 1/ (1-MPC)</a:t>
            </a:r>
          </a:p>
          <a:p>
            <a:r>
              <a:rPr lang="en-US" dirty="0" smtClean="0"/>
              <a:t>Multiplier = 1/(1-2/3)</a:t>
            </a:r>
          </a:p>
          <a:p>
            <a:r>
              <a:rPr lang="en-US" dirty="0" smtClean="0"/>
              <a:t>Multiplier =3</a:t>
            </a:r>
            <a:endParaRPr lang="en-US" dirty="0"/>
          </a:p>
        </p:txBody>
      </p:sp>
      <p:sp>
        <p:nvSpPr>
          <p:cNvPr id="6" name="Rectangle 5"/>
          <p:cNvSpPr/>
          <p:nvPr/>
        </p:nvSpPr>
        <p:spPr>
          <a:xfrm>
            <a:off x="5399315" y="4450286"/>
            <a:ext cx="6633028" cy="1631216"/>
          </a:xfrm>
          <a:prstGeom prst="rect">
            <a:avLst/>
          </a:prstGeom>
        </p:spPr>
        <p:txBody>
          <a:bodyPr wrap="square">
            <a:spAutoFit/>
          </a:bodyPr>
          <a:lstStyle/>
          <a:p>
            <a:pPr algn="just"/>
            <a:r>
              <a:rPr lang="en-US" sz="2000" dirty="0">
                <a:latin typeface="NewBaskervilleStd" charset="0"/>
              </a:rPr>
              <a:t>The size of the multiplier thus depends upon how large the </a:t>
            </a:r>
            <a:r>
              <a:rPr lang="en-US" sz="2000" i="1" dirty="0">
                <a:latin typeface="NewBaskervilleStd" charset="0"/>
              </a:rPr>
              <a:t>MPC </a:t>
            </a:r>
            <a:r>
              <a:rPr lang="en-US" sz="2000" dirty="0">
                <a:latin typeface="NewBaskervilleStd" charset="0"/>
              </a:rPr>
              <a:t>is. It can also be expressed in terms of the twin concept, the </a:t>
            </a:r>
            <a:r>
              <a:rPr lang="en-US" sz="2000" i="1" dirty="0">
                <a:latin typeface="NewBaskervilleStd" charset="0"/>
              </a:rPr>
              <a:t>MPS. </a:t>
            </a:r>
            <a:r>
              <a:rPr lang="en-US" sz="2000" dirty="0">
                <a:latin typeface="NewBaskervilleStd" charset="0"/>
              </a:rPr>
              <a:t>For a </a:t>
            </a:r>
            <a:r>
              <a:rPr lang="en-US" sz="2000" i="1" dirty="0">
                <a:latin typeface="NewBaskervilleStd" charset="0"/>
              </a:rPr>
              <a:t>MPS </a:t>
            </a:r>
            <a:r>
              <a:rPr lang="en-US" sz="2000" dirty="0">
                <a:latin typeface="NewBaskervilleStd" charset="0"/>
              </a:rPr>
              <a:t>of 1⁄4, the </a:t>
            </a:r>
            <a:r>
              <a:rPr lang="en-US" sz="2000" i="1" dirty="0">
                <a:latin typeface="NewBaskervilleStd" charset="0"/>
              </a:rPr>
              <a:t>MPC </a:t>
            </a:r>
            <a:r>
              <a:rPr lang="en-US" sz="2000" dirty="0">
                <a:latin typeface="NewBaskervilleStd" charset="0"/>
              </a:rPr>
              <a:t>is 3⁄4 and the multiplier is 4. For a </a:t>
            </a:r>
            <a:r>
              <a:rPr lang="en-US" sz="2000" i="1" dirty="0">
                <a:latin typeface="NewBaskervilleStd" charset="0"/>
              </a:rPr>
              <a:t>MPS </a:t>
            </a:r>
            <a:r>
              <a:rPr lang="en-US" sz="2000" dirty="0">
                <a:latin typeface="NewBaskervilleStd" charset="0"/>
              </a:rPr>
              <a:t>of 1⁄3, the multiplier is 3. If the </a:t>
            </a:r>
            <a:r>
              <a:rPr lang="en-US" sz="2000" i="1" dirty="0">
                <a:latin typeface="NewBaskervilleStd" charset="0"/>
              </a:rPr>
              <a:t>MPS </a:t>
            </a:r>
            <a:r>
              <a:rPr lang="en-US" sz="2000" dirty="0">
                <a:latin typeface="NewBaskervilleStd" charset="0"/>
              </a:rPr>
              <a:t>were 1/</a:t>
            </a:r>
            <a:r>
              <a:rPr lang="en-US" sz="2000" i="1" dirty="0">
                <a:latin typeface="NewBaskervilleStd" charset="0"/>
              </a:rPr>
              <a:t>x</a:t>
            </a:r>
            <a:r>
              <a:rPr lang="en-US" sz="2000" dirty="0">
                <a:latin typeface="NewBaskervilleStd" charset="0"/>
              </a:rPr>
              <a:t>, the </a:t>
            </a:r>
            <a:r>
              <a:rPr lang="en-US" sz="2000" dirty="0" smtClean="0">
                <a:latin typeface="NewBaskervilleStd" charset="0"/>
              </a:rPr>
              <a:t>multiplier </a:t>
            </a:r>
            <a:r>
              <a:rPr lang="en-US" sz="2000" dirty="0">
                <a:latin typeface="NewBaskervilleStd" charset="0"/>
              </a:rPr>
              <a:t>would be </a:t>
            </a:r>
            <a:r>
              <a:rPr lang="en-US" sz="2000" i="1" dirty="0">
                <a:latin typeface="NewBaskervilleStd" charset="0"/>
              </a:rPr>
              <a:t>x. </a:t>
            </a:r>
            <a:endParaRPr lang="en-US" sz="2000" dirty="0"/>
          </a:p>
        </p:txBody>
      </p:sp>
    </p:spTree>
    <p:extLst>
      <p:ext uri="{BB962C8B-B14F-4D97-AF65-F5344CB8AC3E}">
        <p14:creationId xmlns:p14="http://schemas.microsoft.com/office/powerpoint/2010/main" val="20744638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Multiplier</a:t>
            </a:r>
            <a:endParaRPr lang="en-US" dirty="0"/>
          </a:p>
        </p:txBody>
      </p:sp>
      <p:sp>
        <p:nvSpPr>
          <p:cNvPr id="3" name="Content Placeholder 2"/>
          <p:cNvSpPr>
            <a:spLocks noGrp="1"/>
          </p:cNvSpPr>
          <p:nvPr>
            <p:ph idx="1"/>
          </p:nvPr>
        </p:nvSpPr>
        <p:spPr>
          <a:xfrm>
            <a:off x="1534696" y="2015732"/>
            <a:ext cx="10236390" cy="3891582"/>
          </a:xfrm>
        </p:spPr>
        <p:txBody>
          <a:bodyPr>
            <a:noAutofit/>
          </a:bodyPr>
          <a:lstStyle/>
          <a:p>
            <a:pPr algn="just"/>
            <a:r>
              <a:rPr lang="en-US" sz="2400" dirty="0"/>
              <a:t>In the case in hand, the exogenous component is investment</a:t>
            </a:r>
            <a:r>
              <a:rPr lang="en-US" sz="2400" dirty="0" smtClean="0"/>
              <a:t>.</a:t>
            </a:r>
          </a:p>
          <a:p>
            <a:pPr algn="just"/>
            <a:r>
              <a:rPr lang="en-US" sz="2400" dirty="0"/>
              <a:t>T</a:t>
            </a:r>
            <a:r>
              <a:rPr lang="en-US" sz="2400" dirty="0" smtClean="0"/>
              <a:t>he </a:t>
            </a:r>
            <a:r>
              <a:rPr lang="en-US" sz="2400" dirty="0"/>
              <a:t>same approach can be used to determine the effect of changes in government expenditures, exports, and other items on total output. </a:t>
            </a:r>
          </a:p>
          <a:p>
            <a:pPr algn="just"/>
            <a:r>
              <a:rPr lang="en-US" sz="2400" dirty="0"/>
              <a:t>S</a:t>
            </a:r>
            <a:r>
              <a:rPr lang="en-US" sz="2400" dirty="0" smtClean="0"/>
              <a:t>uppose </a:t>
            </a:r>
            <a:r>
              <a:rPr lang="en-US" sz="2400" dirty="0"/>
              <a:t>investment increases by $100 billion. </a:t>
            </a:r>
            <a:endParaRPr lang="en-US" sz="2400" dirty="0" smtClean="0"/>
          </a:p>
          <a:p>
            <a:pPr algn="just"/>
            <a:r>
              <a:rPr lang="en-US" sz="2400" dirty="0" smtClean="0"/>
              <a:t>If </a:t>
            </a:r>
            <a:r>
              <a:rPr lang="en-US" sz="2400" dirty="0"/>
              <a:t>this causes an increase in output of $300 billion, the multiplier is 3. If, instead, the resulting increase in output is $400 billion, the multiplier is 4. </a:t>
            </a:r>
          </a:p>
          <a:p>
            <a:endParaRPr lang="en-US" sz="2400" dirty="0"/>
          </a:p>
        </p:txBody>
      </p:sp>
    </p:spTree>
    <p:extLst>
      <p:ext uri="{BB962C8B-B14F-4D97-AF65-F5344CB8AC3E}">
        <p14:creationId xmlns:p14="http://schemas.microsoft.com/office/powerpoint/2010/main" val="9412280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1683656" y="1407886"/>
            <a:ext cx="9782630" cy="4397828"/>
          </a:xfrm>
        </p:spPr>
        <p:txBody>
          <a:bodyPr>
            <a:normAutofit/>
          </a:bodyPr>
          <a:lstStyle/>
          <a:p>
            <a:pPr eaLnBrk="1" hangingPunct="1">
              <a:lnSpc>
                <a:spcPct val="90000"/>
              </a:lnSpc>
            </a:pPr>
            <a:r>
              <a:rPr lang="en-US" altLang="en-US" sz="3600"/>
              <a:t>The fraction of any change in disposable income that is consumed.</a:t>
            </a:r>
          </a:p>
          <a:p>
            <a:pPr eaLnBrk="1" hangingPunct="1">
              <a:lnSpc>
                <a:spcPct val="90000"/>
              </a:lnSpc>
              <a:buFontTx/>
              <a:buNone/>
            </a:pPr>
            <a:endParaRPr lang="en-US" altLang="en-US" sz="3600"/>
          </a:p>
          <a:p>
            <a:pPr eaLnBrk="1" hangingPunct="1">
              <a:lnSpc>
                <a:spcPct val="90000"/>
              </a:lnSpc>
            </a:pPr>
            <a:r>
              <a:rPr lang="en-US" altLang="en-US" sz="3600"/>
              <a:t>MPC= </a:t>
            </a:r>
            <a:r>
              <a:rPr lang="en-US" altLang="en-US" sz="3600" u="sng"/>
              <a:t>Change in Consumption</a:t>
            </a:r>
          </a:p>
          <a:p>
            <a:pPr lvl="4" eaLnBrk="1" hangingPunct="1">
              <a:lnSpc>
                <a:spcPct val="90000"/>
              </a:lnSpc>
              <a:buFontTx/>
              <a:buNone/>
            </a:pPr>
            <a:r>
              <a:rPr lang="en-US" altLang="en-US" sz="2400"/>
              <a:t> </a:t>
            </a:r>
            <a:r>
              <a:rPr lang="en-US" altLang="en-US" sz="3600"/>
              <a:t>Change in Disposable Income</a:t>
            </a:r>
          </a:p>
          <a:p>
            <a:pPr eaLnBrk="1" hangingPunct="1">
              <a:lnSpc>
                <a:spcPct val="90000"/>
              </a:lnSpc>
            </a:pPr>
            <a:r>
              <a:rPr lang="en-US" altLang="en-US" sz="3600"/>
              <a:t>MPC = </a:t>
            </a:r>
            <a:r>
              <a:rPr lang="en-US" altLang="en-US" sz="3600" baseline="30000"/>
              <a:t>ΔC</a:t>
            </a:r>
            <a:r>
              <a:rPr lang="en-US" altLang="en-US" sz="3600"/>
              <a:t>/</a:t>
            </a:r>
            <a:r>
              <a:rPr lang="en-US" altLang="en-US" sz="3600" baseline="-25000"/>
              <a:t>ΔDI</a:t>
            </a:r>
          </a:p>
          <a:p>
            <a:pPr eaLnBrk="1" hangingPunct="1">
              <a:lnSpc>
                <a:spcPct val="90000"/>
              </a:lnSpc>
              <a:buFontTx/>
              <a:buNone/>
            </a:pPr>
            <a:endParaRPr lang="en-US" altLang="en-US" sz="3600"/>
          </a:p>
        </p:txBody>
      </p:sp>
      <p:sp>
        <p:nvSpPr>
          <p:cNvPr id="4098" name="Rectangle 2"/>
          <p:cNvSpPr>
            <a:spLocks noGrp="1" noChangeArrowheads="1"/>
          </p:cNvSpPr>
          <p:nvPr>
            <p:ph type="title"/>
          </p:nvPr>
        </p:nvSpPr>
        <p:spPr>
          <a:xfrm>
            <a:off x="1534696" y="194919"/>
            <a:ext cx="9520158" cy="1049235"/>
          </a:xfrm>
        </p:spPr>
        <p:txBody>
          <a:bodyPr>
            <a:normAutofit fontScale="90000"/>
          </a:bodyPr>
          <a:lstStyle/>
          <a:p>
            <a:pPr>
              <a:defRPr/>
            </a:pPr>
            <a:r>
              <a:rPr lang="en-US" sz="4000" b="1" dirty="0"/>
              <a:t>Marginal Propensity to Consume (MPC)</a:t>
            </a:r>
          </a:p>
        </p:txBody>
      </p:sp>
    </p:spTree>
    <p:extLst>
      <p:ext uri="{BB962C8B-B14F-4D97-AF65-F5344CB8AC3E}">
        <p14:creationId xmlns:p14="http://schemas.microsoft.com/office/powerpoint/2010/main" val="13866225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p:txBody>
          <a:bodyPr>
            <a:normAutofit fontScale="92500" lnSpcReduction="20000"/>
          </a:bodyPr>
          <a:lstStyle/>
          <a:p>
            <a:pPr eaLnBrk="1" hangingPunct="1">
              <a:lnSpc>
                <a:spcPct val="90000"/>
              </a:lnSpc>
            </a:pPr>
            <a:r>
              <a:rPr lang="en-US" altLang="en-US" sz="3600" dirty="0"/>
              <a:t>The fraction of any change in disposable income that is saved.</a:t>
            </a:r>
          </a:p>
          <a:p>
            <a:pPr eaLnBrk="1" hangingPunct="1">
              <a:lnSpc>
                <a:spcPct val="90000"/>
              </a:lnSpc>
            </a:pPr>
            <a:endParaRPr lang="en-US" altLang="en-US" sz="3600" dirty="0"/>
          </a:p>
          <a:p>
            <a:pPr eaLnBrk="1" hangingPunct="1">
              <a:lnSpc>
                <a:spcPct val="90000"/>
              </a:lnSpc>
            </a:pPr>
            <a:r>
              <a:rPr lang="en-US" altLang="en-US" sz="3600" dirty="0"/>
              <a:t>MPS= </a:t>
            </a:r>
            <a:r>
              <a:rPr lang="en-US" altLang="en-US" sz="3600" dirty="0" smtClean="0"/>
              <a:t>      </a:t>
            </a:r>
            <a:r>
              <a:rPr lang="en-US" altLang="en-US" sz="3600" u="sng" dirty="0" smtClean="0"/>
              <a:t>Change </a:t>
            </a:r>
            <a:r>
              <a:rPr lang="en-US" altLang="en-US" sz="3600" u="sng" dirty="0"/>
              <a:t>in </a:t>
            </a:r>
            <a:r>
              <a:rPr lang="en-US" altLang="en-US" sz="3600" u="sng" dirty="0" smtClean="0"/>
              <a:t>Savings</a:t>
            </a:r>
          </a:p>
          <a:p>
            <a:pPr lvl="4" eaLnBrk="1" hangingPunct="1">
              <a:lnSpc>
                <a:spcPct val="90000"/>
              </a:lnSpc>
              <a:buFontTx/>
              <a:buNone/>
            </a:pPr>
            <a:r>
              <a:rPr lang="en-US" altLang="en-US" sz="3600" dirty="0" smtClean="0"/>
              <a:t>Change in Disposable Income</a:t>
            </a:r>
          </a:p>
          <a:p>
            <a:pPr eaLnBrk="1" hangingPunct="1">
              <a:lnSpc>
                <a:spcPct val="90000"/>
              </a:lnSpc>
            </a:pPr>
            <a:endParaRPr lang="en-US" altLang="en-US" sz="3600" dirty="0"/>
          </a:p>
          <a:p>
            <a:pPr eaLnBrk="1" hangingPunct="1">
              <a:lnSpc>
                <a:spcPct val="90000"/>
              </a:lnSpc>
            </a:pPr>
            <a:r>
              <a:rPr lang="en-US" altLang="en-US" sz="3600" dirty="0"/>
              <a:t>MPS = </a:t>
            </a:r>
            <a:r>
              <a:rPr lang="en-US" altLang="en-US" sz="3600" baseline="30000" dirty="0"/>
              <a:t>ΔS</a:t>
            </a:r>
            <a:r>
              <a:rPr lang="en-US" altLang="en-US" sz="3600" dirty="0"/>
              <a:t>/</a:t>
            </a:r>
            <a:r>
              <a:rPr lang="en-US" altLang="en-US" sz="3600" baseline="-25000" dirty="0"/>
              <a:t>ΔDI</a:t>
            </a:r>
          </a:p>
          <a:p>
            <a:pPr eaLnBrk="1" hangingPunct="1">
              <a:lnSpc>
                <a:spcPct val="90000"/>
              </a:lnSpc>
              <a:buFontTx/>
              <a:buNone/>
            </a:pPr>
            <a:endParaRPr lang="en-US" altLang="en-US" sz="3600" dirty="0">
              <a:latin typeface="MS Shell Dlg" charset="0"/>
            </a:endParaRPr>
          </a:p>
          <a:p>
            <a:pPr eaLnBrk="1" hangingPunct="1">
              <a:lnSpc>
                <a:spcPct val="90000"/>
              </a:lnSpc>
            </a:pPr>
            <a:endParaRPr lang="en-US" altLang="en-US" sz="3600" dirty="0"/>
          </a:p>
        </p:txBody>
      </p:sp>
      <p:sp>
        <p:nvSpPr>
          <p:cNvPr id="5122" name="Rectangle 2"/>
          <p:cNvSpPr>
            <a:spLocks noGrp="1" noChangeArrowheads="1"/>
          </p:cNvSpPr>
          <p:nvPr>
            <p:ph type="title"/>
          </p:nvPr>
        </p:nvSpPr>
        <p:spPr/>
        <p:txBody>
          <a:bodyPr>
            <a:normAutofit/>
          </a:bodyPr>
          <a:lstStyle/>
          <a:p>
            <a:pPr>
              <a:defRPr/>
            </a:pPr>
            <a:r>
              <a:rPr lang="en-US" sz="4000"/>
              <a:t>Marginal Propensity to Save (MPS)</a:t>
            </a:r>
          </a:p>
        </p:txBody>
      </p:sp>
    </p:spTree>
    <p:extLst>
      <p:ext uri="{BB962C8B-B14F-4D97-AF65-F5344CB8AC3E}">
        <p14:creationId xmlns:p14="http://schemas.microsoft.com/office/powerpoint/2010/main" val="12202064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a:xfrm>
            <a:off x="1534695" y="2015732"/>
            <a:ext cx="10279933" cy="3450613"/>
          </a:xfrm>
        </p:spPr>
        <p:txBody>
          <a:bodyPr>
            <a:normAutofit fontScale="92500" lnSpcReduction="10000"/>
          </a:bodyPr>
          <a:lstStyle/>
          <a:p>
            <a:pPr eaLnBrk="1" hangingPunct="1"/>
            <a:r>
              <a:rPr lang="en-US" altLang="en-US" sz="4000" dirty="0"/>
              <a:t>MPC + MPS = 1</a:t>
            </a:r>
          </a:p>
          <a:p>
            <a:pPr lvl="1" eaLnBrk="1" hangingPunct="1"/>
            <a:r>
              <a:rPr lang="en-US" altLang="en-US" sz="3600" dirty="0"/>
              <a:t>.: MPC = 1 – MPS</a:t>
            </a:r>
          </a:p>
          <a:p>
            <a:pPr lvl="1" eaLnBrk="1" hangingPunct="1"/>
            <a:r>
              <a:rPr lang="en-US" altLang="en-US" sz="3600" dirty="0"/>
              <a:t>.: MPS = 1 – MPC</a:t>
            </a:r>
          </a:p>
          <a:p>
            <a:pPr eaLnBrk="1" hangingPunct="1"/>
            <a:r>
              <a:rPr lang="en-US" altLang="en-US" sz="4000" dirty="0"/>
              <a:t>P</a:t>
            </a:r>
            <a:r>
              <a:rPr lang="en-US" altLang="en-US" sz="4000" dirty="0" smtClean="0"/>
              <a:t>eople either consume their disposable income </a:t>
            </a:r>
            <a:r>
              <a:rPr lang="en-US" altLang="en-US" sz="4000" dirty="0"/>
              <a:t>or save it!</a:t>
            </a:r>
          </a:p>
        </p:txBody>
      </p:sp>
      <p:sp>
        <p:nvSpPr>
          <p:cNvPr id="6146" name="Rectangle 2"/>
          <p:cNvSpPr>
            <a:spLocks noGrp="1" noChangeArrowheads="1"/>
          </p:cNvSpPr>
          <p:nvPr>
            <p:ph type="title"/>
          </p:nvPr>
        </p:nvSpPr>
        <p:spPr/>
        <p:txBody>
          <a:bodyPr/>
          <a:lstStyle/>
          <a:p>
            <a:pPr>
              <a:defRPr/>
            </a:pPr>
            <a:r>
              <a:rPr lang="en-US" smtClean="0"/>
              <a:t>Marginal Propensities</a:t>
            </a:r>
          </a:p>
        </p:txBody>
      </p:sp>
    </p:spTree>
    <p:extLst>
      <p:ext uri="{BB962C8B-B14F-4D97-AF65-F5344CB8AC3E}">
        <p14:creationId xmlns:p14="http://schemas.microsoft.com/office/powerpoint/2010/main" val="13786805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1297821" y="1164771"/>
            <a:ext cx="10313607" cy="4060372"/>
          </a:xfrm>
        </p:spPr>
        <p:txBody>
          <a:bodyPr/>
          <a:lstStyle/>
          <a:p>
            <a:pPr algn="just" eaLnBrk="1" hangingPunct="1">
              <a:lnSpc>
                <a:spcPct val="90000"/>
              </a:lnSpc>
            </a:pPr>
            <a:r>
              <a:rPr lang="en-US" altLang="en-US" sz="2800"/>
              <a:t>An initial change in spending (C, I</a:t>
            </a:r>
            <a:r>
              <a:rPr lang="en-US" altLang="en-US" sz="2800" baseline="-25000"/>
              <a:t>G</a:t>
            </a:r>
            <a:r>
              <a:rPr lang="en-US" altLang="en-US" sz="2800"/>
              <a:t>, G, X</a:t>
            </a:r>
            <a:r>
              <a:rPr lang="en-US" altLang="en-US" sz="2800" baseline="-25000"/>
              <a:t>N</a:t>
            </a:r>
            <a:r>
              <a:rPr lang="en-US" altLang="en-US" sz="2800"/>
              <a:t>) causes a larger change in aggregate spending, or  Aggregate Demand (AD).</a:t>
            </a:r>
          </a:p>
          <a:p>
            <a:pPr eaLnBrk="1" hangingPunct="1">
              <a:lnSpc>
                <a:spcPct val="90000"/>
              </a:lnSpc>
              <a:buFontTx/>
              <a:buNone/>
            </a:pPr>
            <a:endParaRPr lang="en-US" altLang="en-US" sz="4000" dirty="0"/>
          </a:p>
          <a:p>
            <a:pPr eaLnBrk="1" hangingPunct="1">
              <a:lnSpc>
                <a:spcPct val="90000"/>
              </a:lnSpc>
            </a:pPr>
            <a:r>
              <a:rPr lang="en-US" altLang="en-US" sz="4000" dirty="0"/>
              <a:t>Multiplier = </a:t>
            </a:r>
            <a:r>
              <a:rPr lang="en-US" altLang="en-US" sz="4000" u="sng" dirty="0"/>
              <a:t>Change in AD</a:t>
            </a:r>
          </a:p>
          <a:p>
            <a:pPr lvl="4" eaLnBrk="1" hangingPunct="1">
              <a:lnSpc>
                <a:spcPct val="90000"/>
              </a:lnSpc>
              <a:buFontTx/>
              <a:buNone/>
            </a:pPr>
            <a:r>
              <a:rPr lang="en-US" altLang="en-US" sz="2800" dirty="0"/>
              <a:t>		  </a:t>
            </a:r>
            <a:r>
              <a:rPr lang="en-US" altLang="en-US" sz="4000" dirty="0"/>
              <a:t>Change in Spending</a:t>
            </a:r>
          </a:p>
          <a:p>
            <a:pPr eaLnBrk="1" hangingPunct="1">
              <a:lnSpc>
                <a:spcPct val="90000"/>
              </a:lnSpc>
            </a:pPr>
            <a:r>
              <a:rPr lang="en-US" altLang="en-US" sz="4000" dirty="0"/>
              <a:t>Multiplier = </a:t>
            </a:r>
            <a:r>
              <a:rPr lang="en-US" altLang="en-US" sz="4000" baseline="30000" dirty="0" err="1"/>
              <a:t>Δ</a:t>
            </a:r>
            <a:r>
              <a:rPr lang="en-US" altLang="en-US" sz="4000" baseline="30000" dirty="0"/>
              <a:t> AD</a:t>
            </a:r>
            <a:r>
              <a:rPr lang="en-US" altLang="en-US" sz="4000" dirty="0"/>
              <a:t>/</a:t>
            </a:r>
            <a:r>
              <a:rPr lang="en-US" altLang="en-US" sz="4000" baseline="-25000" dirty="0" err="1"/>
              <a:t>Δ</a:t>
            </a:r>
            <a:r>
              <a:rPr lang="en-US" altLang="en-US" sz="4000" baseline="-25000" dirty="0"/>
              <a:t> C, I, G, or X</a:t>
            </a:r>
            <a:endParaRPr lang="en-US" altLang="en-US" sz="4000" dirty="0">
              <a:latin typeface="MS Shell Dlg" charset="0"/>
            </a:endParaRPr>
          </a:p>
          <a:p>
            <a:pPr eaLnBrk="1" hangingPunct="1">
              <a:lnSpc>
                <a:spcPct val="90000"/>
              </a:lnSpc>
            </a:pPr>
            <a:endParaRPr lang="en-US" altLang="en-US" sz="4000" dirty="0">
              <a:latin typeface="MS Shell Dlg" charset="0"/>
            </a:endParaRPr>
          </a:p>
          <a:p>
            <a:pPr eaLnBrk="1" hangingPunct="1">
              <a:lnSpc>
                <a:spcPct val="90000"/>
              </a:lnSpc>
            </a:pPr>
            <a:endParaRPr lang="en-US" altLang="en-US" sz="4000" dirty="0"/>
          </a:p>
        </p:txBody>
      </p:sp>
      <p:sp>
        <p:nvSpPr>
          <p:cNvPr id="7170" name="Rectangle 2"/>
          <p:cNvSpPr>
            <a:spLocks noGrp="1" noChangeArrowheads="1"/>
          </p:cNvSpPr>
          <p:nvPr>
            <p:ph type="title"/>
          </p:nvPr>
        </p:nvSpPr>
        <p:spPr>
          <a:xfrm>
            <a:off x="1297821" y="0"/>
            <a:ext cx="9520158" cy="1049235"/>
          </a:xfrm>
        </p:spPr>
        <p:txBody>
          <a:bodyPr/>
          <a:lstStyle/>
          <a:p>
            <a:pPr>
              <a:defRPr/>
            </a:pPr>
            <a:r>
              <a:rPr lang="en-US" b="1" dirty="0" smtClean="0"/>
              <a:t>The Spending Multiplier Effect</a:t>
            </a:r>
          </a:p>
        </p:txBody>
      </p:sp>
    </p:spTree>
    <p:extLst>
      <p:ext uri="{BB962C8B-B14F-4D97-AF65-F5344CB8AC3E}">
        <p14:creationId xmlns:p14="http://schemas.microsoft.com/office/powerpoint/2010/main" val="20238938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34696" y="1132114"/>
            <a:ext cx="10134790" cy="4702629"/>
          </a:xfrm>
        </p:spPr>
        <p:txBody>
          <a:bodyPr>
            <a:normAutofit/>
          </a:bodyPr>
          <a:lstStyle/>
          <a:p>
            <a:pPr marL="365760" indent="-256032">
              <a:buFont typeface="Wingdings 3"/>
              <a:buChar char=""/>
              <a:defRPr/>
            </a:pPr>
            <a:r>
              <a:rPr lang="en-US" sz="2800" b="1" dirty="0">
                <a:latin typeface="Arial Narrow" pitchFamily="34" charset="0"/>
              </a:rPr>
              <a:t>Y = C + I</a:t>
            </a:r>
            <a:r>
              <a:rPr lang="en-US" sz="2800" b="1" dirty="0" smtClean="0">
                <a:latin typeface="Arial Narrow" pitchFamily="34" charset="0"/>
              </a:rPr>
              <a:t>,           </a:t>
            </a:r>
            <a:r>
              <a:rPr lang="en-US" sz="2800" b="1" dirty="0">
                <a:latin typeface="Arial Narrow" pitchFamily="34" charset="0"/>
              </a:rPr>
              <a:t>where C = a + </a:t>
            </a:r>
            <a:r>
              <a:rPr lang="en-US" sz="2800" b="1" dirty="0" err="1">
                <a:latin typeface="Arial Narrow" pitchFamily="34" charset="0"/>
              </a:rPr>
              <a:t>bY</a:t>
            </a:r>
            <a:endParaRPr lang="en-US" sz="2800" b="1" dirty="0">
              <a:latin typeface="Arial Narrow" pitchFamily="34" charset="0"/>
            </a:endParaRPr>
          </a:p>
          <a:p>
            <a:pPr marL="365760" indent="-256032">
              <a:spcBef>
                <a:spcPct val="50000"/>
              </a:spcBef>
              <a:buFont typeface="Wingdings 3"/>
              <a:buChar char=""/>
              <a:defRPr/>
            </a:pPr>
            <a:r>
              <a:rPr lang="en-US" sz="2800" b="1" dirty="0">
                <a:latin typeface="Arial Narrow" pitchFamily="34" charset="0"/>
              </a:rPr>
              <a:t>Y = a + </a:t>
            </a:r>
            <a:r>
              <a:rPr lang="en-US" sz="2800" b="1" dirty="0" err="1">
                <a:latin typeface="Arial Narrow" pitchFamily="34" charset="0"/>
              </a:rPr>
              <a:t>bY</a:t>
            </a:r>
            <a:r>
              <a:rPr lang="en-US" sz="2800" b="1" dirty="0">
                <a:latin typeface="Arial Narrow" pitchFamily="34" charset="0"/>
              </a:rPr>
              <a:t> + I ……………………..(1)</a:t>
            </a:r>
          </a:p>
          <a:p>
            <a:pPr marL="365760" indent="-256032">
              <a:spcBef>
                <a:spcPct val="50000"/>
              </a:spcBef>
              <a:buFont typeface="Wingdings 3"/>
              <a:buChar char=""/>
              <a:defRPr/>
            </a:pPr>
            <a:r>
              <a:rPr lang="en-US" sz="2800" b="1" dirty="0">
                <a:latin typeface="Arial Narrow" pitchFamily="34" charset="0"/>
              </a:rPr>
              <a:t>Suppose I changes by </a:t>
            </a:r>
            <a:r>
              <a:rPr lang="en-US" sz="2800" b="1" dirty="0">
                <a:latin typeface="Arial Narrow" pitchFamily="34" charset="0"/>
                <a:sym typeface="Symbol" pitchFamily="18" charset="2"/>
              </a:rPr>
              <a:t></a:t>
            </a:r>
            <a:r>
              <a:rPr lang="en-US" sz="2800" b="1" dirty="0">
                <a:latin typeface="Arial Narrow" pitchFamily="34" charset="0"/>
              </a:rPr>
              <a:t>I such that Y changes by </a:t>
            </a:r>
            <a:r>
              <a:rPr lang="en-US" sz="2800" b="1" dirty="0">
                <a:latin typeface="Arial Narrow" pitchFamily="34" charset="0"/>
                <a:sym typeface="Symbol" pitchFamily="18" charset="2"/>
              </a:rPr>
              <a:t></a:t>
            </a:r>
            <a:r>
              <a:rPr lang="en-US" sz="2800" b="1" dirty="0">
                <a:latin typeface="Arial Narrow" pitchFamily="34" charset="0"/>
              </a:rPr>
              <a:t>Y. The new equilibrium is: </a:t>
            </a:r>
          </a:p>
          <a:p>
            <a:pPr marL="365760" indent="-256032">
              <a:spcBef>
                <a:spcPct val="50000"/>
              </a:spcBef>
              <a:buFont typeface="Wingdings 3"/>
              <a:buChar char=""/>
              <a:defRPr/>
            </a:pPr>
            <a:r>
              <a:rPr lang="en-US" sz="2800" b="1" dirty="0">
                <a:latin typeface="Arial Narrow" pitchFamily="34" charset="0"/>
              </a:rPr>
              <a:t>Y + </a:t>
            </a:r>
            <a:r>
              <a:rPr lang="en-US" sz="2800" b="1" dirty="0">
                <a:latin typeface="Arial Narrow" pitchFamily="34" charset="0"/>
                <a:sym typeface="Symbol" pitchFamily="18" charset="2"/>
              </a:rPr>
              <a:t></a:t>
            </a:r>
            <a:r>
              <a:rPr lang="en-US" sz="2800" b="1" dirty="0">
                <a:latin typeface="Arial Narrow" pitchFamily="34" charset="0"/>
              </a:rPr>
              <a:t>Y = a + b(Y + </a:t>
            </a:r>
            <a:r>
              <a:rPr lang="en-US" sz="2800" b="1" dirty="0">
                <a:latin typeface="Arial Narrow" pitchFamily="34" charset="0"/>
                <a:sym typeface="Symbol" pitchFamily="18" charset="2"/>
              </a:rPr>
              <a:t></a:t>
            </a:r>
            <a:r>
              <a:rPr lang="en-US" sz="2800" b="1" dirty="0">
                <a:latin typeface="Arial Narrow" pitchFamily="34" charset="0"/>
              </a:rPr>
              <a:t>Y) + I + </a:t>
            </a:r>
            <a:r>
              <a:rPr lang="en-US" sz="2800" b="1" dirty="0">
                <a:latin typeface="Arial Narrow" pitchFamily="34" charset="0"/>
                <a:sym typeface="Symbol" pitchFamily="18" charset="2"/>
              </a:rPr>
              <a:t>I</a:t>
            </a:r>
            <a:r>
              <a:rPr lang="en-US" sz="2800" b="1" dirty="0">
                <a:latin typeface="Arial Narrow" pitchFamily="34" charset="0"/>
              </a:rPr>
              <a:t> </a:t>
            </a:r>
          </a:p>
          <a:p>
            <a:pPr marL="365760" indent="-256032">
              <a:spcBef>
                <a:spcPct val="50000"/>
              </a:spcBef>
              <a:buFont typeface="Wingdings 3"/>
              <a:buChar char=""/>
              <a:defRPr/>
            </a:pPr>
            <a:r>
              <a:rPr lang="en-US" sz="2800" b="1" dirty="0">
                <a:latin typeface="Arial Narrow" pitchFamily="34" charset="0"/>
              </a:rPr>
              <a:t> Y + </a:t>
            </a:r>
            <a:r>
              <a:rPr lang="en-US" sz="2800" b="1" dirty="0">
                <a:latin typeface="Arial Narrow" pitchFamily="34" charset="0"/>
                <a:sym typeface="Symbol" pitchFamily="18" charset="2"/>
              </a:rPr>
              <a:t></a:t>
            </a:r>
            <a:r>
              <a:rPr lang="en-US" sz="2800" b="1" dirty="0">
                <a:latin typeface="Arial Narrow" pitchFamily="34" charset="0"/>
              </a:rPr>
              <a:t>Y = a + </a:t>
            </a:r>
            <a:r>
              <a:rPr lang="en-US" sz="2800" b="1" dirty="0" err="1">
                <a:latin typeface="Arial Narrow" pitchFamily="34" charset="0"/>
              </a:rPr>
              <a:t>bY</a:t>
            </a:r>
            <a:r>
              <a:rPr lang="en-US" sz="2800" b="1" dirty="0">
                <a:latin typeface="Arial Narrow" pitchFamily="34" charset="0"/>
              </a:rPr>
              <a:t> + </a:t>
            </a:r>
            <a:r>
              <a:rPr lang="en-US" sz="2800" b="1" dirty="0" err="1">
                <a:latin typeface="Arial Narrow" pitchFamily="34" charset="0"/>
              </a:rPr>
              <a:t>b</a:t>
            </a:r>
            <a:r>
              <a:rPr lang="en-US" sz="2800" b="1" dirty="0" err="1">
                <a:latin typeface="Arial Narrow" pitchFamily="34" charset="0"/>
                <a:sym typeface="Symbol" pitchFamily="18" charset="2"/>
              </a:rPr>
              <a:t></a:t>
            </a:r>
            <a:r>
              <a:rPr lang="en-US" sz="2800" b="1" dirty="0" err="1">
                <a:latin typeface="Arial Narrow" pitchFamily="34" charset="0"/>
              </a:rPr>
              <a:t>Y</a:t>
            </a:r>
            <a:r>
              <a:rPr lang="en-US" sz="2800" b="1" dirty="0">
                <a:latin typeface="Arial Narrow" pitchFamily="34" charset="0"/>
              </a:rPr>
              <a:t> + I + </a:t>
            </a:r>
            <a:r>
              <a:rPr lang="en-US" sz="2800" b="1" dirty="0">
                <a:latin typeface="Arial Narrow" pitchFamily="34" charset="0"/>
                <a:sym typeface="Symbol" pitchFamily="18" charset="2"/>
              </a:rPr>
              <a:t>I……………..(</a:t>
            </a:r>
            <a:r>
              <a:rPr lang="en-US" sz="2800" b="1" dirty="0" smtClean="0">
                <a:latin typeface="Arial Narrow" pitchFamily="34" charset="0"/>
                <a:sym typeface="Symbol" pitchFamily="18" charset="2"/>
              </a:rPr>
              <a:t>2</a:t>
            </a:r>
            <a:r>
              <a:rPr lang="en-US" sz="2800" b="1" dirty="0">
                <a:latin typeface="Arial Narrow" pitchFamily="34" charset="0"/>
                <a:sym typeface="Symbol" pitchFamily="18" charset="2"/>
              </a:rPr>
              <a:t>)</a:t>
            </a:r>
            <a:endParaRPr lang="en-US" sz="2800" b="1" dirty="0">
              <a:latin typeface="Arial Narrow" pitchFamily="34" charset="0"/>
            </a:endParaRPr>
          </a:p>
        </p:txBody>
      </p:sp>
      <p:sp>
        <p:nvSpPr>
          <p:cNvPr id="3" name="Title 2"/>
          <p:cNvSpPr>
            <a:spLocks noGrp="1"/>
          </p:cNvSpPr>
          <p:nvPr>
            <p:ph type="title"/>
          </p:nvPr>
        </p:nvSpPr>
        <p:spPr>
          <a:xfrm>
            <a:off x="1534696" y="-109881"/>
            <a:ext cx="9520158" cy="1049235"/>
          </a:xfrm>
        </p:spPr>
        <p:txBody>
          <a:bodyPr/>
          <a:lstStyle/>
          <a:p>
            <a:pPr>
              <a:defRPr/>
            </a:pPr>
            <a:r>
              <a:rPr lang="en-IN" dirty="0" smtClean="0"/>
              <a:t>Spending Multiplier</a:t>
            </a:r>
            <a:endParaRPr lang="en-IN" dirty="0"/>
          </a:p>
        </p:txBody>
      </p:sp>
    </p:spTree>
    <p:extLst>
      <p:ext uri="{BB962C8B-B14F-4D97-AF65-F5344CB8AC3E}">
        <p14:creationId xmlns:p14="http://schemas.microsoft.com/office/powerpoint/2010/main" val="6140856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736154"/>
            <a:ext cx="9906000" cy="5200189"/>
          </a:xfrm>
        </p:spPr>
        <p:txBody>
          <a:bodyPr>
            <a:normAutofit fontScale="92500" lnSpcReduction="20000"/>
          </a:bodyPr>
          <a:lstStyle/>
          <a:p>
            <a:pPr marL="365760" indent="-256032">
              <a:spcBef>
                <a:spcPct val="50000"/>
              </a:spcBef>
              <a:buFont typeface="Wingdings 3"/>
              <a:buChar char=""/>
              <a:defRPr/>
            </a:pPr>
            <a:r>
              <a:rPr lang="en-US" sz="2800" b="1" dirty="0">
                <a:latin typeface="Arial Narrow" pitchFamily="34" charset="0"/>
              </a:rPr>
              <a:t> Y =  a + </a:t>
            </a:r>
            <a:r>
              <a:rPr lang="en-US" sz="2800" b="1" dirty="0" err="1">
                <a:latin typeface="Arial Narrow" pitchFamily="34" charset="0"/>
              </a:rPr>
              <a:t>bY</a:t>
            </a:r>
            <a:r>
              <a:rPr lang="en-US" sz="2800" b="1" dirty="0">
                <a:latin typeface="Arial Narrow" pitchFamily="34" charset="0"/>
              </a:rPr>
              <a:t> + I………………………………….(1)</a:t>
            </a:r>
          </a:p>
          <a:p>
            <a:pPr marL="365760" indent="-256032">
              <a:spcBef>
                <a:spcPct val="50000"/>
              </a:spcBef>
              <a:buFont typeface="Wingdings 3"/>
              <a:buChar char=""/>
              <a:defRPr/>
            </a:pPr>
            <a:r>
              <a:rPr lang="en-US" sz="2800" b="1" dirty="0">
                <a:latin typeface="Arial Narrow" pitchFamily="34" charset="0"/>
              </a:rPr>
              <a:t>Y + </a:t>
            </a:r>
            <a:r>
              <a:rPr lang="en-US" sz="2800" b="1" dirty="0">
                <a:latin typeface="Arial Narrow" pitchFamily="34" charset="0"/>
                <a:sym typeface="Symbol" pitchFamily="18" charset="2"/>
              </a:rPr>
              <a:t></a:t>
            </a:r>
            <a:r>
              <a:rPr lang="en-US" sz="2800" b="1" dirty="0">
                <a:latin typeface="Arial Narrow" pitchFamily="34" charset="0"/>
              </a:rPr>
              <a:t>Y = a + </a:t>
            </a:r>
            <a:r>
              <a:rPr lang="en-US" sz="2800" b="1" dirty="0" err="1">
                <a:latin typeface="Arial Narrow" pitchFamily="34" charset="0"/>
              </a:rPr>
              <a:t>bY</a:t>
            </a:r>
            <a:r>
              <a:rPr lang="en-US" sz="2800" b="1" dirty="0">
                <a:latin typeface="Arial Narrow" pitchFamily="34" charset="0"/>
              </a:rPr>
              <a:t> + </a:t>
            </a:r>
            <a:r>
              <a:rPr lang="en-US" sz="2800" b="1" dirty="0" err="1">
                <a:latin typeface="Arial Narrow" pitchFamily="34" charset="0"/>
              </a:rPr>
              <a:t>b</a:t>
            </a:r>
            <a:r>
              <a:rPr lang="en-US" sz="2800" b="1" dirty="0" err="1">
                <a:latin typeface="Arial Narrow" pitchFamily="34" charset="0"/>
                <a:sym typeface="Symbol" pitchFamily="18" charset="2"/>
              </a:rPr>
              <a:t></a:t>
            </a:r>
            <a:r>
              <a:rPr lang="en-US" sz="2800" b="1" dirty="0" err="1">
                <a:latin typeface="Arial Narrow" pitchFamily="34" charset="0"/>
              </a:rPr>
              <a:t>Y</a:t>
            </a:r>
            <a:r>
              <a:rPr lang="en-US" sz="2800" b="1" dirty="0">
                <a:latin typeface="Arial Narrow" pitchFamily="34" charset="0"/>
              </a:rPr>
              <a:t> + I + </a:t>
            </a:r>
            <a:r>
              <a:rPr lang="en-US" sz="2800" b="1" dirty="0">
                <a:latin typeface="Arial Narrow" pitchFamily="34" charset="0"/>
                <a:sym typeface="Symbol" pitchFamily="18" charset="2"/>
              </a:rPr>
              <a:t>I………………(2)</a:t>
            </a:r>
            <a:endParaRPr lang="en-US" sz="2800" b="1" dirty="0">
              <a:latin typeface="Arial Narrow" pitchFamily="34" charset="0"/>
            </a:endParaRPr>
          </a:p>
          <a:p>
            <a:pPr marL="365760" indent="-256032">
              <a:spcBef>
                <a:spcPct val="50000"/>
              </a:spcBef>
              <a:buFont typeface="Wingdings 3"/>
              <a:buChar char=""/>
              <a:defRPr/>
            </a:pPr>
            <a:r>
              <a:rPr lang="en-US" sz="2800" b="1" dirty="0">
                <a:latin typeface="Arial Narrow" pitchFamily="34" charset="0"/>
                <a:sym typeface="Symbol" pitchFamily="18" charset="2"/>
              </a:rPr>
              <a:t>             </a:t>
            </a:r>
            <a:r>
              <a:rPr lang="en-US" sz="2800" b="1" dirty="0">
                <a:latin typeface="Arial Narrow" pitchFamily="34" charset="0"/>
              </a:rPr>
              <a:t>Y =    </a:t>
            </a:r>
            <a:r>
              <a:rPr lang="en-US" sz="2800" b="1" dirty="0" err="1">
                <a:latin typeface="Arial Narrow" pitchFamily="34" charset="0"/>
              </a:rPr>
              <a:t>b</a:t>
            </a:r>
            <a:r>
              <a:rPr lang="en-US" sz="2800" b="1" dirty="0" err="1">
                <a:latin typeface="Arial Narrow" pitchFamily="34" charset="0"/>
                <a:sym typeface="Symbol" pitchFamily="18" charset="2"/>
              </a:rPr>
              <a:t></a:t>
            </a:r>
            <a:r>
              <a:rPr lang="en-US" sz="2800" b="1" dirty="0" err="1">
                <a:latin typeface="Arial Narrow" pitchFamily="34" charset="0"/>
              </a:rPr>
              <a:t>Y</a:t>
            </a:r>
            <a:r>
              <a:rPr lang="en-US" sz="2800" b="1" dirty="0">
                <a:latin typeface="Arial Narrow" pitchFamily="34" charset="0"/>
              </a:rPr>
              <a:t> + </a:t>
            </a:r>
            <a:r>
              <a:rPr lang="en-US" sz="2800" b="1" dirty="0">
                <a:latin typeface="Arial Narrow" pitchFamily="34" charset="0"/>
                <a:sym typeface="Symbol" pitchFamily="18" charset="2"/>
              </a:rPr>
              <a:t>I</a:t>
            </a:r>
          </a:p>
          <a:p>
            <a:pPr marL="365760" indent="-256032">
              <a:spcBef>
                <a:spcPct val="50000"/>
              </a:spcBef>
              <a:buFont typeface="Wingdings 3"/>
              <a:buChar char=""/>
              <a:defRPr/>
            </a:pPr>
            <a:r>
              <a:rPr lang="en-US" sz="2800" b="1" dirty="0">
                <a:latin typeface="Arial Narrow" pitchFamily="34" charset="0"/>
                <a:sym typeface="Symbol" pitchFamily="18" charset="2"/>
              </a:rPr>
              <a:t>               </a:t>
            </a:r>
            <a:r>
              <a:rPr lang="en-US" sz="2800" b="1" dirty="0">
                <a:latin typeface="Arial Narrow" pitchFamily="34" charset="0"/>
              </a:rPr>
              <a:t>Y - </a:t>
            </a:r>
            <a:r>
              <a:rPr lang="en-US" sz="2800" b="1" dirty="0" err="1">
                <a:latin typeface="Arial Narrow" pitchFamily="34" charset="0"/>
              </a:rPr>
              <a:t>b</a:t>
            </a:r>
            <a:r>
              <a:rPr lang="en-US" sz="2800" b="1" dirty="0" err="1">
                <a:latin typeface="Arial Narrow" pitchFamily="34" charset="0"/>
                <a:sym typeface="Symbol" pitchFamily="18" charset="2"/>
              </a:rPr>
              <a:t></a:t>
            </a:r>
            <a:r>
              <a:rPr lang="en-US" sz="2800" b="1" dirty="0" err="1">
                <a:latin typeface="Arial Narrow" pitchFamily="34" charset="0"/>
              </a:rPr>
              <a:t>Y</a:t>
            </a:r>
            <a:r>
              <a:rPr lang="en-US" sz="2800" b="1" dirty="0">
                <a:latin typeface="Arial Narrow" pitchFamily="34" charset="0"/>
              </a:rPr>
              <a:t>  =  </a:t>
            </a:r>
            <a:r>
              <a:rPr lang="en-US" sz="2800" b="1" dirty="0">
                <a:latin typeface="Arial Narrow" pitchFamily="34" charset="0"/>
                <a:sym typeface="Symbol" pitchFamily="18" charset="2"/>
              </a:rPr>
              <a:t>I</a:t>
            </a:r>
          </a:p>
          <a:p>
            <a:pPr marL="365760" indent="-256032">
              <a:spcBef>
                <a:spcPct val="50000"/>
              </a:spcBef>
              <a:buFont typeface="Wingdings 3"/>
              <a:buChar char=""/>
              <a:defRPr/>
            </a:pPr>
            <a:r>
              <a:rPr lang="en-US" sz="2800" b="1" dirty="0">
                <a:latin typeface="Arial Narrow" pitchFamily="34" charset="0"/>
                <a:sym typeface="Symbol" pitchFamily="18" charset="2"/>
              </a:rPr>
              <a:t>                </a:t>
            </a:r>
            <a:r>
              <a:rPr lang="en-US" sz="2800" b="1" dirty="0" smtClean="0">
                <a:latin typeface="Arial Narrow" pitchFamily="34" charset="0"/>
                <a:sym typeface="Symbol" pitchFamily="18" charset="2"/>
              </a:rPr>
              <a:t>(</a:t>
            </a:r>
            <a:r>
              <a:rPr lang="en-US" sz="2800" b="1" dirty="0">
                <a:latin typeface="Arial Narrow" pitchFamily="34" charset="0"/>
                <a:sym typeface="Symbol" pitchFamily="18" charset="2"/>
              </a:rPr>
              <a:t>1 – b )</a:t>
            </a:r>
            <a:r>
              <a:rPr lang="en-US" sz="2800" b="1" dirty="0">
                <a:latin typeface="Arial Narrow" pitchFamily="34" charset="0"/>
              </a:rPr>
              <a:t>Y  =  </a:t>
            </a:r>
            <a:r>
              <a:rPr lang="en-US" sz="2800" b="1" dirty="0">
                <a:latin typeface="Arial Narrow" pitchFamily="34" charset="0"/>
                <a:sym typeface="Symbol" pitchFamily="18" charset="2"/>
              </a:rPr>
              <a:t>I</a:t>
            </a:r>
          </a:p>
          <a:p>
            <a:pPr marL="365760" indent="-256032">
              <a:spcBef>
                <a:spcPct val="50000"/>
              </a:spcBef>
              <a:buFont typeface="Wingdings 3"/>
              <a:buChar char=""/>
              <a:defRPr/>
            </a:pPr>
            <a:r>
              <a:rPr lang="en-US" sz="2800" b="1" dirty="0">
                <a:latin typeface="Arial Narrow" pitchFamily="34" charset="0"/>
                <a:sym typeface="Symbol" pitchFamily="18" charset="2"/>
              </a:rPr>
              <a:t>                </a:t>
            </a:r>
            <a:r>
              <a:rPr lang="en-US" sz="2800" b="1" dirty="0" smtClean="0">
                <a:latin typeface="Arial Narrow" pitchFamily="34" charset="0"/>
                <a:sym typeface="Symbol" pitchFamily="18" charset="2"/>
              </a:rPr>
              <a:t></a:t>
            </a:r>
            <a:r>
              <a:rPr lang="en-US" sz="2800" b="1" dirty="0">
                <a:latin typeface="Arial Narrow" pitchFamily="34" charset="0"/>
              </a:rPr>
              <a:t>Y  = </a:t>
            </a:r>
            <a:r>
              <a:rPr lang="en-US" sz="3600" dirty="0">
                <a:latin typeface="Arial Narrow" pitchFamily="34" charset="0"/>
              </a:rPr>
              <a:t>[</a:t>
            </a:r>
            <a:r>
              <a:rPr lang="en-US" sz="2800" b="1" dirty="0">
                <a:latin typeface="Arial Narrow" pitchFamily="34" charset="0"/>
              </a:rPr>
              <a:t> 1/</a:t>
            </a:r>
            <a:r>
              <a:rPr lang="en-US" sz="2800" b="1" dirty="0">
                <a:latin typeface="Arial Narrow" pitchFamily="34" charset="0"/>
                <a:sym typeface="Symbol" pitchFamily="18" charset="2"/>
              </a:rPr>
              <a:t>(1 – b )</a:t>
            </a:r>
            <a:r>
              <a:rPr lang="en-US" sz="3600" dirty="0">
                <a:latin typeface="Arial Narrow" pitchFamily="34" charset="0"/>
                <a:sym typeface="Symbol" pitchFamily="18" charset="2"/>
              </a:rPr>
              <a:t>]</a:t>
            </a:r>
            <a:r>
              <a:rPr lang="en-US" sz="2800" b="1" dirty="0">
                <a:latin typeface="Arial Narrow" pitchFamily="34" charset="0"/>
              </a:rPr>
              <a:t> </a:t>
            </a:r>
            <a:r>
              <a:rPr lang="en-US" sz="2800" b="1" dirty="0">
                <a:latin typeface="Arial Narrow" pitchFamily="34" charset="0"/>
                <a:sym typeface="Symbol" pitchFamily="18" charset="2"/>
              </a:rPr>
              <a:t>I</a:t>
            </a:r>
          </a:p>
          <a:p>
            <a:pPr marL="365760" indent="-256032">
              <a:spcBef>
                <a:spcPct val="50000"/>
              </a:spcBef>
              <a:buFont typeface="Wingdings 3"/>
              <a:buChar char=""/>
              <a:defRPr/>
            </a:pPr>
            <a:r>
              <a:rPr lang="en-US" sz="2800" b="1" dirty="0">
                <a:latin typeface="Arial Narrow" pitchFamily="34" charset="0"/>
                <a:sym typeface="Symbol" pitchFamily="18" charset="2"/>
              </a:rPr>
              <a:t>                </a:t>
            </a:r>
            <a:r>
              <a:rPr lang="en-US" sz="2800" b="1" dirty="0" smtClean="0">
                <a:latin typeface="Arial Narrow" pitchFamily="34" charset="0"/>
                <a:sym typeface="Symbol" pitchFamily="18" charset="2"/>
              </a:rPr>
              <a:t></a:t>
            </a:r>
            <a:r>
              <a:rPr lang="en-US" sz="2800" b="1" dirty="0">
                <a:latin typeface="Arial Narrow" pitchFamily="34" charset="0"/>
              </a:rPr>
              <a:t>Y/ </a:t>
            </a:r>
            <a:r>
              <a:rPr lang="en-US" sz="2800" b="1" dirty="0">
                <a:latin typeface="Arial Narrow" pitchFamily="34" charset="0"/>
                <a:sym typeface="Symbol" pitchFamily="18" charset="2"/>
              </a:rPr>
              <a:t>I </a:t>
            </a:r>
            <a:r>
              <a:rPr lang="en-US" sz="2800" b="1" dirty="0">
                <a:latin typeface="Arial Narrow" pitchFamily="34" charset="0"/>
              </a:rPr>
              <a:t>= </a:t>
            </a:r>
            <a:r>
              <a:rPr lang="en-US" sz="3600" dirty="0">
                <a:latin typeface="Arial Narrow" pitchFamily="34" charset="0"/>
              </a:rPr>
              <a:t>[</a:t>
            </a:r>
            <a:r>
              <a:rPr lang="en-US" sz="2800" b="1" dirty="0">
                <a:latin typeface="Arial Narrow" pitchFamily="34" charset="0"/>
              </a:rPr>
              <a:t> 1/</a:t>
            </a:r>
            <a:r>
              <a:rPr lang="en-US" sz="2800" b="1" dirty="0">
                <a:latin typeface="Arial Narrow" pitchFamily="34" charset="0"/>
                <a:sym typeface="Symbol" pitchFamily="18" charset="2"/>
              </a:rPr>
              <a:t>(1 – b )</a:t>
            </a:r>
            <a:r>
              <a:rPr lang="en-US" sz="3600" dirty="0">
                <a:latin typeface="Arial Narrow" pitchFamily="34" charset="0"/>
                <a:sym typeface="Symbol" pitchFamily="18" charset="2"/>
              </a:rPr>
              <a:t>]</a:t>
            </a:r>
            <a:r>
              <a:rPr lang="en-US" sz="2800" b="1" dirty="0">
                <a:latin typeface="Arial Narrow" pitchFamily="34" charset="0"/>
              </a:rPr>
              <a:t> </a:t>
            </a:r>
          </a:p>
          <a:p>
            <a:pPr marL="365760" indent="-256032">
              <a:spcBef>
                <a:spcPct val="50000"/>
              </a:spcBef>
              <a:buFont typeface="Wingdings 3"/>
              <a:buChar char=""/>
              <a:defRPr/>
            </a:pPr>
            <a:r>
              <a:rPr lang="en-US" sz="2800" b="1" dirty="0">
                <a:latin typeface="Arial Narrow" pitchFamily="34" charset="0"/>
                <a:sym typeface="Symbol" pitchFamily="18" charset="2"/>
              </a:rPr>
              <a:t>                </a:t>
            </a:r>
            <a:r>
              <a:rPr lang="en-US" sz="2800" b="1" dirty="0" smtClean="0">
                <a:latin typeface="Arial Narrow" pitchFamily="34" charset="0"/>
                <a:sym typeface="Symbol" pitchFamily="18" charset="2"/>
              </a:rPr>
              <a:t></a:t>
            </a:r>
            <a:r>
              <a:rPr lang="en-US" sz="2800" b="1" dirty="0">
                <a:latin typeface="Arial Narrow" pitchFamily="34" charset="0"/>
              </a:rPr>
              <a:t>Y/ </a:t>
            </a:r>
            <a:r>
              <a:rPr lang="en-US" sz="2800" b="1" dirty="0">
                <a:latin typeface="Arial Narrow" pitchFamily="34" charset="0"/>
                <a:sym typeface="Symbol" pitchFamily="18" charset="2"/>
              </a:rPr>
              <a:t>I </a:t>
            </a:r>
            <a:r>
              <a:rPr lang="en-US" sz="2800" b="1" dirty="0">
                <a:latin typeface="Arial Narrow" pitchFamily="34" charset="0"/>
              </a:rPr>
              <a:t>=  1/</a:t>
            </a:r>
            <a:r>
              <a:rPr lang="en-US" sz="2800" b="1" dirty="0">
                <a:latin typeface="Arial Narrow" pitchFamily="34" charset="0"/>
                <a:sym typeface="Symbol" pitchFamily="18" charset="2"/>
              </a:rPr>
              <a:t>(1 – MPC )</a:t>
            </a:r>
            <a:r>
              <a:rPr lang="en-US" sz="3600" b="1" dirty="0">
                <a:latin typeface="Arial Narrow" pitchFamily="34" charset="0"/>
                <a:sym typeface="Symbol" pitchFamily="18" charset="2"/>
              </a:rPr>
              <a:t>  = 1/</a:t>
            </a:r>
            <a:r>
              <a:rPr lang="en-US" sz="2800" b="1" dirty="0">
                <a:latin typeface="Arial Narrow" pitchFamily="34" charset="0"/>
                <a:sym typeface="Symbol" pitchFamily="18" charset="2"/>
              </a:rPr>
              <a:t> MPS</a:t>
            </a:r>
          </a:p>
          <a:p>
            <a:pPr marL="365760" indent="-256032">
              <a:spcBef>
                <a:spcPct val="50000"/>
              </a:spcBef>
              <a:buFont typeface="Wingdings 3"/>
              <a:buChar char=""/>
              <a:defRPr/>
            </a:pPr>
            <a:endParaRPr lang="en-US" sz="2800" b="1" dirty="0">
              <a:latin typeface="Arial Narrow" pitchFamily="34" charset="0"/>
              <a:sym typeface="Symbol" pitchFamily="18" charset="2"/>
            </a:endParaRPr>
          </a:p>
          <a:p>
            <a:pPr marL="365760" indent="-256032">
              <a:spcBef>
                <a:spcPct val="50000"/>
              </a:spcBef>
              <a:buFont typeface="Wingdings 3"/>
              <a:buChar char=""/>
              <a:defRPr/>
            </a:pPr>
            <a:endParaRPr lang="en-US" sz="2800" b="1" dirty="0">
              <a:latin typeface="Arial Narrow" pitchFamily="34" charset="0"/>
            </a:endParaRPr>
          </a:p>
          <a:p>
            <a:pPr marL="365760" indent="-256032">
              <a:spcBef>
                <a:spcPct val="50000"/>
              </a:spcBef>
              <a:buFont typeface="Wingdings 3"/>
              <a:buChar char=""/>
              <a:defRPr/>
            </a:pPr>
            <a:endParaRPr lang="en-US" sz="2800" b="1" dirty="0">
              <a:latin typeface="Arial Narrow" pitchFamily="34" charset="0"/>
            </a:endParaRPr>
          </a:p>
          <a:p>
            <a:pPr marL="365760" indent="-256032">
              <a:buFont typeface="Wingdings 3"/>
              <a:buChar char=""/>
              <a:defRPr/>
            </a:pPr>
            <a:endParaRPr lang="en-IN" dirty="0"/>
          </a:p>
        </p:txBody>
      </p:sp>
      <p:sp>
        <p:nvSpPr>
          <p:cNvPr id="3" name="Title 2"/>
          <p:cNvSpPr>
            <a:spLocks noGrp="1"/>
          </p:cNvSpPr>
          <p:nvPr>
            <p:ph type="title"/>
          </p:nvPr>
        </p:nvSpPr>
        <p:spPr>
          <a:xfrm>
            <a:off x="1335921" y="-313081"/>
            <a:ext cx="9520158" cy="1049235"/>
          </a:xfrm>
        </p:spPr>
        <p:txBody>
          <a:bodyPr/>
          <a:lstStyle/>
          <a:p>
            <a:pPr>
              <a:defRPr/>
            </a:pPr>
            <a:r>
              <a:rPr lang="en-IN" dirty="0" smtClean="0"/>
              <a:t>Spending Multiplier</a:t>
            </a:r>
            <a:endParaRPr lang="en-IN" dirty="0"/>
          </a:p>
        </p:txBody>
      </p:sp>
    </p:spTree>
    <p:extLst>
      <p:ext uri="{BB962C8B-B14F-4D97-AF65-F5344CB8AC3E}">
        <p14:creationId xmlns:p14="http://schemas.microsoft.com/office/powerpoint/2010/main" val="1811289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24-4-3"/>
          <p:cNvPicPr>
            <a:picLocks noChangeAspect="1" noChangeArrowheads="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53571" y="1262520"/>
            <a:ext cx="4931227" cy="439608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675085" y="1262520"/>
            <a:ext cx="6284685" cy="4524315"/>
          </a:xfrm>
          <a:prstGeom prst="rect">
            <a:avLst/>
          </a:prstGeom>
        </p:spPr>
        <p:txBody>
          <a:bodyPr wrap="square">
            <a:spAutoFit/>
          </a:bodyPr>
          <a:lstStyle/>
          <a:p>
            <a:pPr algn="just"/>
            <a:r>
              <a:rPr lang="en-US" altLang="en-US" sz="2400" dirty="0"/>
              <a:t>The </a:t>
            </a:r>
            <a:r>
              <a:rPr lang="en-US" altLang="en-US" sz="2400" b="1" i="1" dirty="0">
                <a:solidFill>
                  <a:schemeClr val="accent4">
                    <a:lumMod val="75000"/>
                  </a:schemeClr>
                </a:solidFill>
              </a:rPr>
              <a:t>aggregate demand curve</a:t>
            </a:r>
            <a:r>
              <a:rPr lang="en-US" altLang="en-US" sz="2400" b="1" dirty="0">
                <a:solidFill>
                  <a:schemeClr val="accent4">
                    <a:lumMod val="75000"/>
                  </a:schemeClr>
                </a:solidFill>
              </a:rPr>
              <a:t> </a:t>
            </a:r>
            <a:r>
              <a:rPr lang="en-US" altLang="en-US" sz="2400" dirty="0"/>
              <a:t>plots the total demand for GDP as a function of the price level</a:t>
            </a:r>
            <a:r>
              <a:rPr lang="en-US" altLang="en-US" sz="2400" dirty="0" smtClean="0"/>
              <a:t>.</a:t>
            </a:r>
          </a:p>
          <a:p>
            <a:pPr algn="just"/>
            <a:r>
              <a:rPr lang="mr-IN" sz="2400" b="1" dirty="0"/>
              <a:t>AD</a:t>
            </a:r>
            <a:r>
              <a:rPr lang="mr-IN" sz="2400" dirty="0"/>
              <a:t> = C + I + </a:t>
            </a:r>
            <a:r>
              <a:rPr lang="mr-IN" sz="2400" dirty="0" err="1"/>
              <a:t>G</a:t>
            </a:r>
            <a:r>
              <a:rPr lang="mr-IN" sz="2400" dirty="0"/>
              <a:t> + (X – M</a:t>
            </a:r>
            <a:r>
              <a:rPr lang="mr-IN" sz="2400" dirty="0" smtClean="0"/>
              <a:t>)</a:t>
            </a:r>
            <a:endParaRPr lang="en-US" sz="2400" dirty="0" smtClean="0"/>
          </a:p>
          <a:p>
            <a:pPr algn="just"/>
            <a:r>
              <a:rPr lang="en-US" sz="2400" dirty="0" smtClean="0"/>
              <a:t>C-consumption,    I-investment</a:t>
            </a:r>
            <a:r>
              <a:rPr lang="en-US" sz="2400" dirty="0"/>
              <a:t>, </a:t>
            </a:r>
            <a:endParaRPr lang="en-US" sz="2400" dirty="0" smtClean="0"/>
          </a:p>
          <a:p>
            <a:pPr algn="just"/>
            <a:r>
              <a:rPr lang="en-US" sz="2400" dirty="0" smtClean="0"/>
              <a:t>G-government </a:t>
            </a:r>
            <a:r>
              <a:rPr lang="en-US" sz="2400" dirty="0"/>
              <a:t>spending, and net </a:t>
            </a:r>
            <a:r>
              <a:rPr lang="en-US" sz="2400" dirty="0" smtClean="0"/>
              <a:t>exports</a:t>
            </a:r>
          </a:p>
          <a:p>
            <a:pPr algn="just"/>
            <a:r>
              <a:rPr lang="en-US" sz="2400" dirty="0" smtClean="0"/>
              <a:t>(X-M)</a:t>
            </a:r>
          </a:p>
          <a:p>
            <a:pPr algn="just"/>
            <a:endParaRPr lang="en-US" altLang="en-US" sz="2400" dirty="0" smtClean="0"/>
          </a:p>
          <a:p>
            <a:pPr algn="just"/>
            <a:r>
              <a:rPr lang="en-US" altLang="en-US" sz="2400" b="1" dirty="0"/>
              <a:t>The price level refers to the average of all prices in the economy, as measured by a price index.</a:t>
            </a:r>
          </a:p>
          <a:p>
            <a:pPr algn="just"/>
            <a:endParaRPr lang="en-US" altLang="en-US" sz="2400" dirty="0"/>
          </a:p>
        </p:txBody>
      </p:sp>
      <p:sp>
        <p:nvSpPr>
          <p:cNvPr id="7" name="Title 6"/>
          <p:cNvSpPr>
            <a:spLocks noGrp="1"/>
          </p:cNvSpPr>
          <p:nvPr>
            <p:ph type="title" idx="4294967295"/>
          </p:nvPr>
        </p:nvSpPr>
        <p:spPr>
          <a:xfrm>
            <a:off x="1742849" y="0"/>
            <a:ext cx="9520237" cy="1049338"/>
          </a:xfrm>
        </p:spPr>
        <p:txBody>
          <a:bodyPr/>
          <a:lstStyle/>
          <a:p>
            <a:r>
              <a:rPr lang="en-US" smtClean="0"/>
              <a:t>Aggregate Demand</a:t>
            </a:r>
            <a:endParaRPr lang="en-US"/>
          </a:p>
        </p:txBody>
      </p:sp>
    </p:spTree>
    <p:extLst>
      <p:ext uri="{BB962C8B-B14F-4D97-AF65-F5344CB8AC3E}">
        <p14:creationId xmlns:p14="http://schemas.microsoft.com/office/powerpoint/2010/main" val="111744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34696" y="0"/>
            <a:ext cx="9520158" cy="1049235"/>
          </a:xfrm>
        </p:spPr>
        <p:txBody>
          <a:bodyPr/>
          <a:lstStyle/>
          <a:p>
            <a:r>
              <a:rPr lang="en-US" b="1" dirty="0" smtClean="0"/>
              <a:t>Components of Aggregate Demand</a:t>
            </a:r>
            <a:endParaRPr lang="en-US" b="1" dirty="0"/>
          </a:p>
        </p:txBody>
      </p:sp>
      <p:sp>
        <p:nvSpPr>
          <p:cNvPr id="4" name="Content Placeholder 3"/>
          <p:cNvSpPr>
            <a:spLocks noGrp="1"/>
          </p:cNvSpPr>
          <p:nvPr>
            <p:ph idx="1"/>
          </p:nvPr>
        </p:nvSpPr>
        <p:spPr>
          <a:xfrm>
            <a:off x="1534695" y="1364344"/>
            <a:ext cx="10381533" cy="4102002"/>
          </a:xfrm>
        </p:spPr>
        <p:txBody>
          <a:bodyPr>
            <a:normAutofit/>
          </a:bodyPr>
          <a:lstStyle/>
          <a:p>
            <a:r>
              <a:rPr lang="en-US" altLang="en-US" sz="3600" dirty="0"/>
              <a:t>Demand for GDP comprises the demand for goods and services by all sectors of the economy:</a:t>
            </a:r>
          </a:p>
          <a:p>
            <a:pPr lvl="1"/>
            <a:r>
              <a:rPr lang="en-US" altLang="en-US" sz="3200" dirty="0"/>
              <a:t>the household sector (consumption),</a:t>
            </a:r>
          </a:p>
          <a:p>
            <a:pPr lvl="1"/>
            <a:r>
              <a:rPr lang="en-US" altLang="en-US" sz="3200" dirty="0"/>
              <a:t>the business sector (investment),</a:t>
            </a:r>
          </a:p>
          <a:p>
            <a:pPr lvl="1"/>
            <a:r>
              <a:rPr lang="en-US" altLang="en-US" sz="3200" dirty="0"/>
              <a:t>the government sector (government spending), and</a:t>
            </a:r>
          </a:p>
          <a:p>
            <a:pPr lvl="1"/>
            <a:r>
              <a:rPr lang="en-US" altLang="en-US" sz="3200" dirty="0"/>
              <a:t>the foreign sector (net exports)</a:t>
            </a:r>
          </a:p>
          <a:p>
            <a:endParaRPr lang="en-US" dirty="0"/>
          </a:p>
        </p:txBody>
      </p:sp>
    </p:spTree>
    <p:extLst>
      <p:ext uri="{BB962C8B-B14F-4D97-AF65-F5344CB8AC3E}">
        <p14:creationId xmlns:p14="http://schemas.microsoft.com/office/powerpoint/2010/main" val="2072136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0181" y="-167938"/>
            <a:ext cx="9520158" cy="1049235"/>
          </a:xfrm>
        </p:spPr>
        <p:txBody>
          <a:bodyPr/>
          <a:lstStyle/>
          <a:p>
            <a:r>
              <a:rPr lang="en-US" smtClean="0"/>
              <a:t>Aggregate Demand</a:t>
            </a:r>
            <a:endParaRPr lang="en-US"/>
          </a:p>
        </p:txBody>
      </p:sp>
      <p:sp>
        <p:nvSpPr>
          <p:cNvPr id="3" name="Content Placeholder 2"/>
          <p:cNvSpPr>
            <a:spLocks noGrp="1"/>
          </p:cNvSpPr>
          <p:nvPr>
            <p:ph idx="1"/>
          </p:nvPr>
        </p:nvSpPr>
        <p:spPr>
          <a:xfrm>
            <a:off x="1335314" y="881297"/>
            <a:ext cx="10649667" cy="5316303"/>
          </a:xfrm>
        </p:spPr>
        <p:txBody>
          <a:bodyPr>
            <a:normAutofit fontScale="85000" lnSpcReduction="20000"/>
          </a:bodyPr>
          <a:lstStyle/>
          <a:p>
            <a:pPr algn="just"/>
            <a:r>
              <a:rPr lang="en-US" sz="2400" dirty="0"/>
              <a:t>Consumption can change for a number of </a:t>
            </a:r>
            <a:r>
              <a:rPr lang="en-US" sz="2400" dirty="0" smtClean="0"/>
              <a:t>reasons:</a:t>
            </a:r>
          </a:p>
          <a:p>
            <a:pPr algn="just"/>
            <a:r>
              <a:rPr lang="en-US" sz="2400" dirty="0" smtClean="0"/>
              <a:t> </a:t>
            </a:r>
            <a:r>
              <a:rPr lang="en-US" sz="2400" b="1" dirty="0" smtClean="0"/>
              <a:t>due to </a:t>
            </a:r>
            <a:r>
              <a:rPr lang="en-US" sz="2400" b="1" dirty="0"/>
              <a:t>movements in income, </a:t>
            </a:r>
            <a:endParaRPr lang="en-US" sz="2400" b="1" dirty="0" smtClean="0"/>
          </a:p>
          <a:p>
            <a:pPr algn="just"/>
            <a:r>
              <a:rPr lang="en-US" sz="2400" b="1" dirty="0" smtClean="0"/>
              <a:t>taxes</a:t>
            </a:r>
            <a:r>
              <a:rPr lang="en-US" sz="2400" b="1" dirty="0"/>
              <a:t>, </a:t>
            </a:r>
            <a:endParaRPr lang="en-US" sz="2400" b="1" dirty="0" smtClean="0"/>
          </a:p>
          <a:p>
            <a:pPr algn="just"/>
            <a:r>
              <a:rPr lang="en-US" sz="2400" b="1" dirty="0" smtClean="0"/>
              <a:t>expectations </a:t>
            </a:r>
            <a:r>
              <a:rPr lang="en-US" sz="2400" b="1" dirty="0"/>
              <a:t>about future income, and </a:t>
            </a:r>
            <a:endParaRPr lang="en-US" sz="2400" b="1" dirty="0" smtClean="0"/>
          </a:p>
          <a:p>
            <a:pPr algn="just"/>
            <a:r>
              <a:rPr lang="en-US" sz="2400" b="1" dirty="0" smtClean="0"/>
              <a:t>changes </a:t>
            </a:r>
            <a:r>
              <a:rPr lang="en-US" sz="2400" b="1" dirty="0"/>
              <a:t>in wealth levels</a:t>
            </a:r>
            <a:r>
              <a:rPr lang="en-US" sz="2400" b="1" dirty="0" smtClean="0"/>
              <a:t>.</a:t>
            </a:r>
          </a:p>
          <a:p>
            <a:pPr algn="just"/>
            <a:r>
              <a:rPr lang="en-US" sz="2400" dirty="0" smtClean="0"/>
              <a:t>Investment </a:t>
            </a:r>
            <a:r>
              <a:rPr lang="en-US" sz="2400" dirty="0"/>
              <a:t>can change in response to its </a:t>
            </a:r>
            <a:r>
              <a:rPr lang="en-US" sz="2400" b="1" dirty="0"/>
              <a:t>expected profitability</a:t>
            </a:r>
            <a:r>
              <a:rPr lang="en-US" sz="2400" dirty="0"/>
              <a:t>, which in turn is shaped </a:t>
            </a:r>
            <a:r>
              <a:rPr lang="en-US" sz="2400" dirty="0" smtClean="0"/>
              <a:t>by:</a:t>
            </a:r>
          </a:p>
          <a:p>
            <a:pPr algn="just"/>
            <a:r>
              <a:rPr lang="en-US" sz="2400" dirty="0" smtClean="0"/>
              <a:t> </a:t>
            </a:r>
            <a:r>
              <a:rPr lang="en-US" sz="2400" b="1" dirty="0"/>
              <a:t>expectations about future economic growth, </a:t>
            </a:r>
            <a:endParaRPr lang="en-US" sz="2400" b="1" dirty="0" smtClean="0"/>
          </a:p>
          <a:p>
            <a:pPr algn="just"/>
            <a:r>
              <a:rPr lang="en-US" sz="2400" b="1" dirty="0" smtClean="0"/>
              <a:t>the </a:t>
            </a:r>
            <a:r>
              <a:rPr lang="en-US" sz="2400" b="1" dirty="0"/>
              <a:t>creation of new technologies, </a:t>
            </a:r>
            <a:endParaRPr lang="en-US" sz="2400" b="1" dirty="0" smtClean="0"/>
          </a:p>
          <a:p>
            <a:pPr algn="just"/>
            <a:r>
              <a:rPr lang="en-US" sz="2400" b="1" dirty="0" smtClean="0"/>
              <a:t>the </a:t>
            </a:r>
            <a:r>
              <a:rPr lang="en-US" sz="2400" b="1" dirty="0"/>
              <a:t>price of key inputs, and </a:t>
            </a:r>
            <a:endParaRPr lang="en-US" sz="2400" b="1" dirty="0" smtClean="0"/>
          </a:p>
          <a:p>
            <a:pPr algn="just"/>
            <a:r>
              <a:rPr lang="en-US" sz="2400" b="1" dirty="0" smtClean="0"/>
              <a:t>tax </a:t>
            </a:r>
            <a:r>
              <a:rPr lang="en-US" sz="2400" b="1" dirty="0"/>
              <a:t>incentives for investment</a:t>
            </a:r>
            <a:r>
              <a:rPr lang="en-US" sz="2400" dirty="0"/>
              <a:t>. </a:t>
            </a:r>
            <a:endParaRPr lang="en-US" sz="2400" dirty="0" smtClean="0"/>
          </a:p>
          <a:p>
            <a:pPr algn="just"/>
            <a:r>
              <a:rPr lang="en-US" sz="2400" dirty="0" smtClean="0"/>
              <a:t>Investment </a:t>
            </a:r>
            <a:r>
              <a:rPr lang="en-US" sz="2400" dirty="0"/>
              <a:t>can also change when interest rates rise or fall</a:t>
            </a:r>
            <a:r>
              <a:rPr lang="en-US" sz="2400" dirty="0" smtClean="0"/>
              <a:t>.</a:t>
            </a:r>
          </a:p>
        </p:txBody>
      </p:sp>
    </p:spTree>
    <p:extLst>
      <p:ext uri="{BB962C8B-B14F-4D97-AF65-F5344CB8AC3E}">
        <p14:creationId xmlns:p14="http://schemas.microsoft.com/office/powerpoint/2010/main" val="19019153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209433"/>
            <a:ext cx="9520158" cy="1049235"/>
          </a:xfrm>
        </p:spPr>
        <p:txBody>
          <a:bodyPr/>
          <a:lstStyle/>
          <a:p>
            <a:r>
              <a:rPr lang="en-US" smtClean="0"/>
              <a:t>Aggregate Demand</a:t>
            </a:r>
            <a:endParaRPr lang="en-US"/>
          </a:p>
        </p:txBody>
      </p:sp>
      <p:sp>
        <p:nvSpPr>
          <p:cNvPr id="3" name="Content Placeholder 2"/>
          <p:cNvSpPr>
            <a:spLocks noGrp="1"/>
          </p:cNvSpPr>
          <p:nvPr>
            <p:ph idx="1"/>
          </p:nvPr>
        </p:nvSpPr>
        <p:spPr>
          <a:xfrm>
            <a:off x="1534696" y="1393371"/>
            <a:ext cx="10468618" cy="4659085"/>
          </a:xfrm>
        </p:spPr>
        <p:txBody>
          <a:bodyPr>
            <a:normAutofit/>
          </a:bodyPr>
          <a:lstStyle/>
          <a:p>
            <a:pPr algn="just"/>
            <a:r>
              <a:rPr lang="en-US" sz="2400" b="1" dirty="0"/>
              <a:t>Government spending and taxes </a:t>
            </a:r>
            <a:r>
              <a:rPr lang="en-US" sz="2400" dirty="0"/>
              <a:t>are determined by political considerations.</a:t>
            </a:r>
          </a:p>
          <a:p>
            <a:pPr algn="just"/>
            <a:r>
              <a:rPr lang="en-US" sz="2400" b="1" dirty="0"/>
              <a:t>Exports and imports </a:t>
            </a:r>
            <a:r>
              <a:rPr lang="en-US" sz="2400" dirty="0"/>
              <a:t>change according to relative growth rates and prices between two economies.</a:t>
            </a:r>
          </a:p>
          <a:p>
            <a:pPr algn="just"/>
            <a:r>
              <a:rPr lang="en-US" sz="2400" b="1" dirty="0"/>
              <a:t>Disposable income </a:t>
            </a:r>
            <a:r>
              <a:rPr lang="en-US" sz="2400" dirty="0"/>
              <a:t>is income after taxes.</a:t>
            </a:r>
          </a:p>
          <a:p>
            <a:pPr algn="just"/>
            <a:r>
              <a:rPr lang="en-US" sz="2400" dirty="0"/>
              <a:t>An </a:t>
            </a:r>
            <a:r>
              <a:rPr lang="en-US" sz="2400" b="1" dirty="0"/>
              <a:t>inflationary gap</a:t>
            </a:r>
            <a:r>
              <a:rPr lang="en-US" sz="2400" dirty="0"/>
              <a:t> exists when equilibrium is at a </a:t>
            </a:r>
            <a:r>
              <a:rPr lang="en-US" sz="2400" b="1" dirty="0"/>
              <a:t>level of output above potential GDP.</a:t>
            </a:r>
          </a:p>
          <a:p>
            <a:pPr algn="just"/>
            <a:r>
              <a:rPr lang="en-US" sz="2400" dirty="0"/>
              <a:t>A recessionary gap exists when equilibrium is at a level of </a:t>
            </a:r>
            <a:r>
              <a:rPr lang="en-US" sz="2400" b="1" dirty="0"/>
              <a:t>output below potential GDP.</a:t>
            </a:r>
          </a:p>
          <a:p>
            <a:endParaRPr lang="en-US" dirty="0"/>
          </a:p>
        </p:txBody>
      </p:sp>
    </p:spTree>
    <p:extLst>
      <p:ext uri="{BB962C8B-B14F-4D97-AF65-F5344CB8AC3E}">
        <p14:creationId xmlns:p14="http://schemas.microsoft.com/office/powerpoint/2010/main" val="8372042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Aggregate </a:t>
            </a:r>
            <a:r>
              <a:rPr lang="en-US" altLang="en-US" dirty="0" smtClean="0"/>
              <a:t>Demand</a:t>
            </a:r>
            <a:endParaRPr lang="en-US" dirty="0"/>
          </a:p>
        </p:txBody>
      </p:sp>
      <p:sp>
        <p:nvSpPr>
          <p:cNvPr id="3" name="Content Placeholder 2"/>
          <p:cNvSpPr>
            <a:spLocks noGrp="1"/>
          </p:cNvSpPr>
          <p:nvPr>
            <p:ph idx="1"/>
          </p:nvPr>
        </p:nvSpPr>
        <p:spPr>
          <a:xfrm>
            <a:off x="1534695" y="2015732"/>
            <a:ext cx="10483133" cy="3450613"/>
          </a:xfrm>
        </p:spPr>
        <p:txBody>
          <a:bodyPr/>
          <a:lstStyle/>
          <a:p>
            <a:pPr algn="just"/>
            <a:r>
              <a:rPr lang="en-US" altLang="en-US" sz="2400" dirty="0"/>
              <a:t>Aggregate demand slopes downward for several reasons.  Among them are:</a:t>
            </a:r>
          </a:p>
          <a:p>
            <a:pPr marL="228600" lvl="1" algn="just">
              <a:spcBef>
                <a:spcPts val="1000"/>
              </a:spcBef>
            </a:pPr>
            <a:r>
              <a:rPr lang="en-US" altLang="en-US" sz="2400" b="1" dirty="0">
                <a:solidFill>
                  <a:srgbClr val="980000"/>
                </a:solidFill>
              </a:rPr>
              <a:t>The wealth effect:  as the price level falls, the real value of money increases and people find that they are wealthier. </a:t>
            </a:r>
            <a:r>
              <a:rPr lang="en-US" altLang="en-US" sz="2400" b="1" dirty="0" smtClean="0">
                <a:solidFill>
                  <a:srgbClr val="980000"/>
                </a:solidFill>
              </a:rPr>
              <a:t>This </a:t>
            </a:r>
            <a:r>
              <a:rPr lang="en-US" altLang="en-US" sz="2400" b="1" dirty="0">
                <a:solidFill>
                  <a:srgbClr val="980000"/>
                </a:solidFill>
              </a:rPr>
              <a:t>concept is associated with the reality principle.</a:t>
            </a:r>
            <a:endParaRPr lang="en-US" altLang="en-US" sz="2400" b="1" dirty="0"/>
          </a:p>
          <a:p>
            <a:pPr algn="just"/>
            <a:r>
              <a:rPr lang="en-US" altLang="en-US" sz="2400" dirty="0" smtClean="0"/>
              <a:t>What </a:t>
            </a:r>
            <a:r>
              <a:rPr lang="en-US" altLang="en-US" sz="2400" dirty="0"/>
              <a:t>matters to people is the real value or purchasing power of money or income, not its face value. </a:t>
            </a:r>
          </a:p>
          <a:p>
            <a:endParaRPr lang="en-US" dirty="0"/>
          </a:p>
        </p:txBody>
      </p:sp>
    </p:spTree>
    <p:extLst>
      <p:ext uri="{BB962C8B-B14F-4D97-AF65-F5344CB8AC3E}">
        <p14:creationId xmlns:p14="http://schemas.microsoft.com/office/powerpoint/2010/main" val="532611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223948"/>
            <a:ext cx="9520158" cy="1049235"/>
          </a:xfrm>
        </p:spPr>
        <p:txBody>
          <a:bodyPr/>
          <a:lstStyle/>
          <a:p>
            <a:r>
              <a:rPr lang="en-US" altLang="en-US" dirty="0"/>
              <a:t>Aggregate Demand</a:t>
            </a:r>
            <a:endParaRPr lang="en-US" dirty="0"/>
          </a:p>
        </p:txBody>
      </p:sp>
      <p:sp>
        <p:nvSpPr>
          <p:cNvPr id="3" name="Content Placeholder 2"/>
          <p:cNvSpPr>
            <a:spLocks noGrp="1"/>
          </p:cNvSpPr>
          <p:nvPr>
            <p:ph idx="1"/>
          </p:nvPr>
        </p:nvSpPr>
        <p:spPr>
          <a:xfrm>
            <a:off x="1534696" y="1393371"/>
            <a:ext cx="10149304" cy="4542971"/>
          </a:xfrm>
        </p:spPr>
        <p:txBody>
          <a:bodyPr/>
          <a:lstStyle/>
          <a:p>
            <a:pPr marL="228600" lvl="1" algn="just">
              <a:spcBef>
                <a:spcPts val="1000"/>
              </a:spcBef>
            </a:pPr>
            <a:r>
              <a:rPr lang="en-US" altLang="en-US" sz="2400" b="1" dirty="0"/>
              <a:t>The interest rate effect:  </a:t>
            </a:r>
            <a:r>
              <a:rPr lang="en-US" altLang="en-US" sz="2400" dirty="0"/>
              <a:t>with a given money supply, a lower price level will lead to lower interest rates and higher consumption and investment spending</a:t>
            </a:r>
            <a:r>
              <a:rPr lang="en-US" altLang="en-US" sz="2400" dirty="0" smtClean="0"/>
              <a:t>.</a:t>
            </a:r>
          </a:p>
          <a:p>
            <a:pPr marL="228600" lvl="1" algn="just">
              <a:spcBef>
                <a:spcPts val="1000"/>
              </a:spcBef>
            </a:pPr>
            <a:r>
              <a:rPr lang="en-US" altLang="en-US" sz="2400" b="1" dirty="0"/>
              <a:t>The impact of international trade: </a:t>
            </a:r>
            <a:r>
              <a:rPr lang="en-US" altLang="en-US" sz="2400" dirty="0"/>
              <a:t>a lower price level makes domestic goods cheaper relative to foreign goods; and a </a:t>
            </a:r>
            <a:r>
              <a:rPr lang="en-US" altLang="en-US" sz="2400" b="1" dirty="0"/>
              <a:t>lower </a:t>
            </a:r>
            <a:r>
              <a:rPr lang="en-US" altLang="en-US" sz="2400" b="1" dirty="0" smtClean="0"/>
              <a:t>interest </a:t>
            </a:r>
            <a:r>
              <a:rPr lang="en-US" altLang="en-US" sz="2400" b="1" dirty="0"/>
              <a:t>rate </a:t>
            </a:r>
            <a:r>
              <a:rPr lang="en-US" altLang="en-US" sz="2400" dirty="0"/>
              <a:t>leads to a </a:t>
            </a:r>
            <a:r>
              <a:rPr lang="en-US" altLang="en-US" sz="2400" b="1" dirty="0"/>
              <a:t>lower </a:t>
            </a:r>
            <a:r>
              <a:rPr lang="en-US" altLang="en-US" sz="2400" b="1" dirty="0" smtClean="0"/>
              <a:t>exchange </a:t>
            </a:r>
            <a:r>
              <a:rPr lang="en-US" altLang="en-US" sz="2400" b="1" dirty="0"/>
              <a:t>rate </a:t>
            </a:r>
            <a:r>
              <a:rPr lang="en-US" altLang="en-US" sz="2400" dirty="0"/>
              <a:t>which also makes </a:t>
            </a:r>
            <a:r>
              <a:rPr lang="en-US" altLang="en-US" sz="2400" b="1" dirty="0"/>
              <a:t>domestic goods relatively cheaper than foreign goods.</a:t>
            </a:r>
          </a:p>
          <a:p>
            <a:pPr marL="228600" lvl="1" algn="just">
              <a:spcBef>
                <a:spcPts val="1000"/>
              </a:spcBef>
            </a:pPr>
            <a:endParaRPr lang="en-US" altLang="en-US" sz="2400" b="1" dirty="0">
              <a:solidFill>
                <a:srgbClr val="980000"/>
              </a:solidFill>
            </a:endParaRPr>
          </a:p>
          <a:p>
            <a:endParaRPr lang="en-US" dirty="0"/>
          </a:p>
        </p:txBody>
      </p:sp>
    </p:spTree>
    <p:extLst>
      <p:ext uri="{BB962C8B-B14F-4D97-AF65-F5344CB8AC3E}">
        <p14:creationId xmlns:p14="http://schemas.microsoft.com/office/powerpoint/2010/main" val="13398531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252976"/>
            <a:ext cx="9520158" cy="1049235"/>
          </a:xfrm>
        </p:spPr>
        <p:txBody>
          <a:bodyPr/>
          <a:lstStyle/>
          <a:p>
            <a:r>
              <a:rPr lang="en-US" altLang="en-US" sz="2400" dirty="0"/>
              <a:t>Aggregate Demand</a:t>
            </a:r>
            <a:endParaRPr lang="en-US" sz="2400" dirty="0"/>
          </a:p>
        </p:txBody>
      </p:sp>
      <p:pic>
        <p:nvPicPr>
          <p:cNvPr id="4" name="Picture 45" descr="24-4"/>
          <p:cNvPicPr>
            <a:picLocks noChangeAspect="1" noChangeArrowheads="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534696" y="1683657"/>
            <a:ext cx="4330700" cy="3860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7"/>
          <p:cNvSpPr>
            <a:spLocks noChangeArrowheads="1"/>
          </p:cNvSpPr>
          <p:nvPr/>
        </p:nvSpPr>
        <p:spPr bwMode="auto">
          <a:xfrm>
            <a:off x="6206671" y="777592"/>
            <a:ext cx="2384669" cy="1681559"/>
          </a:xfrm>
          <a:prstGeom prst="rect">
            <a:avLst/>
          </a:prstGeom>
          <a:solidFill>
            <a:schemeClr val="accent1"/>
          </a:solidFill>
          <a:ln>
            <a:noFill/>
          </a:ln>
          <a:effectLst/>
        </p:spPr>
        <p:txBody>
          <a:bodyPr/>
          <a:lstStyle>
            <a:lvl1pPr eaLnBrk="0" hangingPunct="0">
              <a:lnSpc>
                <a:spcPct val="95000"/>
              </a:lnSpc>
              <a:spcBef>
                <a:spcPct val="30000"/>
              </a:spcBef>
              <a:buClr>
                <a:srgbClr val="000099"/>
              </a:buClr>
              <a:buSzPct val="65000"/>
              <a:buFont typeface="Wingdings" charset="2"/>
              <a:buChar char="u"/>
              <a:defRPr sz="2800" b="1">
                <a:solidFill>
                  <a:srgbClr val="980000"/>
                </a:solidFill>
                <a:latin typeface="Times New Roman" charset="0"/>
              </a:defRPr>
            </a:lvl1pPr>
            <a:lvl2pPr marL="635000" eaLnBrk="0" hangingPunct="0">
              <a:lnSpc>
                <a:spcPct val="95000"/>
              </a:lnSpc>
              <a:spcBef>
                <a:spcPct val="30000"/>
              </a:spcBef>
              <a:buClr>
                <a:srgbClr val="000099"/>
              </a:buClr>
              <a:buSzPct val="50000"/>
              <a:buFont typeface="Wingdings" charset="2"/>
              <a:buChar char="l"/>
              <a:defRPr sz="2400" b="1">
                <a:solidFill>
                  <a:srgbClr val="980000"/>
                </a:solidFill>
                <a:latin typeface="Times New Roman" charset="0"/>
              </a:defRPr>
            </a:lvl2pPr>
            <a:lvl3pPr marL="1035050" eaLnBrk="0" hangingPunct="0">
              <a:lnSpc>
                <a:spcPct val="95000"/>
              </a:lnSpc>
              <a:spcBef>
                <a:spcPct val="30000"/>
              </a:spcBef>
              <a:buClr>
                <a:srgbClr val="000099"/>
              </a:buClr>
              <a:buFont typeface="Wingdings" charset="2"/>
              <a:buChar char="w"/>
              <a:defRPr sz="2000" b="1">
                <a:solidFill>
                  <a:srgbClr val="980000"/>
                </a:solidFill>
                <a:latin typeface="Times New Roman" charset="0"/>
              </a:defRPr>
            </a:lvl3pPr>
            <a:lvl4pPr marL="1377950" eaLnBrk="0" hangingPunct="0">
              <a:lnSpc>
                <a:spcPct val="95000"/>
              </a:lnSpc>
              <a:spcBef>
                <a:spcPct val="30000"/>
              </a:spcBef>
              <a:buClr>
                <a:srgbClr val="000099"/>
              </a:buClr>
              <a:buSzPct val="50000"/>
              <a:buFont typeface="Wingdings" charset="2"/>
              <a:buChar char="l"/>
              <a:defRPr b="1">
                <a:solidFill>
                  <a:srgbClr val="980000"/>
                </a:solidFill>
                <a:latin typeface="Times New Roman" charset="0"/>
              </a:defRPr>
            </a:lvl4pPr>
            <a:lvl5pPr eaLnBrk="0" hangingPunct="0">
              <a:lnSpc>
                <a:spcPct val="95000"/>
              </a:lnSpc>
              <a:spcBef>
                <a:spcPct val="30000"/>
              </a:spcBef>
              <a:buClr>
                <a:srgbClr val="000099"/>
              </a:buClr>
              <a:buChar char="»"/>
              <a:defRPr b="1">
                <a:solidFill>
                  <a:srgbClr val="980000"/>
                </a:solidFill>
                <a:latin typeface="Times New Roman" charset="0"/>
              </a:defRPr>
            </a:lvl5pPr>
            <a:lvl6pPr eaLnBrk="0" fontAlgn="base" hangingPunct="0">
              <a:lnSpc>
                <a:spcPct val="95000"/>
              </a:lnSpc>
              <a:spcBef>
                <a:spcPct val="30000"/>
              </a:spcBef>
              <a:spcAft>
                <a:spcPct val="0"/>
              </a:spcAft>
              <a:buClr>
                <a:srgbClr val="000099"/>
              </a:buClr>
              <a:buChar char="»"/>
              <a:defRPr b="1">
                <a:solidFill>
                  <a:srgbClr val="980000"/>
                </a:solidFill>
                <a:latin typeface="Times New Roman" charset="0"/>
              </a:defRPr>
            </a:lvl6pPr>
            <a:lvl7pPr eaLnBrk="0" fontAlgn="base" hangingPunct="0">
              <a:lnSpc>
                <a:spcPct val="95000"/>
              </a:lnSpc>
              <a:spcBef>
                <a:spcPct val="30000"/>
              </a:spcBef>
              <a:spcAft>
                <a:spcPct val="0"/>
              </a:spcAft>
              <a:buClr>
                <a:srgbClr val="000099"/>
              </a:buClr>
              <a:buChar char="»"/>
              <a:defRPr b="1">
                <a:solidFill>
                  <a:srgbClr val="980000"/>
                </a:solidFill>
                <a:latin typeface="Times New Roman" charset="0"/>
              </a:defRPr>
            </a:lvl7pPr>
            <a:lvl8pPr eaLnBrk="0" fontAlgn="base" hangingPunct="0">
              <a:lnSpc>
                <a:spcPct val="95000"/>
              </a:lnSpc>
              <a:spcBef>
                <a:spcPct val="30000"/>
              </a:spcBef>
              <a:spcAft>
                <a:spcPct val="0"/>
              </a:spcAft>
              <a:buClr>
                <a:srgbClr val="000099"/>
              </a:buClr>
              <a:buChar char="»"/>
              <a:defRPr b="1">
                <a:solidFill>
                  <a:srgbClr val="980000"/>
                </a:solidFill>
                <a:latin typeface="Times New Roman" charset="0"/>
              </a:defRPr>
            </a:lvl8pPr>
            <a:lvl9pPr eaLnBrk="0" fontAlgn="base" hangingPunct="0">
              <a:lnSpc>
                <a:spcPct val="95000"/>
              </a:lnSpc>
              <a:spcBef>
                <a:spcPct val="30000"/>
              </a:spcBef>
              <a:spcAft>
                <a:spcPct val="0"/>
              </a:spcAft>
              <a:buClr>
                <a:srgbClr val="000099"/>
              </a:buClr>
              <a:buChar char="»"/>
              <a:defRPr b="1">
                <a:solidFill>
                  <a:srgbClr val="980000"/>
                </a:solidFill>
                <a:latin typeface="Times New Roman" charset="0"/>
              </a:defRPr>
            </a:lvl9pPr>
          </a:lstStyle>
          <a:p>
            <a:pPr algn="ctr">
              <a:buFont typeface="Wingdings" charset="2"/>
              <a:buNone/>
            </a:pPr>
            <a:r>
              <a:rPr lang="en-US" altLang="en-US" sz="2400" i="1" dirty="0">
                <a:solidFill>
                  <a:srgbClr val="FFFF99"/>
                </a:solidFill>
              </a:rPr>
              <a:t>Factors That Increase Aggregate </a:t>
            </a:r>
            <a:r>
              <a:rPr lang="en-US" altLang="en-US" sz="2400" i="1" dirty="0" smtClean="0">
                <a:solidFill>
                  <a:srgbClr val="FFFF99"/>
                </a:solidFill>
              </a:rPr>
              <a:t>Demand</a:t>
            </a:r>
          </a:p>
          <a:p>
            <a:pPr algn="ctr">
              <a:buFont typeface="Wingdings" charset="2"/>
              <a:buNone/>
            </a:pPr>
            <a:endParaRPr lang="en-US" altLang="en-US" sz="2400" i="1" dirty="0">
              <a:solidFill>
                <a:srgbClr val="FFFF99"/>
              </a:solidFill>
            </a:endParaRPr>
          </a:p>
        </p:txBody>
      </p:sp>
      <p:sp>
        <p:nvSpPr>
          <p:cNvPr id="6" name="Rectangle 8"/>
          <p:cNvSpPr>
            <a:spLocks noChangeArrowheads="1"/>
          </p:cNvSpPr>
          <p:nvPr/>
        </p:nvSpPr>
        <p:spPr bwMode="auto">
          <a:xfrm>
            <a:off x="8804729" y="777592"/>
            <a:ext cx="2591400" cy="1681559"/>
          </a:xfrm>
          <a:prstGeom prst="rect">
            <a:avLst/>
          </a:prstGeom>
          <a:solidFill>
            <a:schemeClr val="accent1"/>
          </a:solidFill>
          <a:ln>
            <a:noFill/>
          </a:ln>
          <a:effectLst/>
        </p:spPr>
        <p:txBody>
          <a:bodyPr/>
          <a:lstStyle>
            <a:lvl1pPr eaLnBrk="0" hangingPunct="0">
              <a:lnSpc>
                <a:spcPct val="95000"/>
              </a:lnSpc>
              <a:spcBef>
                <a:spcPct val="30000"/>
              </a:spcBef>
              <a:buClr>
                <a:srgbClr val="000099"/>
              </a:buClr>
              <a:buSzPct val="65000"/>
              <a:buFont typeface="Wingdings" charset="2"/>
              <a:buChar char="u"/>
              <a:defRPr sz="2800" b="1">
                <a:solidFill>
                  <a:srgbClr val="980000"/>
                </a:solidFill>
                <a:latin typeface="Times New Roman" charset="0"/>
              </a:defRPr>
            </a:lvl1pPr>
            <a:lvl2pPr marL="635000" eaLnBrk="0" hangingPunct="0">
              <a:lnSpc>
                <a:spcPct val="95000"/>
              </a:lnSpc>
              <a:spcBef>
                <a:spcPct val="30000"/>
              </a:spcBef>
              <a:buClr>
                <a:srgbClr val="000099"/>
              </a:buClr>
              <a:buSzPct val="50000"/>
              <a:buFont typeface="Wingdings" charset="2"/>
              <a:buChar char="l"/>
              <a:defRPr sz="2400" b="1">
                <a:solidFill>
                  <a:srgbClr val="980000"/>
                </a:solidFill>
                <a:latin typeface="Times New Roman" charset="0"/>
              </a:defRPr>
            </a:lvl2pPr>
            <a:lvl3pPr marL="1035050" eaLnBrk="0" hangingPunct="0">
              <a:lnSpc>
                <a:spcPct val="95000"/>
              </a:lnSpc>
              <a:spcBef>
                <a:spcPct val="30000"/>
              </a:spcBef>
              <a:buClr>
                <a:srgbClr val="000099"/>
              </a:buClr>
              <a:buFont typeface="Wingdings" charset="2"/>
              <a:buChar char="w"/>
              <a:defRPr sz="2000" b="1">
                <a:solidFill>
                  <a:srgbClr val="980000"/>
                </a:solidFill>
                <a:latin typeface="Times New Roman" charset="0"/>
              </a:defRPr>
            </a:lvl3pPr>
            <a:lvl4pPr marL="1377950" eaLnBrk="0" hangingPunct="0">
              <a:lnSpc>
                <a:spcPct val="95000"/>
              </a:lnSpc>
              <a:spcBef>
                <a:spcPct val="30000"/>
              </a:spcBef>
              <a:buClr>
                <a:srgbClr val="000099"/>
              </a:buClr>
              <a:buSzPct val="50000"/>
              <a:buFont typeface="Wingdings" charset="2"/>
              <a:buChar char="l"/>
              <a:defRPr b="1">
                <a:solidFill>
                  <a:srgbClr val="980000"/>
                </a:solidFill>
                <a:latin typeface="Times New Roman" charset="0"/>
              </a:defRPr>
            </a:lvl4pPr>
            <a:lvl5pPr eaLnBrk="0" hangingPunct="0">
              <a:lnSpc>
                <a:spcPct val="95000"/>
              </a:lnSpc>
              <a:spcBef>
                <a:spcPct val="30000"/>
              </a:spcBef>
              <a:buClr>
                <a:srgbClr val="000099"/>
              </a:buClr>
              <a:buChar char="»"/>
              <a:defRPr b="1">
                <a:solidFill>
                  <a:srgbClr val="980000"/>
                </a:solidFill>
                <a:latin typeface="Times New Roman" charset="0"/>
              </a:defRPr>
            </a:lvl5pPr>
            <a:lvl6pPr eaLnBrk="0" fontAlgn="base" hangingPunct="0">
              <a:lnSpc>
                <a:spcPct val="95000"/>
              </a:lnSpc>
              <a:spcBef>
                <a:spcPct val="30000"/>
              </a:spcBef>
              <a:spcAft>
                <a:spcPct val="0"/>
              </a:spcAft>
              <a:buClr>
                <a:srgbClr val="000099"/>
              </a:buClr>
              <a:buChar char="»"/>
              <a:defRPr b="1">
                <a:solidFill>
                  <a:srgbClr val="980000"/>
                </a:solidFill>
                <a:latin typeface="Times New Roman" charset="0"/>
              </a:defRPr>
            </a:lvl6pPr>
            <a:lvl7pPr eaLnBrk="0" fontAlgn="base" hangingPunct="0">
              <a:lnSpc>
                <a:spcPct val="95000"/>
              </a:lnSpc>
              <a:spcBef>
                <a:spcPct val="30000"/>
              </a:spcBef>
              <a:spcAft>
                <a:spcPct val="0"/>
              </a:spcAft>
              <a:buClr>
                <a:srgbClr val="000099"/>
              </a:buClr>
              <a:buChar char="»"/>
              <a:defRPr b="1">
                <a:solidFill>
                  <a:srgbClr val="980000"/>
                </a:solidFill>
                <a:latin typeface="Times New Roman" charset="0"/>
              </a:defRPr>
            </a:lvl7pPr>
            <a:lvl8pPr eaLnBrk="0" fontAlgn="base" hangingPunct="0">
              <a:lnSpc>
                <a:spcPct val="95000"/>
              </a:lnSpc>
              <a:spcBef>
                <a:spcPct val="30000"/>
              </a:spcBef>
              <a:spcAft>
                <a:spcPct val="0"/>
              </a:spcAft>
              <a:buClr>
                <a:srgbClr val="000099"/>
              </a:buClr>
              <a:buChar char="»"/>
              <a:defRPr b="1">
                <a:solidFill>
                  <a:srgbClr val="980000"/>
                </a:solidFill>
                <a:latin typeface="Times New Roman" charset="0"/>
              </a:defRPr>
            </a:lvl8pPr>
            <a:lvl9pPr eaLnBrk="0" fontAlgn="base" hangingPunct="0">
              <a:lnSpc>
                <a:spcPct val="95000"/>
              </a:lnSpc>
              <a:spcBef>
                <a:spcPct val="30000"/>
              </a:spcBef>
              <a:spcAft>
                <a:spcPct val="0"/>
              </a:spcAft>
              <a:buClr>
                <a:srgbClr val="000099"/>
              </a:buClr>
              <a:buChar char="»"/>
              <a:defRPr b="1">
                <a:solidFill>
                  <a:srgbClr val="980000"/>
                </a:solidFill>
                <a:latin typeface="Times New Roman" charset="0"/>
              </a:defRPr>
            </a:lvl9pPr>
          </a:lstStyle>
          <a:p>
            <a:pPr algn="ctr">
              <a:buFont typeface="Wingdings" charset="2"/>
              <a:buNone/>
            </a:pPr>
            <a:r>
              <a:rPr lang="en-US" altLang="en-US" sz="2400" i="1">
                <a:solidFill>
                  <a:srgbClr val="FFFF99"/>
                </a:solidFill>
              </a:rPr>
              <a:t>Factors That Decrease Aggregate Demand</a:t>
            </a:r>
          </a:p>
        </p:txBody>
      </p:sp>
      <p:sp>
        <p:nvSpPr>
          <p:cNvPr id="7" name="Rectangle 6"/>
          <p:cNvSpPr/>
          <p:nvPr/>
        </p:nvSpPr>
        <p:spPr>
          <a:xfrm>
            <a:off x="8940825" y="2562163"/>
            <a:ext cx="2419252" cy="461665"/>
          </a:xfrm>
          <a:prstGeom prst="rect">
            <a:avLst/>
          </a:prstGeom>
        </p:spPr>
        <p:txBody>
          <a:bodyPr wrap="none">
            <a:spAutoFit/>
          </a:bodyPr>
          <a:lstStyle/>
          <a:p>
            <a:pPr>
              <a:buFont typeface="Wingdings" charset="2"/>
              <a:buNone/>
            </a:pPr>
            <a:r>
              <a:rPr lang="en-US" altLang="en-US" sz="2400"/>
              <a:t>Increase in taxes</a:t>
            </a:r>
            <a:endParaRPr lang="en-US" altLang="en-US" sz="2400" dirty="0"/>
          </a:p>
        </p:txBody>
      </p:sp>
      <p:sp>
        <p:nvSpPr>
          <p:cNvPr id="8" name="Rectangle 7"/>
          <p:cNvSpPr/>
          <p:nvPr/>
        </p:nvSpPr>
        <p:spPr>
          <a:xfrm>
            <a:off x="6206672" y="3034507"/>
            <a:ext cx="2588767" cy="1200329"/>
          </a:xfrm>
          <a:prstGeom prst="rect">
            <a:avLst/>
          </a:prstGeom>
        </p:spPr>
        <p:txBody>
          <a:bodyPr wrap="square">
            <a:spAutoFit/>
          </a:bodyPr>
          <a:lstStyle/>
          <a:p>
            <a:pPr>
              <a:buFont typeface="Wingdings" charset="2"/>
              <a:buNone/>
            </a:pPr>
            <a:r>
              <a:rPr lang="en-US" altLang="en-US" sz="2400" dirty="0"/>
              <a:t>Increase in government spending</a:t>
            </a:r>
            <a:endParaRPr lang="en-US" altLang="en-US" sz="2400" dirty="0"/>
          </a:p>
        </p:txBody>
      </p:sp>
      <p:sp>
        <p:nvSpPr>
          <p:cNvPr id="9" name="Rectangle 8"/>
          <p:cNvSpPr/>
          <p:nvPr/>
        </p:nvSpPr>
        <p:spPr>
          <a:xfrm>
            <a:off x="9372601" y="3034507"/>
            <a:ext cx="2209799" cy="1200329"/>
          </a:xfrm>
          <a:prstGeom prst="rect">
            <a:avLst/>
          </a:prstGeom>
        </p:spPr>
        <p:txBody>
          <a:bodyPr wrap="square">
            <a:spAutoFit/>
          </a:bodyPr>
          <a:lstStyle/>
          <a:p>
            <a:pPr>
              <a:buFont typeface="Wingdings" charset="2"/>
              <a:buNone/>
            </a:pPr>
            <a:r>
              <a:rPr lang="en-US" altLang="en-US" sz="2400" dirty="0" smtClean="0"/>
              <a:t>Decrease </a:t>
            </a:r>
            <a:r>
              <a:rPr lang="en-US" altLang="en-US" sz="2400" dirty="0"/>
              <a:t>in government spending</a:t>
            </a:r>
            <a:endParaRPr lang="en-US" altLang="en-US" sz="2400" dirty="0"/>
          </a:p>
        </p:txBody>
      </p:sp>
      <p:sp>
        <p:nvSpPr>
          <p:cNvPr id="10" name="Rectangle 9"/>
          <p:cNvSpPr/>
          <p:nvPr/>
        </p:nvSpPr>
        <p:spPr>
          <a:xfrm>
            <a:off x="6220862" y="4403249"/>
            <a:ext cx="2233304" cy="830997"/>
          </a:xfrm>
          <a:prstGeom prst="rect">
            <a:avLst/>
          </a:prstGeom>
        </p:spPr>
        <p:txBody>
          <a:bodyPr wrap="none">
            <a:spAutoFit/>
          </a:bodyPr>
          <a:lstStyle/>
          <a:p>
            <a:pPr>
              <a:buFont typeface="Wingdings" charset="2"/>
              <a:buNone/>
            </a:pPr>
            <a:r>
              <a:rPr lang="en-US" altLang="en-US" sz="2400"/>
              <a:t>Increase in </a:t>
            </a:r>
            <a:r>
              <a:rPr lang="en-US" altLang="en-US" sz="2400"/>
              <a:t>the </a:t>
            </a:r>
            <a:endParaRPr lang="en-US" altLang="en-US" sz="2400" smtClean="0"/>
          </a:p>
          <a:p>
            <a:pPr>
              <a:buFont typeface="Wingdings" charset="2"/>
              <a:buNone/>
            </a:pPr>
            <a:r>
              <a:rPr lang="en-US" altLang="en-US" sz="2400" dirty="0" smtClean="0"/>
              <a:t>money </a:t>
            </a:r>
            <a:r>
              <a:rPr lang="en-US" altLang="en-US" sz="2400" dirty="0"/>
              <a:t>supply</a:t>
            </a:r>
            <a:endParaRPr lang="en-US" altLang="en-US" sz="2400" dirty="0"/>
          </a:p>
        </p:txBody>
      </p:sp>
      <p:sp>
        <p:nvSpPr>
          <p:cNvPr id="11" name="Rectangle 10"/>
          <p:cNvSpPr/>
          <p:nvPr/>
        </p:nvSpPr>
        <p:spPr>
          <a:xfrm>
            <a:off x="9309552" y="4392070"/>
            <a:ext cx="2335896" cy="830997"/>
          </a:xfrm>
          <a:prstGeom prst="rect">
            <a:avLst/>
          </a:prstGeom>
        </p:spPr>
        <p:txBody>
          <a:bodyPr wrap="none">
            <a:spAutoFit/>
          </a:bodyPr>
          <a:lstStyle/>
          <a:p>
            <a:pPr>
              <a:buFont typeface="Wingdings" charset="2"/>
              <a:buNone/>
            </a:pPr>
            <a:r>
              <a:rPr lang="en-US" altLang="en-US" sz="2400" dirty="0" smtClean="0"/>
              <a:t>Decrease </a:t>
            </a:r>
            <a:r>
              <a:rPr lang="en-US" altLang="en-US" sz="2400" dirty="0"/>
              <a:t>in the </a:t>
            </a:r>
            <a:endParaRPr lang="en-US" altLang="en-US" sz="2400" dirty="0" smtClean="0"/>
          </a:p>
          <a:p>
            <a:pPr>
              <a:buFont typeface="Wingdings" charset="2"/>
              <a:buNone/>
            </a:pPr>
            <a:r>
              <a:rPr lang="en-US" altLang="en-US" sz="2400" dirty="0" smtClean="0"/>
              <a:t>money </a:t>
            </a:r>
            <a:r>
              <a:rPr lang="en-US" altLang="en-US" sz="2400" dirty="0"/>
              <a:t>supply</a:t>
            </a:r>
            <a:endParaRPr lang="en-US" altLang="en-US" sz="2400" dirty="0"/>
          </a:p>
        </p:txBody>
      </p:sp>
      <p:sp>
        <p:nvSpPr>
          <p:cNvPr id="12" name="Rectangle 11"/>
          <p:cNvSpPr/>
          <p:nvPr/>
        </p:nvSpPr>
        <p:spPr>
          <a:xfrm>
            <a:off x="6069495" y="2573156"/>
            <a:ext cx="2521844" cy="830997"/>
          </a:xfrm>
          <a:prstGeom prst="rect">
            <a:avLst/>
          </a:prstGeom>
        </p:spPr>
        <p:txBody>
          <a:bodyPr wrap="none">
            <a:spAutoFit/>
          </a:bodyPr>
          <a:lstStyle/>
          <a:p>
            <a:pPr algn="ctr">
              <a:buNone/>
            </a:pPr>
            <a:r>
              <a:rPr lang="en-US" altLang="en-US" sz="2400" dirty="0"/>
              <a:t>Decrease in </a:t>
            </a:r>
            <a:r>
              <a:rPr lang="en-US" altLang="en-US" sz="2400" dirty="0" smtClean="0"/>
              <a:t>taxes</a:t>
            </a:r>
          </a:p>
          <a:p>
            <a:pPr algn="ctr">
              <a:buNone/>
            </a:pPr>
            <a:endParaRPr lang="en-US" altLang="en-US" sz="2400" dirty="0"/>
          </a:p>
        </p:txBody>
      </p:sp>
    </p:spTree>
    <p:extLst>
      <p:ext uri="{BB962C8B-B14F-4D97-AF65-F5344CB8AC3E}">
        <p14:creationId xmlns:p14="http://schemas.microsoft.com/office/powerpoint/2010/main" val="1758120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852</TotalTime>
  <Words>1503</Words>
  <Application>Microsoft Macintosh PowerPoint</Application>
  <PresentationFormat>Widescreen</PresentationFormat>
  <Paragraphs>164</Paragraphs>
  <Slides>27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inherit</vt:lpstr>
      <vt:lpstr>Mangal</vt:lpstr>
      <vt:lpstr>MathematicalPi</vt:lpstr>
      <vt:lpstr>NewBaskervilleStd</vt:lpstr>
      <vt:lpstr>Palatino Linotype</vt:lpstr>
      <vt:lpstr>Wingdings</vt:lpstr>
      <vt:lpstr>Arial</vt:lpstr>
      <vt:lpstr>Arial Narrow</vt:lpstr>
      <vt:lpstr>MS Shell Dlg</vt:lpstr>
      <vt:lpstr>Symbol</vt:lpstr>
      <vt:lpstr>Times New Roman</vt:lpstr>
      <vt:lpstr>Wingdings 3</vt:lpstr>
      <vt:lpstr>Gallery</vt:lpstr>
      <vt:lpstr>Aggregate Demand and Aggregate Supply</vt:lpstr>
      <vt:lpstr>Aggregate Demand</vt:lpstr>
      <vt:lpstr>Aggregate Demand</vt:lpstr>
      <vt:lpstr>Components of Aggregate Demand</vt:lpstr>
      <vt:lpstr>Aggregate Demand</vt:lpstr>
      <vt:lpstr>Aggregate Demand</vt:lpstr>
      <vt:lpstr>Aggregate Demand</vt:lpstr>
      <vt:lpstr>Aggregate Demand</vt:lpstr>
      <vt:lpstr>Aggregate Demand</vt:lpstr>
      <vt:lpstr>Aggregate Supply Curve</vt:lpstr>
      <vt:lpstr>Aggregate Supply </vt:lpstr>
      <vt:lpstr>The Long Run Aggregate Supply Curve</vt:lpstr>
      <vt:lpstr>The Long Run Aggregate Supply Curve</vt:lpstr>
      <vt:lpstr>The Keynesian AD/AS model </vt:lpstr>
      <vt:lpstr>Inflationary Gap </vt:lpstr>
      <vt:lpstr>Multiplier</vt:lpstr>
      <vt:lpstr>PowerPoint Presentation</vt:lpstr>
      <vt:lpstr>PowerPoint Presentation</vt:lpstr>
      <vt:lpstr>Multiplier</vt:lpstr>
      <vt:lpstr>Multiplier</vt:lpstr>
      <vt:lpstr>Multiplier</vt:lpstr>
      <vt:lpstr>Marginal Propensity to Consume (MPC)</vt:lpstr>
      <vt:lpstr>Marginal Propensity to Save (MPS)</vt:lpstr>
      <vt:lpstr>Marginal Propensities</vt:lpstr>
      <vt:lpstr>The Spending Multiplier Effect</vt:lpstr>
      <vt:lpstr>Spending Multiplier</vt:lpstr>
      <vt:lpstr>Spending Multiplier</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Aggregate Demand and Aggregate Supply</dc:title>
  <dc:creator>Microsoft Office User</dc:creator>
  <cp:lastModifiedBy>Microsoft Office User</cp:lastModifiedBy>
  <cp:revision>18</cp:revision>
  <dcterms:created xsi:type="dcterms:W3CDTF">2021-06-02T14:33:02Z</dcterms:created>
  <dcterms:modified xsi:type="dcterms:W3CDTF">2021-06-03T04:45:17Z</dcterms:modified>
</cp:coreProperties>
</file>