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88" r:id="rId3"/>
    <p:sldId id="289" r:id="rId4"/>
    <p:sldId id="281" r:id="rId5"/>
    <p:sldId id="286" r:id="rId6"/>
    <p:sldId id="282" r:id="rId7"/>
    <p:sldId id="283" r:id="rId8"/>
    <p:sldId id="284" r:id="rId9"/>
    <p:sldId id="285" r:id="rId10"/>
    <p:sldId id="280" r:id="rId11"/>
    <p:sldId id="257" r:id="rId12"/>
    <p:sldId id="258" r:id="rId13"/>
    <p:sldId id="259" r:id="rId14"/>
    <p:sldId id="260" r:id="rId15"/>
    <p:sldId id="261" r:id="rId16"/>
    <p:sldId id="262" r:id="rId17"/>
    <p:sldId id="263" r:id="rId18"/>
    <p:sldId id="265" r:id="rId19"/>
    <p:sldId id="266" r:id="rId20"/>
    <p:sldId id="267" r:id="rId21"/>
    <p:sldId id="268" r:id="rId22"/>
    <p:sldId id="269" r:id="rId23"/>
    <p:sldId id="270" r:id="rId24"/>
    <p:sldId id="287" r:id="rId25"/>
    <p:sldId id="271" r:id="rId26"/>
    <p:sldId id="272" r:id="rId27"/>
    <p:sldId id="273" r:id="rId28"/>
    <p:sldId id="274" r:id="rId29"/>
    <p:sldId id="275" r:id="rId30"/>
    <p:sldId id="277" r:id="rId31"/>
    <p:sldId id="278"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68"/>
    <p:restoredTop sz="94715"/>
  </p:normalViewPr>
  <p:slideViewPr>
    <p:cSldViewPr>
      <p:cViewPr varScale="1">
        <p:scale>
          <a:sx n="94" d="100"/>
          <a:sy n="94" d="100"/>
        </p:scale>
        <p:origin x="736" y="18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08409D-6040-45DE-BAED-79436B18423E}" type="datetimeFigureOut">
              <a:rPr lang="en-US" smtClean="0"/>
              <a:t>5/23/21</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2C429F2-2056-4AA6-B7CE-684A85F793B0}"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08409D-6040-45DE-BAED-79436B18423E}" type="datetimeFigureOut">
              <a:rPr lang="en-US" smtClean="0"/>
              <a:t>5/23/21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C429F2-2056-4AA6-B7CE-684A85F793B0}"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08409D-6040-45DE-BAED-79436B18423E}" type="datetimeFigureOut">
              <a:rPr lang="en-US" smtClean="0"/>
              <a:t>5/23/21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C429F2-2056-4AA6-B7CE-684A85F793B0}"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08409D-6040-45DE-BAED-79436B18423E}" type="datetimeFigureOut">
              <a:rPr lang="en-US" smtClean="0"/>
              <a:t>5/23/21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C429F2-2056-4AA6-B7CE-684A85F793B0}"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08409D-6040-45DE-BAED-79436B18423E}" type="datetimeFigureOut">
              <a:rPr lang="en-US" smtClean="0"/>
              <a:t>5/23/21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C429F2-2056-4AA6-B7CE-684A85F793B0}"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08409D-6040-45DE-BAED-79436B18423E}" type="datetimeFigureOut">
              <a:rPr lang="en-US" smtClean="0"/>
              <a:t>5/23/21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C429F2-2056-4AA6-B7CE-684A85F793B0}"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08409D-6040-45DE-BAED-79436B18423E}" type="datetimeFigureOut">
              <a:rPr lang="en-US" smtClean="0"/>
              <a:t>5/23/21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C429F2-2056-4AA6-B7CE-684A85F793B0}"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08409D-6040-45DE-BAED-79436B18423E}" type="datetimeFigureOut">
              <a:rPr lang="en-US" smtClean="0"/>
              <a:t>5/23/21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C429F2-2056-4AA6-B7CE-684A85F793B0}"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08409D-6040-45DE-BAED-79436B18423E}" type="datetimeFigureOut">
              <a:rPr lang="en-US" smtClean="0"/>
              <a:t>5/23/21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C429F2-2056-4AA6-B7CE-684A85F793B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08409D-6040-45DE-BAED-79436B18423E}" type="datetimeFigureOut">
              <a:rPr lang="en-US" smtClean="0"/>
              <a:t>5/23/21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C429F2-2056-4AA6-B7CE-684A85F793B0}"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9F08409D-6040-45DE-BAED-79436B18423E}" type="datetimeFigureOut">
              <a:rPr lang="en-US" smtClean="0"/>
              <a:t>5/23/21</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62C429F2-2056-4AA6-B7CE-684A85F793B0}"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F08409D-6040-45DE-BAED-79436B18423E}" type="datetimeFigureOut">
              <a:rPr lang="en-US" smtClean="0"/>
              <a:t>5/23/21</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C429F2-2056-4AA6-B7CE-684A85F793B0}"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20690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Business Cycles &amp; Stabilisation </a:t>
            </a:r>
            <a:endParaRPr lang="en-IN" dirty="0"/>
          </a:p>
        </p:txBody>
      </p:sp>
      <p:sp>
        <p:nvSpPr>
          <p:cNvPr id="3" name="Subtitle 2"/>
          <p:cNvSpPr>
            <a:spLocks noGrp="1"/>
          </p:cNvSpPr>
          <p:nvPr>
            <p:ph type="subTitle" idx="1"/>
          </p:nvPr>
        </p:nvSpPr>
        <p:spPr/>
        <p:txBody>
          <a:bodyPr/>
          <a:lstStyle/>
          <a:p>
            <a:r>
              <a:rPr lang="en-IN" dirty="0" smtClean="0"/>
              <a:t>Ravi </a:t>
            </a:r>
            <a:r>
              <a:rPr lang="en-IN" dirty="0" err="1" smtClean="0"/>
              <a:t>Kiran</a:t>
            </a:r>
            <a:r>
              <a:rPr lang="en-IN" dirty="0" smtClean="0"/>
              <a:t> </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59496" y="188640"/>
            <a:ext cx="9520158" cy="1049235"/>
          </a:xfrm>
        </p:spPr>
        <p:txBody>
          <a:bodyPr/>
          <a:lstStyle/>
          <a:p>
            <a:r>
              <a:rPr lang="en-US" dirty="0"/>
              <a:t>Business cycles</a:t>
            </a:r>
            <a:endParaRPr lang="en-IN" dirty="0"/>
          </a:p>
        </p:txBody>
      </p:sp>
      <p:sp>
        <p:nvSpPr>
          <p:cNvPr id="2" name="Content Placeholder 1"/>
          <p:cNvSpPr>
            <a:spLocks noGrp="1"/>
          </p:cNvSpPr>
          <p:nvPr>
            <p:ph idx="1"/>
          </p:nvPr>
        </p:nvSpPr>
        <p:spPr>
          <a:xfrm>
            <a:off x="1703512" y="1340768"/>
            <a:ext cx="9649072" cy="3415261"/>
          </a:xfrm>
        </p:spPr>
        <p:txBody>
          <a:bodyPr>
            <a:normAutofit/>
          </a:bodyPr>
          <a:lstStyle/>
          <a:p>
            <a:pPr algn="just"/>
            <a:r>
              <a:rPr lang="en-US" sz="2400" dirty="0"/>
              <a:t>Business cycles are the rhythmic fluctuations in the aggregate level of economic activity of a nation. </a:t>
            </a:r>
            <a:endParaRPr lang="en-US" sz="2400" dirty="0" smtClean="0"/>
          </a:p>
          <a:p>
            <a:pPr algn="just"/>
            <a:r>
              <a:rPr lang="en-US" sz="2400" dirty="0" smtClean="0"/>
              <a:t>Business </a:t>
            </a:r>
            <a:r>
              <a:rPr lang="en-US" sz="2400" dirty="0"/>
              <a:t>cycles occur because of reasons such </a:t>
            </a:r>
            <a:r>
              <a:rPr lang="en-US" sz="2400" dirty="0" smtClean="0"/>
              <a:t>as:</a:t>
            </a:r>
          </a:p>
          <a:p>
            <a:pPr algn="just"/>
            <a:r>
              <a:rPr lang="en-US" sz="2400" dirty="0" smtClean="0"/>
              <a:t>good </a:t>
            </a:r>
            <a:r>
              <a:rPr lang="en-US" sz="2400" dirty="0"/>
              <a:t>or bad climatic conditions, </a:t>
            </a:r>
            <a:endParaRPr lang="en-US" sz="2400" dirty="0" smtClean="0"/>
          </a:p>
          <a:p>
            <a:pPr algn="just"/>
            <a:r>
              <a:rPr lang="en-US" sz="2400" dirty="0" smtClean="0"/>
              <a:t>under </a:t>
            </a:r>
            <a:r>
              <a:rPr lang="en-US" sz="2400" dirty="0"/>
              <a:t>consumption or over consumption, </a:t>
            </a:r>
            <a:endParaRPr lang="en-US" sz="2400" dirty="0" smtClean="0"/>
          </a:p>
          <a:p>
            <a:pPr algn="just"/>
            <a:r>
              <a:rPr lang="en-US" sz="2400" dirty="0" smtClean="0"/>
              <a:t>strikes</a:t>
            </a:r>
            <a:r>
              <a:rPr lang="en-US" sz="2400" dirty="0"/>
              <a:t>, war, floods, draughts, </a:t>
            </a:r>
            <a:r>
              <a:rPr lang="en-US" sz="2400" dirty="0"/>
              <a:t>etc</a:t>
            </a:r>
            <a:r>
              <a:rPr lang="en-US" dirty="0" smtClean="0"/>
              <a:t>.</a:t>
            </a:r>
            <a:endParaRPr lang="en-US" dirty="0"/>
          </a:p>
          <a:p>
            <a:endParaRPr lang="en-IN" dirty="0"/>
          </a:p>
        </p:txBody>
      </p:sp>
    </p:spTree>
    <p:extLst>
      <p:ext uri="{BB962C8B-B14F-4D97-AF65-F5344CB8AC3E}">
        <p14:creationId xmlns:p14="http://schemas.microsoft.com/office/powerpoint/2010/main" val="4165972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332656"/>
            <a:ext cx="7200798" cy="1280890"/>
          </a:xfrm>
        </p:spPr>
        <p:txBody>
          <a:bodyPr>
            <a:normAutofit/>
          </a:bodyPr>
          <a:lstStyle/>
          <a:p>
            <a:r>
              <a:rPr lang="en-IN" dirty="0" smtClean="0"/>
              <a:t>Methods to Control Business Cycles</a:t>
            </a:r>
            <a:br>
              <a:rPr lang="en-IN" dirty="0" smtClean="0"/>
            </a:br>
            <a:endParaRPr lang="en-IN" dirty="0"/>
          </a:p>
        </p:txBody>
      </p:sp>
      <p:sp>
        <p:nvSpPr>
          <p:cNvPr id="3" name="Content Placeholder 2"/>
          <p:cNvSpPr>
            <a:spLocks noGrp="1"/>
          </p:cNvSpPr>
          <p:nvPr>
            <p:ph idx="1"/>
          </p:nvPr>
        </p:nvSpPr>
        <p:spPr>
          <a:xfrm>
            <a:off x="1487488" y="1340768"/>
            <a:ext cx="10369152" cy="4824536"/>
          </a:xfrm>
        </p:spPr>
        <p:txBody>
          <a:bodyPr>
            <a:normAutofit fontScale="92500" lnSpcReduction="10000"/>
          </a:bodyPr>
          <a:lstStyle/>
          <a:p>
            <a:pPr marL="0" indent="0">
              <a:buNone/>
            </a:pPr>
            <a:r>
              <a:rPr lang="en-IN" sz="2400" b="1" dirty="0"/>
              <a:t>Monetary </a:t>
            </a:r>
            <a:r>
              <a:rPr lang="en-IN" sz="2400" b="1" dirty="0"/>
              <a:t>Policy </a:t>
            </a:r>
          </a:p>
          <a:p>
            <a:pPr algn="just"/>
            <a:r>
              <a:rPr lang="en-IN" sz="2400" dirty="0" smtClean="0"/>
              <a:t>The Govt. can </a:t>
            </a:r>
            <a:r>
              <a:rPr lang="en-IN" sz="2400" dirty="0"/>
              <a:t>use expansionary monetary policy to boost spending in the economy by lowering the overnight interest rate, called the federal funds rate. </a:t>
            </a:r>
            <a:endParaRPr lang="en-IN" sz="2400" dirty="0" smtClean="0"/>
          </a:p>
          <a:p>
            <a:pPr algn="just"/>
            <a:r>
              <a:rPr lang="en-IN" sz="2400" dirty="0" smtClean="0"/>
              <a:t>The Govt. </a:t>
            </a:r>
            <a:r>
              <a:rPr lang="en-IN" sz="2400" dirty="0"/>
              <a:t>alters interest rates by adding or withdrawing reserves from the banking system. </a:t>
            </a:r>
            <a:endParaRPr lang="en-IN" sz="2400" dirty="0" smtClean="0"/>
          </a:p>
          <a:p>
            <a:pPr algn="just"/>
            <a:r>
              <a:rPr lang="en-IN" sz="2400" dirty="0" smtClean="0"/>
              <a:t>Lower </a:t>
            </a:r>
            <a:r>
              <a:rPr lang="en-IN" sz="2400" dirty="0"/>
              <a:t>interest rates increase interest-sensitive spending, which includes physical investment (i.e., plant and equipment) by firms, residential investment (housing construction), and consumer durable spending (e.g., automobiles and appliances) by households. </a:t>
            </a:r>
            <a:endParaRPr lang="en-IN" sz="2400" dirty="0" smtClean="0"/>
          </a:p>
          <a:p>
            <a:pPr algn="just"/>
            <a:r>
              <a:rPr lang="en-IN" sz="2400" dirty="0" smtClean="0"/>
              <a:t>To </a:t>
            </a:r>
            <a:r>
              <a:rPr lang="en-IN" sz="2400" dirty="0"/>
              <a:t>reduce spending in the economy, the Fed raises interest rates, and the process works </a:t>
            </a:r>
            <a:r>
              <a:rPr lang="en-IN" sz="2400" dirty="0" smtClean="0"/>
              <a:t>in reverse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1. Monetary Policy</a:t>
            </a:r>
            <a:br>
              <a:rPr lang="en-IN" b="1" dirty="0" smtClean="0"/>
            </a:br>
            <a:endParaRPr lang="en-IN" dirty="0"/>
          </a:p>
        </p:txBody>
      </p:sp>
      <p:sp>
        <p:nvSpPr>
          <p:cNvPr id="3" name="Content Placeholder 2"/>
          <p:cNvSpPr>
            <a:spLocks noGrp="1"/>
          </p:cNvSpPr>
          <p:nvPr>
            <p:ph idx="1"/>
          </p:nvPr>
        </p:nvSpPr>
        <p:spPr>
          <a:xfrm>
            <a:off x="1415480" y="1556792"/>
            <a:ext cx="10297143" cy="4354430"/>
          </a:xfrm>
        </p:spPr>
        <p:txBody>
          <a:bodyPr>
            <a:normAutofit/>
          </a:bodyPr>
          <a:lstStyle/>
          <a:p>
            <a:pPr algn="just" fontAlgn="base"/>
            <a:r>
              <a:rPr lang="en-IN" sz="2400" dirty="0"/>
              <a:t>Whatever </a:t>
            </a:r>
            <a:r>
              <a:rPr lang="en-IN" sz="2400" dirty="0"/>
              <a:t>may be the cause of the short-business cycle it is always aggravated by the monetary factors.</a:t>
            </a:r>
          </a:p>
          <a:p>
            <a:pPr algn="just" fontAlgn="base"/>
            <a:r>
              <a:rPr lang="en-IN" sz="2400" dirty="0"/>
              <a:t>The monetary factors may not cause the business cycle, but once the cycle occurs, the monetary factors do aggravate it.</a:t>
            </a:r>
          </a:p>
          <a:p>
            <a:pPr algn="just" fontAlgn="base"/>
            <a:r>
              <a:rPr lang="en-IN" sz="2400" b="1" dirty="0"/>
              <a:t>Monetary inflation:</a:t>
            </a:r>
            <a:endParaRPr lang="en-IN" sz="2400" dirty="0"/>
          </a:p>
          <a:p>
            <a:pPr algn="just" fontAlgn="base"/>
            <a:r>
              <a:rPr lang="en-IN" sz="2400" dirty="0"/>
              <a:t>By leading to higher prices, higher profits and an optimistic. Outlook, strengthens the upswings of the cycle.</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Monetary deflation</a:t>
            </a:r>
            <a:r>
              <a:rPr lang="en-IN" dirty="0" smtClean="0"/>
              <a:t/>
            </a:r>
            <a:br>
              <a:rPr lang="en-IN" dirty="0" smtClean="0"/>
            </a:br>
            <a:endParaRPr lang="en-IN" dirty="0"/>
          </a:p>
        </p:txBody>
      </p:sp>
      <p:sp>
        <p:nvSpPr>
          <p:cNvPr id="3" name="Content Placeholder 2"/>
          <p:cNvSpPr>
            <a:spLocks noGrp="1"/>
          </p:cNvSpPr>
          <p:nvPr>
            <p:ph idx="1"/>
          </p:nvPr>
        </p:nvSpPr>
        <p:spPr>
          <a:xfrm>
            <a:off x="1534696" y="1412776"/>
            <a:ext cx="10033912" cy="4498446"/>
          </a:xfrm>
        </p:spPr>
        <p:txBody>
          <a:bodyPr>
            <a:noAutofit/>
          </a:bodyPr>
          <a:lstStyle/>
          <a:p>
            <a:pPr algn="just" fontAlgn="base"/>
            <a:r>
              <a:rPr lang="en-IN" sz="2400" dirty="0"/>
              <a:t>On </a:t>
            </a:r>
            <a:r>
              <a:rPr lang="en-IN" sz="2400" dirty="0"/>
              <a:t>the ‘contrary, by leading to lower prices, lower profits and pessimistic outlook re-in-forces the down swing of the cycle. </a:t>
            </a:r>
            <a:endParaRPr lang="en-IN" sz="2400" dirty="0"/>
          </a:p>
          <a:p>
            <a:pPr algn="just" fontAlgn="base"/>
            <a:r>
              <a:rPr lang="en-IN" sz="2400" dirty="0"/>
              <a:t>Some </a:t>
            </a:r>
            <a:r>
              <a:rPr lang="en-IN" sz="2400" dirty="0"/>
              <a:t>steps should be taken to check and control the monetary factors which aggravate business fluctuations caused by the business cycle</a:t>
            </a:r>
            <a:r>
              <a:rPr lang="en-IN" sz="2400" dirty="0"/>
              <a:t>.</a:t>
            </a:r>
          </a:p>
          <a:p>
            <a:pPr algn="just" fontAlgn="base"/>
            <a:r>
              <a:rPr lang="en-IN" sz="2400" dirty="0"/>
              <a:t> </a:t>
            </a:r>
            <a:r>
              <a:rPr lang="en-IN" sz="2400" dirty="0"/>
              <a:t>For this, the government may evolve a suitable monetary policy to deal with the situation.</a:t>
            </a:r>
          </a:p>
          <a:p>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20" y="275902"/>
            <a:ext cx="7019287" cy="1280890"/>
          </a:xfrm>
        </p:spPr>
        <p:txBody>
          <a:bodyPr>
            <a:normAutofit/>
          </a:bodyPr>
          <a:lstStyle/>
          <a:p>
            <a:r>
              <a:rPr lang="en-IN" b="1" dirty="0" smtClean="0"/>
              <a:t>Monetary Policy under Expansion</a:t>
            </a:r>
            <a:br>
              <a:rPr lang="en-IN" b="1" dirty="0" smtClean="0"/>
            </a:br>
            <a:endParaRPr lang="en-IN" dirty="0"/>
          </a:p>
        </p:txBody>
      </p:sp>
      <p:sp>
        <p:nvSpPr>
          <p:cNvPr id="3" name="Content Placeholder 2"/>
          <p:cNvSpPr>
            <a:spLocks noGrp="1"/>
          </p:cNvSpPr>
          <p:nvPr>
            <p:ph idx="1"/>
          </p:nvPr>
        </p:nvSpPr>
        <p:spPr>
          <a:xfrm>
            <a:off x="1343472" y="1556792"/>
            <a:ext cx="9865095" cy="4354430"/>
          </a:xfrm>
        </p:spPr>
        <p:txBody>
          <a:bodyPr>
            <a:normAutofit/>
          </a:bodyPr>
          <a:lstStyle/>
          <a:p>
            <a:pPr algn="just"/>
            <a:r>
              <a:rPr lang="en-IN" sz="2400" dirty="0"/>
              <a:t>So far as money supply is concerned its under expansion could be checked by insisting upon a proper and adequate cover against note-issue. </a:t>
            </a:r>
            <a:endParaRPr lang="en-IN" sz="2400" dirty="0"/>
          </a:p>
          <a:p>
            <a:pPr algn="just"/>
            <a:r>
              <a:rPr lang="en-IN" sz="2400" dirty="0"/>
              <a:t>As </a:t>
            </a:r>
            <a:r>
              <a:rPr lang="en-IN" sz="2400" dirty="0"/>
              <a:t>regards bank credit, the Central Bank of the country could utilise the various weapons of control, such as bank rate, open market operations, reserve ratios, moral suasion etc., to control 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Monetary Policy</a:t>
            </a:r>
            <a:br>
              <a:rPr lang="en-IN" b="1" dirty="0" smtClean="0"/>
            </a:br>
            <a:endParaRPr lang="en-IN" dirty="0"/>
          </a:p>
        </p:txBody>
      </p:sp>
      <p:sp>
        <p:nvSpPr>
          <p:cNvPr id="3" name="Content Placeholder 2"/>
          <p:cNvSpPr>
            <a:spLocks noGrp="1"/>
          </p:cNvSpPr>
          <p:nvPr>
            <p:ph idx="1"/>
          </p:nvPr>
        </p:nvSpPr>
        <p:spPr>
          <a:xfrm>
            <a:off x="1415480" y="1484784"/>
            <a:ext cx="10153128" cy="4426438"/>
          </a:xfrm>
        </p:spPr>
        <p:txBody>
          <a:bodyPr>
            <a:normAutofit/>
          </a:bodyPr>
          <a:lstStyle/>
          <a:p>
            <a:pPr algn="just" fontAlgn="base"/>
            <a:r>
              <a:rPr lang="en-IN" sz="2400" dirty="0"/>
              <a:t>Whatever, there is a tendency towards an over-expansion of business activity, the Central Bank should utilise its weapons to check and control expansion of credit. </a:t>
            </a:r>
            <a:endParaRPr lang="en-IN" sz="2400" dirty="0"/>
          </a:p>
          <a:p>
            <a:pPr algn="just" fontAlgn="base"/>
            <a:r>
              <a:rPr lang="en-IN" sz="2400" dirty="0"/>
              <a:t>On </a:t>
            </a:r>
            <a:r>
              <a:rPr lang="en-IN" sz="2400" dirty="0"/>
              <a:t>the contrary whatever there is a tendency towards an undue slackening of business activity, the Central Bank should utilise its weapons to ensure an adequate expansion of credit.</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Monetary Policy</a:t>
            </a:r>
            <a:br>
              <a:rPr lang="en-IN" b="1" dirty="0" smtClean="0"/>
            </a:br>
            <a:endParaRPr lang="en-IN" dirty="0"/>
          </a:p>
        </p:txBody>
      </p:sp>
      <p:sp>
        <p:nvSpPr>
          <p:cNvPr id="3" name="Content Placeholder 2"/>
          <p:cNvSpPr>
            <a:spLocks noGrp="1"/>
          </p:cNvSpPr>
          <p:nvPr>
            <p:ph idx="1"/>
          </p:nvPr>
        </p:nvSpPr>
        <p:spPr>
          <a:xfrm>
            <a:off x="1703512" y="1556792"/>
            <a:ext cx="9505055" cy="4354430"/>
          </a:xfrm>
        </p:spPr>
        <p:txBody>
          <a:bodyPr>
            <a:normAutofit/>
          </a:bodyPr>
          <a:lstStyle/>
          <a:p>
            <a:pPr algn="just"/>
            <a:r>
              <a:rPr lang="en-IN" sz="2400" dirty="0"/>
              <a:t>The bank rate weapons is being increasingly used in recent years in countries like—Great Britain, India and the U.S.A. to combat inflationary trends in business activity. </a:t>
            </a:r>
          </a:p>
          <a:p>
            <a:pPr algn="just"/>
            <a:r>
              <a:rPr lang="en-IN" sz="2400" dirty="0"/>
              <a:t>Monetary policy has thus an important part to play in curbing cyclical business fluctuations and contributing to economic stability.</a:t>
            </a:r>
          </a:p>
          <a:p>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2. Fiscal Policy</a:t>
            </a:r>
            <a:br>
              <a:rPr lang="en-IN" b="1" dirty="0" smtClean="0"/>
            </a:br>
            <a:endParaRPr lang="en-IN" dirty="0"/>
          </a:p>
        </p:txBody>
      </p:sp>
      <p:sp>
        <p:nvSpPr>
          <p:cNvPr id="3" name="Content Placeholder 2"/>
          <p:cNvSpPr>
            <a:spLocks noGrp="1"/>
          </p:cNvSpPr>
          <p:nvPr>
            <p:ph idx="1"/>
          </p:nvPr>
        </p:nvSpPr>
        <p:spPr>
          <a:xfrm>
            <a:off x="1534696" y="1628800"/>
            <a:ext cx="10177928" cy="4608512"/>
          </a:xfrm>
        </p:spPr>
        <p:txBody>
          <a:bodyPr>
            <a:normAutofit/>
          </a:bodyPr>
          <a:lstStyle/>
          <a:p>
            <a:pPr algn="just" fontAlgn="base"/>
            <a:r>
              <a:rPr lang="en-IN" sz="2400" dirty="0"/>
              <a:t>Monetary </a:t>
            </a:r>
            <a:r>
              <a:rPr lang="en-IN" sz="2400" dirty="0"/>
              <a:t>policy taken alone may not suffice to check cyclical business fluctuations. </a:t>
            </a:r>
            <a:endParaRPr lang="en-IN" sz="2400" dirty="0"/>
          </a:p>
          <a:p>
            <a:pPr algn="just" fontAlgn="base"/>
            <a:r>
              <a:rPr lang="en-IN" sz="2400" dirty="0"/>
              <a:t>It </a:t>
            </a:r>
            <a:r>
              <a:rPr lang="en-IN" sz="2400" dirty="0"/>
              <a:t>is therefore suggested that monetary policy should be properly integrated with a suitable fiscal policy to achieve the desired results. </a:t>
            </a:r>
            <a:endParaRPr lang="en-IN" sz="2400" dirty="0"/>
          </a:p>
          <a:p>
            <a:pPr algn="just" fontAlgn="base"/>
            <a:r>
              <a:rPr lang="en-IN" sz="2400" dirty="0"/>
              <a:t>Keynes </a:t>
            </a:r>
            <a:r>
              <a:rPr lang="en-IN" sz="2400" dirty="0"/>
              <a:t>and the Keynesians such as Alvin Hansen and others have recommended </a:t>
            </a:r>
            <a:r>
              <a:rPr lang="en-IN" sz="2400" i="1" dirty="0"/>
              <a:t>compensatory finance or compensatory fiscal policy </a:t>
            </a:r>
            <a:r>
              <a:rPr lang="en-IN" sz="2400" dirty="0"/>
              <a:t>to bring about stabilisation of business activity.</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188640"/>
            <a:ext cx="9520158" cy="1049235"/>
          </a:xfrm>
        </p:spPr>
        <p:txBody>
          <a:bodyPr/>
          <a:lstStyle/>
          <a:p>
            <a:r>
              <a:rPr lang="en-IN" dirty="0" smtClean="0"/>
              <a:t>Fiscal Policy</a:t>
            </a:r>
            <a:endParaRPr lang="en-IN" dirty="0"/>
          </a:p>
        </p:txBody>
      </p:sp>
      <p:sp>
        <p:nvSpPr>
          <p:cNvPr id="3" name="Content Placeholder 2"/>
          <p:cNvSpPr>
            <a:spLocks noGrp="1"/>
          </p:cNvSpPr>
          <p:nvPr>
            <p:ph idx="1"/>
          </p:nvPr>
        </p:nvSpPr>
        <p:spPr>
          <a:xfrm>
            <a:off x="1559496" y="1412776"/>
            <a:ext cx="10081120" cy="4498446"/>
          </a:xfrm>
        </p:spPr>
        <p:txBody>
          <a:bodyPr>
            <a:noAutofit/>
          </a:bodyPr>
          <a:lstStyle/>
          <a:p>
            <a:pPr algn="just"/>
            <a:r>
              <a:rPr lang="en-IN" sz="2400" dirty="0"/>
              <a:t>It is therefore suggested that the government should regulate its activities in such a manner as to off-set the cyclical fluctuations in private business activity</a:t>
            </a:r>
            <a:r>
              <a:rPr lang="en-IN" sz="2400" dirty="0"/>
              <a:t>.</a:t>
            </a:r>
          </a:p>
          <a:p>
            <a:pPr algn="just"/>
            <a:r>
              <a:rPr lang="en-IN" sz="2400" dirty="0"/>
              <a:t> </a:t>
            </a:r>
            <a:r>
              <a:rPr lang="en-IN" sz="2400" dirty="0"/>
              <a:t>The three main instruments of fiscal </a:t>
            </a:r>
            <a:r>
              <a:rPr lang="en-IN" sz="2400" dirty="0"/>
              <a:t>policy</a:t>
            </a:r>
          </a:p>
          <a:p>
            <a:pPr lvl="1" algn="just"/>
            <a:r>
              <a:rPr lang="en-IN" sz="2400" dirty="0"/>
              <a:t>taxation</a:t>
            </a:r>
            <a:r>
              <a:rPr lang="en-IN" sz="2400" dirty="0"/>
              <a:t>, </a:t>
            </a:r>
            <a:endParaRPr lang="en-IN" sz="2400" dirty="0"/>
          </a:p>
          <a:p>
            <a:pPr lvl="1" algn="just"/>
            <a:r>
              <a:rPr lang="en-IN" sz="2400" dirty="0"/>
              <a:t>spending </a:t>
            </a:r>
            <a:r>
              <a:rPr lang="en-IN" sz="2400" dirty="0"/>
              <a:t>and </a:t>
            </a:r>
            <a:endParaRPr lang="en-IN" sz="2400" dirty="0"/>
          </a:p>
          <a:p>
            <a:pPr lvl="1" algn="just"/>
            <a:r>
              <a:rPr lang="en-IN" sz="2400" dirty="0"/>
              <a:t>borrowing </a:t>
            </a:r>
          </a:p>
          <a:p>
            <a:pPr algn="just">
              <a:buNone/>
            </a:pPr>
            <a:r>
              <a:rPr lang="en-IN" sz="2400" dirty="0"/>
              <a:t>	can </a:t>
            </a:r>
            <a:r>
              <a:rPr lang="en-IN" sz="2400" dirty="0"/>
              <a:t>be used by the Government to achieve this purpose.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260648"/>
            <a:ext cx="9520158" cy="1049235"/>
          </a:xfrm>
        </p:spPr>
        <p:txBody>
          <a:bodyPr/>
          <a:lstStyle/>
          <a:p>
            <a:r>
              <a:rPr lang="en-IN" dirty="0" smtClean="0"/>
              <a:t>Fiscal Policy</a:t>
            </a:r>
            <a:endParaRPr lang="en-IN" dirty="0"/>
          </a:p>
        </p:txBody>
      </p:sp>
      <p:sp>
        <p:nvSpPr>
          <p:cNvPr id="3" name="Content Placeholder 2"/>
          <p:cNvSpPr>
            <a:spLocks noGrp="1"/>
          </p:cNvSpPr>
          <p:nvPr>
            <p:ph idx="1"/>
          </p:nvPr>
        </p:nvSpPr>
        <p:spPr>
          <a:xfrm>
            <a:off x="1487488" y="1500174"/>
            <a:ext cx="10297144" cy="4377098"/>
          </a:xfrm>
        </p:spPr>
        <p:txBody>
          <a:bodyPr>
            <a:normAutofit/>
          </a:bodyPr>
          <a:lstStyle/>
          <a:p>
            <a:pPr algn="just" fontAlgn="base"/>
            <a:r>
              <a:rPr lang="en-IN" sz="2400" dirty="0"/>
              <a:t>If business activity shows signs of slackening down or there are symptoms of a down­swing, the Government should at once enforce its three instruments of fiscal policy to check the down trend and ensure stability in the economy. </a:t>
            </a:r>
            <a:endParaRPr lang="en-IN" sz="2400" dirty="0"/>
          </a:p>
          <a:p>
            <a:pPr algn="just" fontAlgn="base"/>
            <a:r>
              <a:rPr lang="en-IN" sz="2400" dirty="0"/>
              <a:t>At </a:t>
            </a:r>
            <a:r>
              <a:rPr lang="en-IN" sz="2400" dirty="0"/>
              <a:t>such a time the Government </a:t>
            </a:r>
            <a:r>
              <a:rPr lang="en-IN" sz="2400" b="1" dirty="0"/>
              <a:t>should not levy and new taxes </a:t>
            </a:r>
            <a:r>
              <a:rPr lang="en-IN" sz="2400" dirty="0"/>
              <a:t>on the people. </a:t>
            </a:r>
            <a:endParaRPr lang="en-IN" sz="2400" dirty="0"/>
          </a:p>
          <a:p>
            <a:pPr algn="just" fontAlgn="base"/>
            <a:r>
              <a:rPr lang="en-IN" sz="2400" dirty="0"/>
              <a:t>Even </a:t>
            </a:r>
            <a:r>
              <a:rPr lang="en-IN" sz="2400" dirty="0"/>
              <a:t>the </a:t>
            </a:r>
            <a:r>
              <a:rPr lang="en-IN" sz="2400" b="1" dirty="0"/>
              <a:t>existing taxes should be substantially reduced</a:t>
            </a:r>
            <a:r>
              <a:rPr lang="en-IN" sz="2400" dirty="0"/>
              <a:t>.</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318" y="332656"/>
            <a:ext cx="9520158" cy="1049235"/>
          </a:xfrm>
        </p:spPr>
        <p:txBody>
          <a:bodyPr/>
          <a:lstStyle/>
          <a:p>
            <a:r>
              <a:rPr lang="en-US" dirty="0" smtClean="0"/>
              <a:t>Business Cycles</a:t>
            </a:r>
            <a:endParaRPr lang="en-US" dirty="0"/>
          </a:p>
        </p:txBody>
      </p:sp>
      <p:sp>
        <p:nvSpPr>
          <p:cNvPr id="3" name="Content Placeholder 2"/>
          <p:cNvSpPr>
            <a:spLocks noGrp="1"/>
          </p:cNvSpPr>
          <p:nvPr>
            <p:ph idx="1"/>
          </p:nvPr>
        </p:nvSpPr>
        <p:spPr>
          <a:xfrm>
            <a:off x="1508318" y="1381891"/>
            <a:ext cx="10177928" cy="3717524"/>
          </a:xfrm>
        </p:spPr>
        <p:txBody>
          <a:bodyPr>
            <a:noAutofit/>
          </a:bodyPr>
          <a:lstStyle/>
          <a:p>
            <a:pPr algn="just"/>
            <a:r>
              <a:rPr lang="en-US" sz="2800" dirty="0">
                <a:solidFill>
                  <a:srgbClr val="262626"/>
                </a:solidFill>
                <a:latin typeface="HelveticaNeue" charset="0"/>
              </a:rPr>
              <a:t>Business cycles refer to the regular cyclical pattern of economic boom (expansions) and bust (recessions). </a:t>
            </a:r>
            <a:endParaRPr lang="en-US" sz="2800" dirty="0" smtClean="0">
              <a:solidFill>
                <a:srgbClr val="262626"/>
              </a:solidFill>
              <a:latin typeface="HelveticaNeue" charset="0"/>
            </a:endParaRPr>
          </a:p>
          <a:p>
            <a:pPr algn="just"/>
            <a:r>
              <a:rPr lang="en-US" sz="2800" dirty="0" smtClean="0"/>
              <a:t>Expectations </a:t>
            </a:r>
            <a:r>
              <a:rPr lang="en-US" sz="2800" dirty="0"/>
              <a:t>play an important role in the business cycle, and people's expectations are not always rational. John Maynard Keynes described the cause as "animal spirits," or people's tendency to let emotions, particularly swings from excessive optimism to excessive pessimism, influence their economic actions.</a:t>
            </a:r>
            <a:endParaRPr lang="en-US" sz="2800" dirty="0"/>
          </a:p>
        </p:txBody>
      </p:sp>
    </p:spTree>
    <p:extLst>
      <p:ext uri="{BB962C8B-B14F-4D97-AF65-F5344CB8AC3E}">
        <p14:creationId xmlns:p14="http://schemas.microsoft.com/office/powerpoint/2010/main" val="1335200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5640" y="116632"/>
            <a:ext cx="8229600" cy="1143000"/>
          </a:xfrm>
        </p:spPr>
        <p:txBody>
          <a:bodyPr/>
          <a:lstStyle/>
          <a:p>
            <a:r>
              <a:rPr lang="en-IN" dirty="0" smtClean="0"/>
              <a:t>Fiscal Policy</a:t>
            </a:r>
            <a:endParaRPr lang="en-IN" dirty="0"/>
          </a:p>
        </p:txBody>
      </p:sp>
      <p:sp>
        <p:nvSpPr>
          <p:cNvPr id="3" name="Content Placeholder 2"/>
          <p:cNvSpPr>
            <a:spLocks noGrp="1"/>
          </p:cNvSpPr>
          <p:nvPr>
            <p:ph idx="1"/>
          </p:nvPr>
        </p:nvSpPr>
        <p:spPr>
          <a:xfrm>
            <a:off x="1487488" y="1283919"/>
            <a:ext cx="10297144" cy="4161305"/>
          </a:xfrm>
        </p:spPr>
        <p:txBody>
          <a:bodyPr>
            <a:normAutofit/>
          </a:bodyPr>
          <a:lstStyle/>
          <a:p>
            <a:pPr algn="just"/>
            <a:r>
              <a:rPr lang="en-IN" sz="2400" dirty="0"/>
              <a:t>This would leave more money in the hands of the people who should be encouraged to spend in on buying additional goods and services to off-set the decline in demand and business activity.</a:t>
            </a:r>
          </a:p>
          <a:p>
            <a:pPr algn="just"/>
            <a:r>
              <a:rPr lang="en-IN" sz="2400" dirty="0"/>
              <a:t>At the same time, the </a:t>
            </a:r>
            <a:r>
              <a:rPr lang="en-IN" sz="2400" b="1" dirty="0"/>
              <a:t>government itself should embark on a vast spending programme</a:t>
            </a:r>
            <a:r>
              <a:rPr lang="en-IN" sz="2400" dirty="0"/>
              <a:t> to stimulate business activity in the economy</a:t>
            </a:r>
            <a:r>
              <a:rPr lang="en-IN" sz="2400" dirty="0"/>
              <a:t>.</a:t>
            </a:r>
          </a:p>
          <a:p>
            <a:pPr algn="just"/>
            <a:r>
              <a:rPr lang="en-IN" sz="2400" dirty="0"/>
              <a:t> </a:t>
            </a:r>
            <a:r>
              <a:rPr lang="en-IN" sz="2400" dirty="0"/>
              <a:t>The Government, at the time of depression should initiate Public Works Projects of various kinds involving expenditure of money and additional employment of labour.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310" y="260648"/>
            <a:ext cx="9520158" cy="1049235"/>
          </a:xfrm>
        </p:spPr>
        <p:txBody>
          <a:bodyPr/>
          <a:lstStyle/>
          <a:p>
            <a:r>
              <a:rPr lang="en-IN" dirty="0" smtClean="0"/>
              <a:t>Fiscal Policy</a:t>
            </a:r>
            <a:endParaRPr lang="en-IN" dirty="0"/>
          </a:p>
        </p:txBody>
      </p:sp>
      <p:sp>
        <p:nvSpPr>
          <p:cNvPr id="3" name="Content Placeholder 2"/>
          <p:cNvSpPr>
            <a:spLocks noGrp="1"/>
          </p:cNvSpPr>
          <p:nvPr>
            <p:ph idx="1"/>
          </p:nvPr>
        </p:nvSpPr>
        <p:spPr>
          <a:xfrm>
            <a:off x="1612310" y="1412776"/>
            <a:ext cx="10172322" cy="4680520"/>
          </a:xfrm>
        </p:spPr>
        <p:txBody>
          <a:bodyPr>
            <a:normAutofit/>
          </a:bodyPr>
          <a:lstStyle/>
          <a:p>
            <a:pPr algn="just" fontAlgn="base"/>
            <a:r>
              <a:rPr lang="en-IN" sz="2400" dirty="0"/>
              <a:t>The </a:t>
            </a:r>
            <a:r>
              <a:rPr lang="en-IN" sz="2400" dirty="0"/>
              <a:t>Government is expected to keep ready a number of Public Works Schemes, such as construction of roads, canals, parks, schools, hospitals etc., and execute them at the first sign of the coming depression.</a:t>
            </a:r>
          </a:p>
          <a:p>
            <a:pPr algn="just" fontAlgn="base"/>
            <a:r>
              <a:rPr lang="en-IN" sz="2400" dirty="0"/>
              <a:t>These public works </a:t>
            </a:r>
            <a:r>
              <a:rPr lang="en-IN" sz="2400" b="1" dirty="0"/>
              <a:t>projects by giving employment </a:t>
            </a:r>
            <a:r>
              <a:rPr lang="en-IN" sz="2400" dirty="0"/>
              <a:t>to the unemployed workers, provide them with purchasing power to buy consumer goods. </a:t>
            </a:r>
            <a:endParaRPr lang="en-IN" sz="2400" dirty="0"/>
          </a:p>
          <a:p>
            <a:pPr algn="just" fontAlgn="base"/>
            <a:r>
              <a:rPr lang="en-IN" sz="2400" dirty="0"/>
              <a:t>This </a:t>
            </a:r>
            <a:r>
              <a:rPr lang="en-IN" sz="2400" dirty="0"/>
              <a:t>would help in off-setting the decline in effective demand and business activity. </a:t>
            </a:r>
            <a:endParaRPr lang="en-IN" sz="2400" dirty="0"/>
          </a:p>
          <a:p>
            <a:pPr algn="just" fontAlgn="base"/>
            <a:r>
              <a:rPr lang="en-IN" sz="2400" dirty="0"/>
              <a:t>The </a:t>
            </a:r>
            <a:r>
              <a:rPr lang="en-IN" sz="2400" dirty="0"/>
              <a:t>funds to finance the public works projects should be obtained either by printing more paper money or by borrowing from the banks.</a:t>
            </a:r>
          </a:p>
          <a:p>
            <a:pPr algn="just"/>
            <a:endParaRPr lang="en-I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332656"/>
            <a:ext cx="9520158" cy="1049235"/>
          </a:xfrm>
        </p:spPr>
        <p:txBody>
          <a:bodyPr/>
          <a:lstStyle/>
          <a:p>
            <a:r>
              <a:rPr lang="en-IN" dirty="0" smtClean="0"/>
              <a:t>Fiscal Policy</a:t>
            </a:r>
            <a:endParaRPr lang="en-IN" dirty="0"/>
          </a:p>
        </p:txBody>
      </p:sp>
      <p:sp>
        <p:nvSpPr>
          <p:cNvPr id="3" name="Content Placeholder 2"/>
          <p:cNvSpPr>
            <a:spLocks noGrp="1"/>
          </p:cNvSpPr>
          <p:nvPr>
            <p:ph idx="1"/>
          </p:nvPr>
        </p:nvSpPr>
        <p:spPr>
          <a:xfrm>
            <a:off x="1487488" y="1340768"/>
            <a:ext cx="10513168" cy="4752528"/>
          </a:xfrm>
        </p:spPr>
        <p:txBody>
          <a:bodyPr>
            <a:normAutofit lnSpcReduction="10000"/>
          </a:bodyPr>
          <a:lstStyle/>
          <a:p>
            <a:pPr algn="just" fontAlgn="base"/>
            <a:r>
              <a:rPr lang="en-IN" sz="2400" dirty="0"/>
              <a:t>In either case, more money would be created and put into circulation, thus off-setting the deflationary effect of reduced business spending. </a:t>
            </a:r>
            <a:endParaRPr lang="en-IN" sz="2400" dirty="0"/>
          </a:p>
          <a:p>
            <a:pPr algn="just" fontAlgn="base"/>
            <a:r>
              <a:rPr lang="en-IN" sz="2400" dirty="0"/>
              <a:t>The </a:t>
            </a:r>
            <a:r>
              <a:rPr lang="en-IN" sz="2400" dirty="0"/>
              <a:t>Government should at such a time follow the policy of </a:t>
            </a:r>
            <a:r>
              <a:rPr lang="en-IN" sz="2400" b="1" dirty="0"/>
              <a:t>Deficit budgeting,</a:t>
            </a:r>
            <a:r>
              <a:rPr lang="en-IN" sz="2400" dirty="0"/>
              <a:t> which alone will increase the flow of income stream into the economy.</a:t>
            </a:r>
          </a:p>
          <a:p>
            <a:pPr algn="just" fontAlgn="base"/>
            <a:r>
              <a:rPr lang="en-IN" sz="2400" dirty="0"/>
              <a:t>When the economy recovers and a wave of prosperity sets in the Government should follow an exactly opposite policy</a:t>
            </a:r>
            <a:r>
              <a:rPr lang="en-IN" sz="2400" dirty="0"/>
              <a:t>.</a:t>
            </a:r>
          </a:p>
          <a:p>
            <a:pPr algn="just" fontAlgn="base"/>
            <a:r>
              <a:rPr lang="en-IN" sz="2400" dirty="0"/>
              <a:t> </a:t>
            </a:r>
            <a:r>
              <a:rPr lang="en-IN" sz="2400" dirty="0"/>
              <a:t>Now, it should raise the existing taxes and even levy new taxes to check private spending. </a:t>
            </a:r>
            <a:r>
              <a:rPr lang="en-IN" sz="2400" dirty="0"/>
              <a:t>It should reduce its expenditure on public works and similar projects</a:t>
            </a:r>
            <a:r>
              <a:rPr lang="en-IN" sz="2400" dirty="0" smtClean="0"/>
              <a:t>.</a:t>
            </a:r>
            <a:endParaRPr lang="en-IN"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404664"/>
            <a:ext cx="9520158" cy="1049235"/>
          </a:xfrm>
        </p:spPr>
        <p:txBody>
          <a:bodyPr/>
          <a:lstStyle/>
          <a:p>
            <a:r>
              <a:rPr lang="en-IN" dirty="0" smtClean="0"/>
              <a:t>Fiscal Policy</a:t>
            </a:r>
            <a:endParaRPr lang="en-IN" dirty="0"/>
          </a:p>
        </p:txBody>
      </p:sp>
      <p:sp>
        <p:nvSpPr>
          <p:cNvPr id="3" name="Content Placeholder 2"/>
          <p:cNvSpPr>
            <a:spLocks noGrp="1"/>
          </p:cNvSpPr>
          <p:nvPr>
            <p:ph idx="1"/>
          </p:nvPr>
        </p:nvSpPr>
        <p:spPr>
          <a:xfrm>
            <a:off x="1703512" y="1628801"/>
            <a:ext cx="9937104" cy="3816423"/>
          </a:xfrm>
        </p:spPr>
        <p:txBody>
          <a:bodyPr>
            <a:normAutofit/>
          </a:bodyPr>
          <a:lstStyle/>
          <a:p>
            <a:pPr algn="just"/>
            <a:r>
              <a:rPr lang="en-IN" sz="2400" dirty="0"/>
              <a:t>It should retire paper money and pay off its debts to the banks and the public, thereby reducing the quantity of money in circulation</a:t>
            </a:r>
            <a:r>
              <a:rPr lang="en-IN" sz="2400" dirty="0"/>
              <a:t>.</a:t>
            </a:r>
          </a:p>
          <a:p>
            <a:pPr algn="just"/>
            <a:r>
              <a:rPr lang="en-IN" sz="2400" b="1" dirty="0"/>
              <a:t>The </a:t>
            </a:r>
            <a:r>
              <a:rPr lang="en-IN" sz="2400" b="1" dirty="0"/>
              <a:t>idea is that the Government at the time of boom should follow a policy of surplus budgeting. </a:t>
            </a:r>
            <a:endParaRPr lang="en-IN" sz="2400" b="1" dirty="0"/>
          </a:p>
          <a:p>
            <a:pPr algn="just"/>
            <a:r>
              <a:rPr lang="en-IN" sz="2400" dirty="0"/>
              <a:t>It </a:t>
            </a:r>
            <a:r>
              <a:rPr lang="en-IN" sz="2400" dirty="0"/>
              <a:t>is thus, evident that a compensatory fiscal policy followed by the Government would help to maintain a constant circuit flow by bringing about stabilisation in the economy.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34082"/>
            <a:ext cx="6589199" cy="1280890"/>
          </a:xfrm>
        </p:spPr>
        <p:txBody>
          <a:bodyPr/>
          <a:lstStyle/>
          <a:p>
            <a:r>
              <a:rPr lang="en-US" smtClean="0"/>
              <a:t>Fiscal Policy</a:t>
            </a:r>
            <a:endParaRPr lang="en-US"/>
          </a:p>
        </p:txBody>
      </p:sp>
      <p:sp>
        <p:nvSpPr>
          <p:cNvPr id="3" name="Content Placeholder 2"/>
          <p:cNvSpPr>
            <a:spLocks noGrp="1"/>
          </p:cNvSpPr>
          <p:nvPr>
            <p:ph idx="1"/>
          </p:nvPr>
        </p:nvSpPr>
        <p:spPr>
          <a:xfrm>
            <a:off x="1559496" y="1412776"/>
            <a:ext cx="10513167" cy="3888432"/>
          </a:xfrm>
        </p:spPr>
        <p:txBody>
          <a:bodyPr>
            <a:normAutofit/>
          </a:bodyPr>
          <a:lstStyle/>
          <a:p>
            <a:pPr algn="just" fontAlgn="base"/>
            <a:r>
              <a:rPr lang="en-IN" sz="2400" dirty="0"/>
              <a:t>If business activity </a:t>
            </a:r>
            <a:r>
              <a:rPr lang="en-IN" sz="2400" b="1" dirty="0">
                <a:solidFill>
                  <a:schemeClr val="accent1">
                    <a:lumMod val="75000"/>
                  </a:schemeClr>
                </a:solidFill>
              </a:rPr>
              <a:t>shows </a:t>
            </a:r>
            <a:r>
              <a:rPr lang="en-IN" sz="2400" b="1" dirty="0">
                <a:solidFill>
                  <a:schemeClr val="accent1">
                    <a:lumMod val="75000"/>
                  </a:schemeClr>
                </a:solidFill>
              </a:rPr>
              <a:t>signs of slackening down</a:t>
            </a:r>
            <a:r>
              <a:rPr lang="en-IN" sz="2400" dirty="0"/>
              <a:t> the </a:t>
            </a:r>
            <a:r>
              <a:rPr lang="en-IN" sz="2400" dirty="0"/>
              <a:t>Government should not levy and new taxes on the people. </a:t>
            </a:r>
          </a:p>
          <a:p>
            <a:pPr algn="just" fontAlgn="base"/>
            <a:r>
              <a:rPr lang="en-IN" sz="2400" dirty="0"/>
              <a:t>Even the existing taxes should be substantially reduced</a:t>
            </a:r>
            <a:r>
              <a:rPr lang="en-IN" sz="2400" dirty="0"/>
              <a:t>.</a:t>
            </a:r>
          </a:p>
          <a:p>
            <a:pPr algn="just" fontAlgn="base"/>
            <a:r>
              <a:rPr lang="en-IN" sz="2400" dirty="0"/>
              <a:t>This would leave more money in the hands of the </a:t>
            </a:r>
            <a:r>
              <a:rPr lang="en-IN" sz="2400" dirty="0"/>
              <a:t>people, increase demand.</a:t>
            </a:r>
          </a:p>
          <a:p>
            <a:pPr algn="just" fontAlgn="base"/>
            <a:r>
              <a:rPr lang="en-IN" sz="2400" dirty="0"/>
              <a:t>Government should spend to </a:t>
            </a:r>
            <a:r>
              <a:rPr lang="en-IN" sz="2400" dirty="0"/>
              <a:t>stimulate business activity in the </a:t>
            </a:r>
            <a:r>
              <a:rPr lang="en-IN" sz="2400" dirty="0"/>
              <a:t>economy.</a:t>
            </a:r>
            <a:endParaRPr lang="en-IN" sz="2400" dirty="0"/>
          </a:p>
          <a:p>
            <a:endParaRPr lang="en-US" dirty="0"/>
          </a:p>
        </p:txBody>
      </p:sp>
    </p:spTree>
    <p:extLst>
      <p:ext uri="{BB962C8B-B14F-4D97-AF65-F5344CB8AC3E}">
        <p14:creationId xmlns:p14="http://schemas.microsoft.com/office/powerpoint/2010/main" val="1986551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116632"/>
            <a:ext cx="9520158" cy="1049235"/>
          </a:xfrm>
        </p:spPr>
        <p:txBody>
          <a:bodyPr/>
          <a:lstStyle/>
          <a:p>
            <a:r>
              <a:rPr lang="en-IN" dirty="0" smtClean="0"/>
              <a:t>3. Automatic Stabilisers</a:t>
            </a:r>
            <a:endParaRPr lang="en-IN" dirty="0"/>
          </a:p>
        </p:txBody>
      </p:sp>
      <p:sp>
        <p:nvSpPr>
          <p:cNvPr id="3" name="Content Placeholder 2"/>
          <p:cNvSpPr>
            <a:spLocks noGrp="1"/>
          </p:cNvSpPr>
          <p:nvPr>
            <p:ph idx="1"/>
          </p:nvPr>
        </p:nvSpPr>
        <p:spPr>
          <a:xfrm>
            <a:off x="1487488" y="1628800"/>
            <a:ext cx="10297143" cy="4282422"/>
          </a:xfrm>
        </p:spPr>
        <p:txBody>
          <a:bodyPr>
            <a:noAutofit/>
          </a:bodyPr>
          <a:lstStyle/>
          <a:p>
            <a:pPr algn="just"/>
            <a:r>
              <a:rPr lang="en-IN" sz="2400" dirty="0"/>
              <a:t>In this case the economists have suggested the introduction of a number of automatic stabilisers or (built in stabilisers) to deal with the business cycle. </a:t>
            </a:r>
            <a:endParaRPr lang="en-IN" sz="2400" dirty="0"/>
          </a:p>
          <a:p>
            <a:pPr algn="just"/>
            <a:r>
              <a:rPr lang="en-IN" sz="2400" dirty="0"/>
              <a:t>An </a:t>
            </a:r>
            <a:r>
              <a:rPr lang="en-IN" sz="2400" dirty="0"/>
              <a:t>automatic stabiliser or (built-in-stabiliser) is an economic stock-absorber that helps smooth the cyclical business fluctuations of its own accord, without requiring deliberate action on the part of the government.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188640"/>
            <a:ext cx="9520158" cy="1049235"/>
          </a:xfrm>
        </p:spPr>
        <p:txBody>
          <a:bodyPr/>
          <a:lstStyle/>
          <a:p>
            <a:r>
              <a:rPr lang="en-IN" dirty="0" smtClean="0"/>
              <a:t>Automatic Stabilisers</a:t>
            </a:r>
            <a:endParaRPr lang="en-IN" dirty="0"/>
          </a:p>
        </p:txBody>
      </p:sp>
      <p:sp>
        <p:nvSpPr>
          <p:cNvPr id="3" name="Content Placeholder 2"/>
          <p:cNvSpPr>
            <a:spLocks noGrp="1"/>
          </p:cNvSpPr>
          <p:nvPr>
            <p:ph idx="1"/>
          </p:nvPr>
        </p:nvSpPr>
        <p:spPr>
          <a:xfrm>
            <a:off x="1586774" y="1628800"/>
            <a:ext cx="10009111" cy="2304256"/>
          </a:xfrm>
        </p:spPr>
        <p:txBody>
          <a:bodyPr>
            <a:normAutofit/>
          </a:bodyPr>
          <a:lstStyle/>
          <a:p>
            <a:pPr algn="just" fontAlgn="base"/>
            <a:r>
              <a:rPr lang="en-IN" sz="2400" dirty="0"/>
              <a:t>Such device in U.S.A</a:t>
            </a:r>
            <a:r>
              <a:rPr lang="en-IN" sz="2400" dirty="0"/>
              <a:t>. and India </a:t>
            </a:r>
            <a:r>
              <a:rPr lang="en-IN" sz="2400" dirty="0"/>
              <a:t>is the </a:t>
            </a:r>
            <a:r>
              <a:rPr lang="en-IN" sz="2400" b="1" dirty="0"/>
              <a:t>federal progressive income-tax</a:t>
            </a:r>
            <a:r>
              <a:rPr lang="en-IN" sz="2400" dirty="0"/>
              <a:t>. </a:t>
            </a:r>
            <a:endParaRPr lang="en-IN" sz="2400" dirty="0"/>
          </a:p>
          <a:p>
            <a:pPr algn="just" fontAlgn="base"/>
            <a:r>
              <a:rPr lang="en-IN" sz="2400" dirty="0"/>
              <a:t>This </a:t>
            </a:r>
            <a:r>
              <a:rPr lang="en-IN" sz="2400" dirty="0"/>
              <a:t>tax is so devised that people in higher income brackets are taxed at a progressively higher rate than those in the lower income brackets.</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188640"/>
            <a:ext cx="9520158" cy="1049235"/>
          </a:xfrm>
        </p:spPr>
        <p:txBody>
          <a:bodyPr/>
          <a:lstStyle/>
          <a:p>
            <a:r>
              <a:rPr lang="en-IN" dirty="0" smtClean="0"/>
              <a:t>Automatic Stabilisers</a:t>
            </a:r>
            <a:endParaRPr lang="en-IN" dirty="0"/>
          </a:p>
        </p:txBody>
      </p:sp>
      <p:sp>
        <p:nvSpPr>
          <p:cNvPr id="3" name="Content Placeholder 2"/>
          <p:cNvSpPr>
            <a:spLocks noGrp="1"/>
          </p:cNvSpPr>
          <p:nvPr>
            <p:ph idx="1"/>
          </p:nvPr>
        </p:nvSpPr>
        <p:spPr>
          <a:xfrm>
            <a:off x="1559496" y="1484784"/>
            <a:ext cx="10297144" cy="3456384"/>
          </a:xfrm>
        </p:spPr>
        <p:txBody>
          <a:bodyPr>
            <a:noAutofit/>
          </a:bodyPr>
          <a:lstStyle/>
          <a:p>
            <a:pPr algn="just"/>
            <a:r>
              <a:rPr lang="en-IN" sz="2400" dirty="0"/>
              <a:t>Such a progressive type of income-tax trends automatically to offset cyclical fluctuations because </a:t>
            </a:r>
            <a:r>
              <a:rPr lang="en-IN" sz="2400" dirty="0" smtClean="0"/>
              <a:t>when </a:t>
            </a:r>
            <a:r>
              <a:rPr lang="en-IN" sz="2400" dirty="0"/>
              <a:t>incomes are rising people would pay more taxes to the government and thus their expenditure would be checked. </a:t>
            </a:r>
          </a:p>
          <a:p>
            <a:pPr algn="just"/>
            <a:r>
              <a:rPr lang="en-IN" sz="2400" dirty="0"/>
              <a:t>In a down swing when incomes are declining and tax percentage is low people would pay less taxes to the Government leaving more funds for them to spend.</a:t>
            </a:r>
          </a:p>
          <a:p>
            <a:pPr algn="just"/>
            <a:endParaRPr lang="en-I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308063"/>
            <a:ext cx="9520158" cy="1049235"/>
          </a:xfrm>
        </p:spPr>
        <p:txBody>
          <a:bodyPr/>
          <a:lstStyle/>
          <a:p>
            <a:r>
              <a:rPr lang="en-IN" dirty="0" smtClean="0"/>
              <a:t>Automatic Stabilisers</a:t>
            </a:r>
            <a:endParaRPr lang="en-IN" dirty="0"/>
          </a:p>
        </p:txBody>
      </p:sp>
      <p:sp>
        <p:nvSpPr>
          <p:cNvPr id="3" name="Content Placeholder 2"/>
          <p:cNvSpPr>
            <a:spLocks noGrp="1"/>
          </p:cNvSpPr>
          <p:nvPr>
            <p:ph idx="1"/>
          </p:nvPr>
        </p:nvSpPr>
        <p:spPr>
          <a:xfrm>
            <a:off x="1559496" y="1429306"/>
            <a:ext cx="10081120" cy="3943910"/>
          </a:xfrm>
        </p:spPr>
        <p:txBody>
          <a:bodyPr>
            <a:normAutofit/>
          </a:bodyPr>
          <a:lstStyle/>
          <a:p>
            <a:pPr algn="just"/>
            <a:r>
              <a:rPr lang="en-IN" sz="2400" b="1" dirty="0"/>
              <a:t>Another </a:t>
            </a:r>
            <a:r>
              <a:rPr lang="en-IN" sz="2400" b="1" dirty="0"/>
              <a:t>Built-In-Stabiliser </a:t>
            </a:r>
            <a:r>
              <a:rPr lang="en-IN" sz="2400" b="1" dirty="0"/>
              <a:t>is </a:t>
            </a:r>
            <a:r>
              <a:rPr lang="en-IN" sz="2400" b="1" dirty="0"/>
              <a:t>Unemployment </a:t>
            </a:r>
            <a:r>
              <a:rPr lang="en-IN" sz="2400" b="1" dirty="0"/>
              <a:t>Insurance</a:t>
            </a:r>
          </a:p>
          <a:p>
            <a:pPr algn="just"/>
            <a:r>
              <a:rPr lang="en-IN" sz="2400" dirty="0"/>
              <a:t>During the period of prosperity the employers pay taxes to the government at enhanced rates but the Government does not pay unemployment allowances to the unemployment persons because there is hardly any unemployment worth the name at such a time. </a:t>
            </a:r>
            <a:endParaRPr lang="en-IN" sz="2400" dirty="0"/>
          </a:p>
          <a:p>
            <a:pPr algn="just"/>
            <a:r>
              <a:rPr lang="en-IN" sz="2400" dirty="0"/>
              <a:t>Money </a:t>
            </a:r>
            <a:r>
              <a:rPr lang="en-IN" sz="2400" dirty="0"/>
              <a:t>therefore accumulates with the Government.</a:t>
            </a:r>
            <a:endParaRPr lang="en-IN" sz="2400" b="1" dirty="0"/>
          </a:p>
          <a:p>
            <a:pPr algn="just"/>
            <a:endParaRPr lang="en-IN"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260648"/>
            <a:ext cx="9520158" cy="1049235"/>
          </a:xfrm>
        </p:spPr>
        <p:txBody>
          <a:bodyPr/>
          <a:lstStyle/>
          <a:p>
            <a:r>
              <a:rPr lang="en-IN" dirty="0" smtClean="0"/>
              <a:t>Automatic Stabilisers</a:t>
            </a:r>
            <a:endParaRPr lang="en-IN" dirty="0"/>
          </a:p>
        </p:txBody>
      </p:sp>
      <p:sp>
        <p:nvSpPr>
          <p:cNvPr id="3" name="Content Placeholder 2"/>
          <p:cNvSpPr>
            <a:spLocks noGrp="1"/>
          </p:cNvSpPr>
          <p:nvPr>
            <p:ph idx="1"/>
          </p:nvPr>
        </p:nvSpPr>
        <p:spPr>
          <a:xfrm>
            <a:off x="1631504" y="1628800"/>
            <a:ext cx="10081119" cy="4282422"/>
          </a:xfrm>
        </p:spPr>
        <p:txBody>
          <a:bodyPr>
            <a:normAutofit lnSpcReduction="10000"/>
          </a:bodyPr>
          <a:lstStyle/>
          <a:p>
            <a:pPr algn="just"/>
            <a:r>
              <a:rPr lang="en-IN" sz="2400" dirty="0"/>
              <a:t>On the other-hand during the period of depression the Government lowers the taxes but pays out unemployment allowances to the unemployed persons thereby making available more money to the people, which automatically tend to offset the reduction in the circuit flow</a:t>
            </a:r>
            <a:r>
              <a:rPr lang="en-IN" sz="2400" dirty="0" smtClean="0"/>
              <a:t>.</a:t>
            </a:r>
          </a:p>
          <a:p>
            <a:pPr algn="just"/>
            <a:r>
              <a:rPr lang="en-IN" sz="2400" dirty="0"/>
              <a:t>Thus consumers buying power is strengthened and recessionary pressures are tempered.</a:t>
            </a:r>
          </a:p>
          <a:p>
            <a:pPr algn="just"/>
            <a:r>
              <a:rPr lang="en-IN" sz="2400" dirty="0"/>
              <a:t> In combination, these built in stabilisers have played a key role in the prompt reversal of U.S. recessions since the Second World War.</a:t>
            </a:r>
          </a:p>
          <a:p>
            <a:pPr algn="just"/>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404664"/>
            <a:ext cx="9520158" cy="1049235"/>
          </a:xfrm>
        </p:spPr>
        <p:txBody>
          <a:bodyPr/>
          <a:lstStyle/>
          <a:p>
            <a:r>
              <a:rPr lang="en-US"/>
              <a:t>Business Cycles</a:t>
            </a:r>
          </a:p>
        </p:txBody>
      </p:sp>
      <p:sp>
        <p:nvSpPr>
          <p:cNvPr id="3" name="Content Placeholder 2"/>
          <p:cNvSpPr>
            <a:spLocks noGrp="1"/>
          </p:cNvSpPr>
          <p:nvPr>
            <p:ph idx="1"/>
          </p:nvPr>
        </p:nvSpPr>
        <p:spPr>
          <a:xfrm>
            <a:off x="1534696" y="1700808"/>
            <a:ext cx="10321944" cy="4320480"/>
          </a:xfrm>
        </p:spPr>
        <p:txBody>
          <a:bodyPr>
            <a:noAutofit/>
          </a:bodyPr>
          <a:lstStyle/>
          <a:p>
            <a:pPr algn="just"/>
            <a:r>
              <a:rPr lang="en-US" sz="2400" dirty="0" smtClean="0"/>
              <a:t>Businesses </a:t>
            </a:r>
            <a:r>
              <a:rPr lang="en-US" sz="2400" dirty="0"/>
              <a:t>make investment decisions based on their projections of future rates of return, which will depend on future sales and so on. These inherently uncertain projections change as current conditions change. </a:t>
            </a:r>
            <a:endParaRPr lang="en-US" sz="2400" dirty="0" smtClean="0"/>
          </a:p>
          <a:p>
            <a:pPr algn="just"/>
            <a:r>
              <a:rPr lang="en-US" sz="2400" dirty="0" smtClean="0"/>
              <a:t>If </a:t>
            </a:r>
            <a:r>
              <a:rPr lang="en-US" sz="2400" dirty="0"/>
              <a:t>businesses believe economic conditions will be unfavorable in the future, they will not make investments today, reducing the growth rate of GDP from what it otherwise would have been. </a:t>
            </a:r>
            <a:endParaRPr lang="en-US" sz="2400" dirty="0" smtClean="0"/>
          </a:p>
          <a:p>
            <a:pPr algn="just"/>
            <a:r>
              <a:rPr lang="en-US" sz="2400" dirty="0"/>
              <a:t>H</a:t>
            </a:r>
            <a:r>
              <a:rPr lang="en-US" sz="2400" dirty="0" smtClean="0"/>
              <a:t>ouseholds </a:t>
            </a:r>
            <a:r>
              <a:rPr lang="en-US" sz="2400" dirty="0"/>
              <a:t>may </a:t>
            </a:r>
            <a:r>
              <a:rPr lang="en-US" sz="2400" dirty="0" smtClean="0"/>
              <a:t>postpone </a:t>
            </a:r>
            <a:r>
              <a:rPr lang="en-US" sz="2400" dirty="0"/>
              <a:t>purchases of durable goods or housing if economic conditions look unfavorable. People's projections of the future may be overly influenced by the present or recent past.</a:t>
            </a:r>
            <a:endParaRPr lang="en-US" sz="2400" dirty="0"/>
          </a:p>
        </p:txBody>
      </p:sp>
    </p:spTree>
    <p:extLst>
      <p:ext uri="{BB962C8B-B14F-4D97-AF65-F5344CB8AC3E}">
        <p14:creationId xmlns:p14="http://schemas.microsoft.com/office/powerpoint/2010/main" val="12111122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188640"/>
            <a:ext cx="9520158" cy="1049235"/>
          </a:xfrm>
        </p:spPr>
        <p:txBody>
          <a:bodyPr/>
          <a:lstStyle/>
          <a:p>
            <a:r>
              <a:rPr lang="en-IN" dirty="0" smtClean="0"/>
              <a:t>Automatic Stabilisers</a:t>
            </a:r>
            <a:endParaRPr lang="en-IN" dirty="0"/>
          </a:p>
        </p:txBody>
      </p:sp>
      <p:sp>
        <p:nvSpPr>
          <p:cNvPr id="3" name="Content Placeholder 2"/>
          <p:cNvSpPr>
            <a:spLocks noGrp="1"/>
          </p:cNvSpPr>
          <p:nvPr>
            <p:ph idx="1"/>
          </p:nvPr>
        </p:nvSpPr>
        <p:spPr>
          <a:xfrm>
            <a:off x="1415480" y="1556792"/>
            <a:ext cx="10297144" cy="4104456"/>
          </a:xfrm>
        </p:spPr>
        <p:txBody>
          <a:bodyPr>
            <a:normAutofit/>
          </a:bodyPr>
          <a:lstStyle/>
          <a:p>
            <a:pPr algn="just"/>
            <a:r>
              <a:rPr lang="en-IN" sz="2400" dirty="0"/>
              <a:t>The main limitation of automatic stabilisers is that they provide only a </a:t>
            </a:r>
            <a:r>
              <a:rPr lang="en-IN" sz="2400" b="1" dirty="0">
                <a:solidFill>
                  <a:schemeClr val="accent1">
                    <a:lumMod val="75000"/>
                  </a:schemeClr>
                </a:solidFill>
              </a:rPr>
              <a:t>partial solution </a:t>
            </a:r>
            <a:r>
              <a:rPr lang="en-IN" sz="2400" dirty="0"/>
              <a:t>of the problem</a:t>
            </a:r>
            <a:r>
              <a:rPr lang="en-IN" sz="2400" dirty="0"/>
              <a:t>.</a:t>
            </a:r>
          </a:p>
          <a:p>
            <a:pPr algn="just"/>
            <a:r>
              <a:rPr lang="en-IN" sz="2400" dirty="0"/>
              <a:t> </a:t>
            </a:r>
            <a:r>
              <a:rPr lang="en-IN" sz="2400" dirty="0"/>
              <a:t>Empirical research conducted in the U.K. and the U.S.A. suggests that automatic stabilisers can control not more than 50% of the economic fluctuations in the economy. </a:t>
            </a:r>
            <a:endParaRPr lang="en-IN" sz="2400" dirty="0"/>
          </a:p>
          <a:p>
            <a:pPr algn="just"/>
            <a:r>
              <a:rPr lang="en-IN" sz="2400" dirty="0"/>
              <a:t>Hence</a:t>
            </a:r>
            <a:r>
              <a:rPr lang="en-IN" sz="2400" dirty="0"/>
              <a:t>, it is essential to supplement the </a:t>
            </a:r>
            <a:r>
              <a:rPr lang="en-IN" sz="2400" b="1" dirty="0"/>
              <a:t>automatic stabilisers with discretionary policy </a:t>
            </a:r>
            <a:r>
              <a:rPr lang="en-IN" sz="2400" dirty="0"/>
              <a:t>to secure effective and lasting stability in the National Economy.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476672"/>
            <a:ext cx="9520158" cy="1049235"/>
          </a:xfrm>
        </p:spPr>
        <p:txBody>
          <a:bodyPr>
            <a:normAutofit/>
          </a:bodyPr>
          <a:lstStyle/>
          <a:p>
            <a:r>
              <a:rPr lang="en-IN" dirty="0"/>
              <a:t>4</a:t>
            </a:r>
            <a:r>
              <a:rPr lang="en-IN" b="1" dirty="0" smtClean="0"/>
              <a:t>. Direct </a:t>
            </a:r>
            <a:r>
              <a:rPr lang="en-IN" b="1" dirty="0" smtClean="0"/>
              <a:t>Controls</a:t>
            </a:r>
            <a:r>
              <a:rPr lang="en-IN" b="1" dirty="0" smtClean="0"/>
              <a:t/>
            </a:r>
            <a:br>
              <a:rPr lang="en-IN" b="1" dirty="0" smtClean="0"/>
            </a:br>
            <a:endParaRPr lang="en-IN" dirty="0"/>
          </a:p>
        </p:txBody>
      </p:sp>
      <p:sp>
        <p:nvSpPr>
          <p:cNvPr id="3" name="Content Placeholder 2"/>
          <p:cNvSpPr>
            <a:spLocks noGrp="1"/>
          </p:cNvSpPr>
          <p:nvPr>
            <p:ph idx="1"/>
          </p:nvPr>
        </p:nvSpPr>
        <p:spPr>
          <a:xfrm>
            <a:off x="1703512" y="1124744"/>
            <a:ext cx="10153128" cy="5054617"/>
          </a:xfrm>
        </p:spPr>
        <p:txBody>
          <a:bodyPr>
            <a:normAutofit/>
          </a:bodyPr>
          <a:lstStyle/>
          <a:p>
            <a:pPr marL="0" indent="0" algn="just" fontAlgn="base">
              <a:buNone/>
            </a:pPr>
            <a:r>
              <a:rPr lang="en-IN" sz="2400" dirty="0"/>
              <a:t>This </a:t>
            </a:r>
            <a:r>
              <a:rPr lang="en-IN" sz="2400" dirty="0"/>
              <a:t>method is to ensure proper allocation of resources for the purpose of price stability. </a:t>
            </a:r>
            <a:endParaRPr lang="en-IN" sz="2400" dirty="0"/>
          </a:p>
          <a:p>
            <a:pPr algn="just" fontAlgn="base"/>
            <a:r>
              <a:rPr lang="en-IN" sz="2400" dirty="0"/>
              <a:t>They </a:t>
            </a:r>
            <a:r>
              <a:rPr lang="en-IN" sz="2400" dirty="0"/>
              <a:t>are in the </a:t>
            </a:r>
            <a:r>
              <a:rPr lang="en-IN" sz="2400" b="1" dirty="0">
                <a:solidFill>
                  <a:schemeClr val="accent1">
                    <a:lumMod val="75000"/>
                  </a:schemeClr>
                </a:solidFill>
              </a:rPr>
              <a:t>form of rationing, price and wage controls, export duties, exchange control, monopoly control etc. </a:t>
            </a:r>
            <a:endParaRPr lang="en-IN" sz="2400" b="1" dirty="0">
              <a:solidFill>
                <a:schemeClr val="accent1">
                  <a:lumMod val="75000"/>
                </a:schemeClr>
              </a:solidFill>
            </a:endParaRPr>
          </a:p>
          <a:p>
            <a:pPr algn="just" fontAlgn="base"/>
            <a:r>
              <a:rPr lang="en-IN" sz="2400" dirty="0"/>
              <a:t>They </a:t>
            </a:r>
            <a:r>
              <a:rPr lang="en-IN" sz="2400" dirty="0"/>
              <a:t>are more effective in overcoming shortages arising from inflationary pressures.</a:t>
            </a:r>
          </a:p>
          <a:p>
            <a:pPr algn="just" fontAlgn="base"/>
            <a:r>
              <a:rPr lang="en-IN" sz="2400" dirty="0"/>
              <a:t>Their point of success mainly depends upon the existence of an efficient and honest administration. </a:t>
            </a:r>
            <a:endParaRPr lang="en-IN" sz="2400" dirty="0"/>
          </a:p>
          <a:p>
            <a:pPr algn="just" fontAlgn="base"/>
            <a:r>
              <a:rPr lang="en-IN" sz="2400" dirty="0"/>
              <a:t>They </a:t>
            </a:r>
            <a:r>
              <a:rPr lang="en-IN" sz="2400" dirty="0"/>
              <a:t>are mostly used in emergencies like war, crop failures and in hyper inflation.</a:t>
            </a: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188640"/>
            <a:ext cx="9520158" cy="1049235"/>
          </a:xfrm>
        </p:spPr>
        <p:txBody>
          <a:bodyPr/>
          <a:lstStyle/>
          <a:p>
            <a:r>
              <a:rPr lang="en-IN" dirty="0" smtClean="0"/>
              <a:t>Summing up</a:t>
            </a:r>
            <a:endParaRPr lang="en-IN" dirty="0"/>
          </a:p>
        </p:txBody>
      </p:sp>
      <p:sp>
        <p:nvSpPr>
          <p:cNvPr id="3" name="Content Placeholder 2"/>
          <p:cNvSpPr>
            <a:spLocks noGrp="1"/>
          </p:cNvSpPr>
          <p:nvPr>
            <p:ph idx="1"/>
          </p:nvPr>
        </p:nvSpPr>
        <p:spPr>
          <a:xfrm>
            <a:off x="1703512" y="1414181"/>
            <a:ext cx="10297144" cy="4535099"/>
          </a:xfrm>
        </p:spPr>
        <p:txBody>
          <a:bodyPr>
            <a:normAutofit lnSpcReduction="10000"/>
          </a:bodyPr>
          <a:lstStyle/>
          <a:p>
            <a:pPr algn="just" fontAlgn="base"/>
            <a:r>
              <a:rPr lang="en-IN" sz="2400" dirty="0"/>
              <a:t>I</a:t>
            </a:r>
            <a:r>
              <a:rPr lang="en-IN" sz="2400" dirty="0"/>
              <a:t>n </a:t>
            </a:r>
            <a:r>
              <a:rPr lang="en-IN" sz="2400" dirty="0"/>
              <a:t>the end it can be said that there is no single method which can control cyclical fluctuations</a:t>
            </a:r>
            <a:r>
              <a:rPr lang="en-IN" sz="2400" dirty="0"/>
              <a:t>.</a:t>
            </a:r>
          </a:p>
          <a:p>
            <a:pPr algn="just" fontAlgn="base"/>
            <a:r>
              <a:rPr lang="en-IN" sz="2400" dirty="0"/>
              <a:t> </a:t>
            </a:r>
            <a:r>
              <a:rPr lang="en-IN" sz="2400" dirty="0"/>
              <a:t>Therefore, it can be suggested that all methods be used simultaneously. Because monetary policy is easy to apply but it is less effective.</a:t>
            </a:r>
          </a:p>
          <a:p>
            <a:pPr algn="just" fontAlgn="base"/>
            <a:r>
              <a:rPr lang="en-IN" sz="2400" dirty="0"/>
              <a:t>Next, the fiscal measures are effective and better than monetary method but it is difficult to control and operate. </a:t>
            </a:r>
            <a:endParaRPr lang="en-IN" sz="2400" dirty="0"/>
          </a:p>
          <a:p>
            <a:pPr algn="just" fontAlgn="base"/>
            <a:r>
              <a:rPr lang="en-IN" sz="2400" dirty="0"/>
              <a:t>Therefore</a:t>
            </a:r>
            <a:r>
              <a:rPr lang="en-IN" sz="2400" dirty="0"/>
              <a:t>, it can be a point to study that the right remedy for the trade cycles has not been found as yet. </a:t>
            </a:r>
            <a:endParaRPr lang="en-IN" sz="2400" dirty="0"/>
          </a:p>
          <a:p>
            <a:pPr algn="just" fontAlgn="base"/>
            <a:r>
              <a:rPr lang="en-IN" sz="2400" dirty="0"/>
              <a:t>Therefore</a:t>
            </a:r>
            <a:r>
              <a:rPr lang="en-IN" sz="2400" dirty="0"/>
              <a:t>, its permanent remedy cannot exist.</a:t>
            </a:r>
          </a:p>
          <a:p>
            <a:pPr algn="just"/>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7385" y="-119494"/>
            <a:ext cx="9520158" cy="1049235"/>
          </a:xfrm>
        </p:spPr>
        <p:txBody>
          <a:bodyPr/>
          <a:lstStyle/>
          <a:p>
            <a:r>
              <a:rPr lang="en-IN" dirty="0" smtClean="0"/>
              <a:t>Business Cycles</a:t>
            </a:r>
            <a:endParaRPr lang="en-IN" dirty="0"/>
          </a:p>
        </p:txBody>
      </p:sp>
      <p:sp>
        <p:nvSpPr>
          <p:cNvPr id="2" name="Content Placeholder 1"/>
          <p:cNvSpPr>
            <a:spLocks noGrp="1"/>
          </p:cNvSpPr>
          <p:nvPr>
            <p:ph idx="1"/>
          </p:nvPr>
        </p:nvSpPr>
        <p:spPr>
          <a:xfrm>
            <a:off x="1487488" y="980728"/>
            <a:ext cx="10153128" cy="5256584"/>
          </a:xfrm>
        </p:spPr>
        <p:txBody>
          <a:bodyPr>
            <a:normAutofit/>
          </a:bodyPr>
          <a:lstStyle/>
          <a:p>
            <a:pPr algn="just"/>
            <a:r>
              <a:rPr lang="en-US" sz="2400" dirty="0"/>
              <a:t>Changes in aggregate demand bring about changes in the level of output, employment, income and price. </a:t>
            </a:r>
            <a:endParaRPr lang="en-US" sz="2400" dirty="0"/>
          </a:p>
          <a:p>
            <a:pPr marL="0" indent="0">
              <a:buNone/>
            </a:pPr>
            <a:r>
              <a:rPr lang="en-US" sz="2400" dirty="0"/>
              <a:t>These </a:t>
            </a:r>
            <a:r>
              <a:rPr lang="en-US" sz="2400" dirty="0"/>
              <a:t>changes are generally cyclical in nature and follow a cycle of four different stages</a:t>
            </a:r>
            <a:r>
              <a:rPr lang="en-US" sz="2400" dirty="0"/>
              <a:t>:</a:t>
            </a:r>
          </a:p>
          <a:p>
            <a:pPr marL="457200" indent="-457200">
              <a:buFont typeface="+mj-lt"/>
              <a:buAutoNum type="arabicPeriod"/>
            </a:pPr>
            <a:r>
              <a:rPr lang="en-US" sz="2400" dirty="0"/>
              <a:t>Prosperity or boom; </a:t>
            </a:r>
            <a:endParaRPr lang="en-US" sz="2400" dirty="0" smtClean="0"/>
          </a:p>
          <a:p>
            <a:pPr marL="457200" indent="-457200">
              <a:buFont typeface="+mj-lt"/>
              <a:buAutoNum type="arabicPeriod"/>
            </a:pPr>
            <a:r>
              <a:rPr lang="en-US" sz="2400" dirty="0" smtClean="0"/>
              <a:t>Recession</a:t>
            </a:r>
            <a:r>
              <a:rPr lang="en-US" sz="2400" dirty="0"/>
              <a:t>; </a:t>
            </a:r>
            <a:endParaRPr lang="en-US" sz="2400" dirty="0" smtClean="0"/>
          </a:p>
          <a:p>
            <a:pPr marL="457200" indent="-457200">
              <a:buFont typeface="+mj-lt"/>
              <a:buAutoNum type="arabicPeriod"/>
            </a:pPr>
            <a:r>
              <a:rPr lang="en-US" sz="2400" dirty="0" smtClean="0"/>
              <a:t>Depression </a:t>
            </a:r>
            <a:r>
              <a:rPr lang="en-US" sz="2400" dirty="0"/>
              <a:t>or slump; and </a:t>
            </a:r>
            <a:endParaRPr lang="en-US" sz="2400" dirty="0" smtClean="0"/>
          </a:p>
          <a:p>
            <a:pPr marL="457200" indent="-457200">
              <a:buFont typeface="+mj-lt"/>
              <a:buAutoNum type="arabicPeriod"/>
            </a:pPr>
            <a:r>
              <a:rPr lang="en-US" sz="2400" dirty="0" smtClean="0"/>
              <a:t>Recovery</a:t>
            </a:r>
            <a:r>
              <a:rPr lang="en-US" sz="2400" dirty="0"/>
              <a:t>. </a:t>
            </a:r>
          </a:p>
          <a:p>
            <a:r>
              <a:rPr lang="en-US" sz="2400" dirty="0"/>
              <a:t>The cyclical nature of economic activity is known as a trade cycle or business cycle. </a:t>
            </a:r>
          </a:p>
          <a:p>
            <a:endParaRPr lang="en-IN" sz="2400" b="1" dirty="0"/>
          </a:p>
        </p:txBody>
      </p:sp>
    </p:spTree>
    <p:extLst>
      <p:ext uri="{BB962C8B-B14F-4D97-AF65-F5344CB8AC3E}">
        <p14:creationId xmlns:p14="http://schemas.microsoft.com/office/powerpoint/2010/main" val="2421772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usiness cycl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7" y="476672"/>
            <a:ext cx="7169223" cy="526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7344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671763" y="131763"/>
            <a:ext cx="9520237" cy="1049337"/>
          </a:xfrm>
        </p:spPr>
        <p:txBody>
          <a:bodyPr/>
          <a:lstStyle/>
          <a:p>
            <a:r>
              <a:rPr lang="en-US" dirty="0"/>
              <a:t>Prosperity</a:t>
            </a:r>
            <a:endParaRPr lang="en-IN" dirty="0"/>
          </a:p>
        </p:txBody>
      </p:sp>
      <p:sp>
        <p:nvSpPr>
          <p:cNvPr id="2" name="Content Placeholder 1"/>
          <p:cNvSpPr>
            <a:spLocks noGrp="1"/>
          </p:cNvSpPr>
          <p:nvPr>
            <p:ph idx="4294967295"/>
          </p:nvPr>
        </p:nvSpPr>
        <p:spPr>
          <a:xfrm>
            <a:off x="623392" y="1191117"/>
            <a:ext cx="6984776" cy="4830171"/>
          </a:xfrm>
        </p:spPr>
        <p:txBody>
          <a:bodyPr>
            <a:normAutofit fontScale="92500" lnSpcReduction="20000"/>
          </a:bodyPr>
          <a:lstStyle/>
          <a:p>
            <a:pPr algn="just"/>
            <a:r>
              <a:rPr lang="en-US" sz="2400" dirty="0"/>
              <a:t>Prosperity </a:t>
            </a:r>
            <a:r>
              <a:rPr lang="en-US" sz="2400" dirty="0"/>
              <a:t>or boom or peak: it is a phase of economic activity characterized </a:t>
            </a:r>
            <a:r>
              <a:rPr lang="en-US" sz="2400" dirty="0" smtClean="0"/>
              <a:t>by: </a:t>
            </a:r>
          </a:p>
          <a:p>
            <a:pPr lvl="1" algn="just"/>
            <a:r>
              <a:rPr lang="en-US" sz="2200" dirty="0" smtClean="0"/>
              <a:t>rising </a:t>
            </a:r>
            <a:r>
              <a:rPr lang="en-US" sz="2200" dirty="0"/>
              <a:t>demand, </a:t>
            </a:r>
            <a:endParaRPr lang="en-US" sz="2200" dirty="0" smtClean="0"/>
          </a:p>
          <a:p>
            <a:pPr lvl="1" algn="just"/>
            <a:r>
              <a:rPr lang="en-US" sz="2200" dirty="0" smtClean="0"/>
              <a:t>rising </a:t>
            </a:r>
            <a:r>
              <a:rPr lang="en-US" sz="2200" dirty="0"/>
              <a:t>prices, </a:t>
            </a:r>
            <a:endParaRPr lang="en-US" sz="2200" dirty="0" smtClean="0"/>
          </a:p>
          <a:p>
            <a:pPr lvl="1" algn="just"/>
            <a:r>
              <a:rPr lang="en-US" sz="2200" dirty="0" smtClean="0"/>
              <a:t>rising </a:t>
            </a:r>
            <a:r>
              <a:rPr lang="en-US" sz="2200" dirty="0"/>
              <a:t>investment, </a:t>
            </a:r>
            <a:endParaRPr lang="en-US" sz="2200" dirty="0" smtClean="0"/>
          </a:p>
          <a:p>
            <a:pPr lvl="1" algn="just"/>
            <a:r>
              <a:rPr lang="en-US" sz="2200" dirty="0" smtClean="0"/>
              <a:t>rising </a:t>
            </a:r>
            <a:r>
              <a:rPr lang="en-US" sz="2200" dirty="0"/>
              <a:t>employment, </a:t>
            </a:r>
            <a:endParaRPr lang="en-US" sz="2200" dirty="0" smtClean="0"/>
          </a:p>
          <a:p>
            <a:pPr lvl="1" algn="just"/>
            <a:r>
              <a:rPr lang="en-US" sz="2200" dirty="0" smtClean="0"/>
              <a:t>rising </a:t>
            </a:r>
            <a:r>
              <a:rPr lang="en-US" sz="2200" dirty="0"/>
              <a:t>incomes, </a:t>
            </a:r>
            <a:endParaRPr lang="en-US" sz="2200" dirty="0" smtClean="0"/>
          </a:p>
          <a:p>
            <a:pPr lvl="1" algn="just"/>
            <a:r>
              <a:rPr lang="en-US" sz="2200" dirty="0" smtClean="0"/>
              <a:t>rising </a:t>
            </a:r>
            <a:r>
              <a:rPr lang="en-US" sz="2200" dirty="0"/>
              <a:t>purchasing power and </a:t>
            </a:r>
            <a:endParaRPr lang="en-US" sz="2200" dirty="0" smtClean="0"/>
          </a:p>
          <a:p>
            <a:pPr lvl="1" algn="just"/>
            <a:r>
              <a:rPr lang="en-US" sz="2200" dirty="0" smtClean="0"/>
              <a:t>hence </a:t>
            </a:r>
            <a:r>
              <a:rPr lang="en-US" sz="2200" dirty="0"/>
              <a:t>rising demand and so on. </a:t>
            </a:r>
            <a:endParaRPr lang="en-US" sz="2200" dirty="0"/>
          </a:p>
          <a:p>
            <a:pPr algn="just"/>
            <a:r>
              <a:rPr lang="en-US" sz="2400" dirty="0"/>
              <a:t>The </a:t>
            </a:r>
            <a:r>
              <a:rPr lang="en-US" sz="2400" dirty="0"/>
              <a:t>investors, therefore, voluntarily undertake risks and go in for investment, this further fuels boom conditions through the working of the multiplier effect</a:t>
            </a:r>
            <a:endParaRPr lang="en-IN" sz="2400" dirty="0"/>
          </a:p>
        </p:txBody>
      </p:sp>
      <p:pic>
        <p:nvPicPr>
          <p:cNvPr id="4" name="Picture 3" descr="Business cycl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192" y="1252106"/>
            <a:ext cx="4054814" cy="4413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8656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203099" y="-14185"/>
            <a:ext cx="9520237" cy="1047750"/>
          </a:xfrm>
        </p:spPr>
        <p:txBody>
          <a:bodyPr/>
          <a:lstStyle/>
          <a:p>
            <a:r>
              <a:rPr lang="en-US" dirty="0" smtClean="0"/>
              <a:t>Recession</a:t>
            </a:r>
            <a:endParaRPr lang="en-IN" dirty="0"/>
          </a:p>
        </p:txBody>
      </p:sp>
      <p:sp>
        <p:nvSpPr>
          <p:cNvPr id="2" name="Content Placeholder 1"/>
          <p:cNvSpPr>
            <a:spLocks noGrp="1"/>
          </p:cNvSpPr>
          <p:nvPr>
            <p:ph idx="4294967295"/>
          </p:nvPr>
        </p:nvSpPr>
        <p:spPr>
          <a:xfrm>
            <a:off x="479376" y="1252106"/>
            <a:ext cx="7176120" cy="4697174"/>
          </a:xfrm>
        </p:spPr>
        <p:txBody>
          <a:bodyPr>
            <a:normAutofit fontScale="92500" lnSpcReduction="10000"/>
          </a:bodyPr>
          <a:lstStyle/>
          <a:p>
            <a:pPr algn="just"/>
            <a:r>
              <a:rPr lang="en-US" sz="2400" dirty="0"/>
              <a:t>Recession: during the boom period, the economy may get </a:t>
            </a:r>
            <a:r>
              <a:rPr lang="en-US" sz="2400" dirty="0" smtClean="0"/>
              <a:t>over-heated </a:t>
            </a:r>
            <a:r>
              <a:rPr lang="en-US" sz="2400" dirty="0"/>
              <a:t>and the monetary authorities, the financial institutions and the business itself may begin to play cautious. </a:t>
            </a:r>
            <a:endParaRPr lang="en-US" sz="2400" dirty="0"/>
          </a:p>
          <a:p>
            <a:pPr algn="just"/>
            <a:r>
              <a:rPr lang="en-US" sz="2400" dirty="0"/>
              <a:t>There </a:t>
            </a:r>
            <a:r>
              <a:rPr lang="en-US" sz="2400" dirty="0"/>
              <a:t>may </a:t>
            </a:r>
            <a:r>
              <a:rPr lang="en-US" sz="2400" dirty="0" smtClean="0"/>
              <a:t>be:</a:t>
            </a:r>
          </a:p>
          <a:p>
            <a:pPr algn="just"/>
            <a:r>
              <a:rPr lang="en-US" sz="2400" dirty="0" smtClean="0"/>
              <a:t> </a:t>
            </a:r>
            <a:r>
              <a:rPr lang="en-US" sz="2400" dirty="0"/>
              <a:t>cuts in investment, </a:t>
            </a:r>
            <a:endParaRPr lang="en-US" sz="2400" dirty="0" smtClean="0"/>
          </a:p>
          <a:p>
            <a:pPr algn="just"/>
            <a:r>
              <a:rPr lang="en-US" sz="2400" dirty="0" smtClean="0"/>
              <a:t>resulting </a:t>
            </a:r>
            <a:r>
              <a:rPr lang="en-US" sz="2400" dirty="0"/>
              <a:t>in cuts in employment, </a:t>
            </a:r>
            <a:endParaRPr lang="en-US" sz="2400" dirty="0" smtClean="0"/>
          </a:p>
          <a:p>
            <a:pPr algn="just"/>
            <a:r>
              <a:rPr lang="en-US" sz="2400" dirty="0" smtClean="0"/>
              <a:t>fall </a:t>
            </a:r>
            <a:r>
              <a:rPr lang="en-US" sz="2400" dirty="0"/>
              <a:t>in incomes, </a:t>
            </a:r>
            <a:endParaRPr lang="en-US" sz="2400" dirty="0" smtClean="0"/>
          </a:p>
          <a:p>
            <a:pPr algn="just"/>
            <a:r>
              <a:rPr lang="en-US" sz="2400" dirty="0" smtClean="0"/>
              <a:t>decline </a:t>
            </a:r>
            <a:r>
              <a:rPr lang="en-US" sz="2400" dirty="0"/>
              <a:t>in purchasing power and demand. </a:t>
            </a:r>
            <a:endParaRPr lang="en-US" sz="2400" dirty="0"/>
          </a:p>
          <a:p>
            <a:pPr algn="just"/>
            <a:r>
              <a:rPr lang="en-US" sz="2400" dirty="0"/>
              <a:t>Prices </a:t>
            </a:r>
            <a:r>
              <a:rPr lang="en-US" sz="2400" dirty="0"/>
              <a:t>may begin to fall. </a:t>
            </a:r>
            <a:endParaRPr lang="en-IN" sz="2400" dirty="0"/>
          </a:p>
        </p:txBody>
      </p:sp>
      <p:pic>
        <p:nvPicPr>
          <p:cNvPr id="4" name="Picture 3" descr="Business cycl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892" y="1252106"/>
            <a:ext cx="4183114" cy="455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4556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673350" y="0"/>
            <a:ext cx="9518650" cy="1049338"/>
          </a:xfrm>
        </p:spPr>
        <p:txBody>
          <a:bodyPr/>
          <a:lstStyle/>
          <a:p>
            <a:r>
              <a:rPr lang="en-US" dirty="0"/>
              <a:t>Depression</a:t>
            </a:r>
            <a:endParaRPr lang="en-IN" dirty="0"/>
          </a:p>
        </p:txBody>
      </p:sp>
      <p:sp>
        <p:nvSpPr>
          <p:cNvPr id="2" name="Content Placeholder 1"/>
          <p:cNvSpPr>
            <a:spLocks noGrp="1"/>
          </p:cNvSpPr>
          <p:nvPr>
            <p:ph idx="4294967295"/>
          </p:nvPr>
        </p:nvSpPr>
        <p:spPr>
          <a:xfrm>
            <a:off x="335360" y="1252106"/>
            <a:ext cx="7176120" cy="3960911"/>
          </a:xfrm>
        </p:spPr>
        <p:txBody>
          <a:bodyPr>
            <a:normAutofit/>
          </a:bodyPr>
          <a:lstStyle/>
          <a:p>
            <a:pPr algn="just"/>
            <a:r>
              <a:rPr lang="en-US" sz="2400" dirty="0"/>
              <a:t>Depression or slump or trough: if the effective corrective measures cannot be undertaken, the economy may find itself go into depression. </a:t>
            </a:r>
            <a:endParaRPr lang="en-US" sz="2400" dirty="0"/>
          </a:p>
          <a:p>
            <a:pPr algn="just"/>
            <a:r>
              <a:rPr lang="en-US" sz="2400" dirty="0" smtClean="0"/>
              <a:t>Depression </a:t>
            </a:r>
            <a:r>
              <a:rPr lang="en-US" sz="2400" dirty="0"/>
              <a:t>is a stage </a:t>
            </a:r>
            <a:r>
              <a:rPr lang="en-US" sz="2400" dirty="0" smtClean="0"/>
              <a:t>when:</a:t>
            </a:r>
          </a:p>
          <a:p>
            <a:pPr algn="just"/>
            <a:r>
              <a:rPr lang="en-US" sz="2400" dirty="0" smtClean="0"/>
              <a:t> </a:t>
            </a:r>
            <a:r>
              <a:rPr lang="en-US" sz="2400" dirty="0"/>
              <a:t>the business confidence is at its lowest</a:t>
            </a:r>
            <a:r>
              <a:rPr lang="en-US" sz="2400" dirty="0" smtClean="0"/>
              <a:t>.</a:t>
            </a:r>
          </a:p>
          <a:p>
            <a:pPr algn="just"/>
            <a:r>
              <a:rPr lang="en-US" sz="2400" dirty="0" smtClean="0"/>
              <a:t> </a:t>
            </a:r>
            <a:r>
              <a:rPr lang="en-US" sz="2400" dirty="0"/>
              <a:t>Investment, employment, output, income and prices touch the </a:t>
            </a:r>
            <a:r>
              <a:rPr lang="en-US" sz="2400" dirty="0" smtClean="0"/>
              <a:t>bottom.</a:t>
            </a:r>
            <a:endParaRPr lang="en-IN" sz="2400" dirty="0"/>
          </a:p>
        </p:txBody>
      </p:sp>
      <p:pic>
        <p:nvPicPr>
          <p:cNvPr id="4" name="Picture 3" descr="Business cycl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892" y="1252106"/>
            <a:ext cx="4183114" cy="455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083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775520" y="116632"/>
            <a:ext cx="9520237" cy="1047750"/>
          </a:xfrm>
        </p:spPr>
        <p:txBody>
          <a:bodyPr/>
          <a:lstStyle/>
          <a:p>
            <a:r>
              <a:rPr lang="en-US" dirty="0" smtClean="0"/>
              <a:t>Recovery </a:t>
            </a:r>
            <a:endParaRPr lang="en-IN" dirty="0"/>
          </a:p>
        </p:txBody>
      </p:sp>
      <p:sp>
        <p:nvSpPr>
          <p:cNvPr id="2" name="Content Placeholder 1"/>
          <p:cNvSpPr>
            <a:spLocks noGrp="1"/>
          </p:cNvSpPr>
          <p:nvPr>
            <p:ph idx="4294967295"/>
          </p:nvPr>
        </p:nvSpPr>
        <p:spPr>
          <a:xfrm>
            <a:off x="839416" y="1422866"/>
            <a:ext cx="5976664" cy="4238381"/>
          </a:xfrm>
        </p:spPr>
        <p:txBody>
          <a:bodyPr>
            <a:normAutofit lnSpcReduction="10000"/>
          </a:bodyPr>
          <a:lstStyle/>
          <a:p>
            <a:pPr algn="just"/>
            <a:r>
              <a:rPr lang="en-US" sz="2400" dirty="0"/>
              <a:t>Recovery or expansion: </a:t>
            </a:r>
            <a:r>
              <a:rPr lang="en-US" sz="2400" dirty="0"/>
              <a:t>as the economy moves out of depression, it enters the phase of recovery. </a:t>
            </a:r>
            <a:endParaRPr lang="en-US" sz="2400" dirty="0"/>
          </a:p>
          <a:p>
            <a:pPr algn="just"/>
            <a:r>
              <a:rPr lang="en-US" sz="2400" dirty="0"/>
              <a:t>Sustained </a:t>
            </a:r>
            <a:r>
              <a:rPr lang="en-US" sz="2400" dirty="0"/>
              <a:t>recovery will </a:t>
            </a:r>
            <a:r>
              <a:rPr lang="en-US" sz="2400" dirty="0" smtClean="0"/>
              <a:t>find:</a:t>
            </a:r>
          </a:p>
          <a:p>
            <a:pPr algn="just"/>
            <a:r>
              <a:rPr lang="en-US" sz="2400" dirty="0" smtClean="0"/>
              <a:t> </a:t>
            </a:r>
            <a:r>
              <a:rPr lang="en-US" sz="2400" dirty="0"/>
              <a:t>the level of investment, employment, output, income and prices moving upwards. </a:t>
            </a:r>
            <a:endParaRPr lang="en-US" sz="2400" dirty="0"/>
          </a:p>
          <a:p>
            <a:pPr algn="just"/>
            <a:r>
              <a:rPr lang="en-US" sz="2400" dirty="0"/>
              <a:t>This </a:t>
            </a:r>
            <a:r>
              <a:rPr lang="en-US" sz="2400" dirty="0"/>
              <a:t>may finally results in </a:t>
            </a:r>
            <a:r>
              <a:rPr lang="en-US" sz="2400" b="1" dirty="0"/>
              <a:t>boom</a:t>
            </a:r>
            <a:r>
              <a:rPr lang="en-US" sz="2400" dirty="0"/>
              <a:t> conditions in the economy</a:t>
            </a:r>
            <a:endParaRPr lang="en-IN" sz="2400" dirty="0"/>
          </a:p>
        </p:txBody>
      </p:sp>
      <p:pic>
        <p:nvPicPr>
          <p:cNvPr id="4" name="Picture 3" descr="Business cycl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892" y="1252106"/>
            <a:ext cx="4183114" cy="455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57659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723</TotalTime>
  <Words>2077</Words>
  <Application>Microsoft Macintosh PowerPoint</Application>
  <PresentationFormat>Widescreen</PresentationFormat>
  <Paragraphs>146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HelveticaNeue</vt:lpstr>
      <vt:lpstr>Arial</vt:lpstr>
      <vt:lpstr>Palatino Linotype</vt:lpstr>
      <vt:lpstr>Gallery</vt:lpstr>
      <vt:lpstr>Business Cycles &amp; Stabilisation </vt:lpstr>
      <vt:lpstr>Business Cycles</vt:lpstr>
      <vt:lpstr>Business Cycles</vt:lpstr>
      <vt:lpstr>Business Cycles</vt:lpstr>
      <vt:lpstr>PowerPoint Presentation</vt:lpstr>
      <vt:lpstr>Prosperity</vt:lpstr>
      <vt:lpstr>Recession</vt:lpstr>
      <vt:lpstr>Depression</vt:lpstr>
      <vt:lpstr>Recovery </vt:lpstr>
      <vt:lpstr>Business cycles</vt:lpstr>
      <vt:lpstr>Methods to Control Business Cycles </vt:lpstr>
      <vt:lpstr>1. Monetary Policy </vt:lpstr>
      <vt:lpstr>Monetary deflation </vt:lpstr>
      <vt:lpstr>Monetary Policy under Expansion </vt:lpstr>
      <vt:lpstr>Monetary Policy </vt:lpstr>
      <vt:lpstr>Monetary Policy </vt:lpstr>
      <vt:lpstr>2. Fiscal Policy </vt:lpstr>
      <vt:lpstr>Fiscal Policy</vt:lpstr>
      <vt:lpstr>Fiscal Policy</vt:lpstr>
      <vt:lpstr>Fiscal Policy</vt:lpstr>
      <vt:lpstr>Fiscal Policy</vt:lpstr>
      <vt:lpstr>Fiscal Policy</vt:lpstr>
      <vt:lpstr>Fiscal Policy</vt:lpstr>
      <vt:lpstr>Fiscal Policy</vt:lpstr>
      <vt:lpstr>3. Automatic Stabilisers</vt:lpstr>
      <vt:lpstr>Automatic Stabilisers</vt:lpstr>
      <vt:lpstr>Automatic Stabilisers</vt:lpstr>
      <vt:lpstr>Automatic Stabilisers</vt:lpstr>
      <vt:lpstr>Automatic Stabilisers</vt:lpstr>
      <vt:lpstr>Automatic Stabilisers</vt:lpstr>
      <vt:lpstr>4. Direct Controls </vt:lpstr>
      <vt:lpstr>Summing up</vt:lpstr>
    </vt:vector>
  </TitlesOfParts>
  <Company>Microsoft</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to Control Business Cycles</dc:title>
  <dc:creator>RK</dc:creator>
  <cp:lastModifiedBy>Microsoft Office User</cp:lastModifiedBy>
  <cp:revision>15</cp:revision>
  <dcterms:created xsi:type="dcterms:W3CDTF">2016-11-14T14:21:36Z</dcterms:created>
  <dcterms:modified xsi:type="dcterms:W3CDTF">2021-05-24T03:08:37Z</dcterms:modified>
</cp:coreProperties>
</file>