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6" r:id="rId2"/>
    <p:sldId id="258" r:id="rId3"/>
    <p:sldId id="274" r:id="rId4"/>
    <p:sldId id="259" r:id="rId5"/>
    <p:sldId id="257" r:id="rId6"/>
    <p:sldId id="260" r:id="rId7"/>
    <p:sldId id="261" r:id="rId8"/>
    <p:sldId id="262" r:id="rId9"/>
    <p:sldId id="263" r:id="rId10"/>
    <p:sldId id="264" r:id="rId11"/>
    <p:sldId id="265" r:id="rId12"/>
    <p:sldId id="266" r:id="rId13"/>
    <p:sldId id="267"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8"/>
    <p:restoredTop sz="94674"/>
  </p:normalViewPr>
  <p:slideViewPr>
    <p:cSldViewPr snapToGrid="0" snapToObjects="1">
      <p:cViewPr varScale="1">
        <p:scale>
          <a:sx n="123" d="100"/>
          <a:sy n="123"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8EAD9-1EA5-A046-8190-3455322D76CA}" type="datetimeFigureOut">
              <a:rPr lang="en-US" smtClean="0"/>
              <a:t>6/10/21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6D4DE-3113-2B43-8DBB-9FBCBBD4D1B3}" type="slidenum">
              <a:rPr lang="en-US" smtClean="0"/>
              <a:t>‹#›</a:t>
            </a:fld>
            <a:endParaRPr lang="en-US"/>
          </a:p>
        </p:txBody>
      </p:sp>
    </p:spTree>
    <p:extLst>
      <p:ext uri="{BB962C8B-B14F-4D97-AF65-F5344CB8AC3E}">
        <p14:creationId xmlns:p14="http://schemas.microsoft.com/office/powerpoint/2010/main" val="118689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712FA5-8317-3C40-AEAC-8F33CC68458E}" type="datetimeFigureOut">
              <a:rPr lang="en-US" smtClean="0"/>
              <a:t>6/9/21</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97B902A-AE97-4F46-81A8-A66C9B20C912}"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12FA5-8317-3C40-AEAC-8F33CC68458E}" type="datetimeFigureOut">
              <a:rPr lang="en-US" smtClean="0"/>
              <a:t>6/9/21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902A-AE97-4F46-81A8-A66C9B20C91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12FA5-8317-3C40-AEAC-8F33CC68458E}" type="datetimeFigureOut">
              <a:rPr lang="en-US" smtClean="0"/>
              <a:t>6/9/21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902A-AE97-4F46-81A8-A66C9B20C912}"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12FA5-8317-3C40-AEAC-8F33CC68458E}" type="datetimeFigureOut">
              <a:rPr lang="en-US" smtClean="0"/>
              <a:t>6/9/21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902A-AE97-4F46-81A8-A66C9B20C91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12FA5-8317-3C40-AEAC-8F33CC68458E}" type="datetimeFigureOut">
              <a:rPr lang="en-US" smtClean="0"/>
              <a:t>6/9/21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902A-AE97-4F46-81A8-A66C9B20C912}"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712FA5-8317-3C40-AEAC-8F33CC68458E}" type="datetimeFigureOut">
              <a:rPr lang="en-US" smtClean="0"/>
              <a:t>6/9/21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B902A-AE97-4F46-81A8-A66C9B20C912}"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712FA5-8317-3C40-AEAC-8F33CC68458E}" type="datetimeFigureOut">
              <a:rPr lang="en-US" smtClean="0"/>
              <a:t>6/9/21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B902A-AE97-4F46-81A8-A66C9B20C912}"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712FA5-8317-3C40-AEAC-8F33CC68458E}" type="datetimeFigureOut">
              <a:rPr lang="en-US" smtClean="0"/>
              <a:t>6/9/21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B902A-AE97-4F46-81A8-A66C9B20C912}"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12FA5-8317-3C40-AEAC-8F33CC68458E}" type="datetimeFigureOut">
              <a:rPr lang="en-US" smtClean="0"/>
              <a:t>6/9/21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B902A-AE97-4F46-81A8-A66C9B20C9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12FA5-8317-3C40-AEAC-8F33CC68458E}" type="datetimeFigureOut">
              <a:rPr lang="en-US" smtClean="0"/>
              <a:t>6/9/21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B902A-AE97-4F46-81A8-A66C9B20C912}"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D9712FA5-8317-3C40-AEAC-8F33CC68458E}" type="datetimeFigureOut">
              <a:rPr lang="en-US" smtClean="0"/>
              <a:t>6/9/21</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B97B902A-AE97-4F46-81A8-A66C9B20C912}"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712FA5-8317-3C40-AEAC-8F33CC68458E}" type="datetimeFigureOut">
              <a:rPr lang="en-US" smtClean="0"/>
              <a:t>6/9/21</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97B902A-AE97-4F46-81A8-A66C9B20C912}"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1102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fontAlgn="base"/>
            <a:r>
              <a:rPr lang="en-US" sz="4900" b="1" dirty="0"/>
              <a:t>Central Bank and It’s Functions</a:t>
            </a:r>
            <a:br>
              <a:rPr lang="en-US" sz="4900" b="1" dirty="0"/>
            </a:b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Professor Ravi Kiran</a:t>
            </a:r>
            <a:endParaRPr lang="en-US" dirty="0"/>
          </a:p>
        </p:txBody>
      </p:sp>
    </p:spTree>
    <p:extLst>
      <p:ext uri="{BB962C8B-B14F-4D97-AF65-F5344CB8AC3E}">
        <p14:creationId xmlns:p14="http://schemas.microsoft.com/office/powerpoint/2010/main" val="1623029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463325"/>
            <a:ext cx="10134140" cy="1049235"/>
          </a:xfrm>
        </p:spPr>
        <p:txBody>
          <a:bodyPr/>
          <a:lstStyle/>
          <a:p>
            <a:r>
              <a:rPr lang="en-US" b="1" dirty="0"/>
              <a:t>Functions of a Central bank : Traditional Functions </a:t>
            </a:r>
            <a:endParaRPr lang="en-US" dirty="0"/>
          </a:p>
        </p:txBody>
      </p:sp>
      <p:sp>
        <p:nvSpPr>
          <p:cNvPr id="3" name="Content Placeholder 2"/>
          <p:cNvSpPr>
            <a:spLocks noGrp="1"/>
          </p:cNvSpPr>
          <p:nvPr>
            <p:ph idx="1"/>
          </p:nvPr>
        </p:nvSpPr>
        <p:spPr>
          <a:xfrm>
            <a:off x="1534695" y="1512559"/>
            <a:ext cx="10134140" cy="4260443"/>
          </a:xfrm>
        </p:spPr>
        <p:txBody>
          <a:bodyPr/>
          <a:lstStyle/>
          <a:p>
            <a:pPr marL="0" indent="0" fontAlgn="base">
              <a:buNone/>
            </a:pPr>
            <a:r>
              <a:rPr lang="en-US" b="1" dirty="0"/>
              <a:t>Controller of </a:t>
            </a:r>
            <a:r>
              <a:rPr lang="en-US" b="1" dirty="0" smtClean="0"/>
              <a:t>Credit</a:t>
            </a:r>
            <a:endParaRPr lang="en-US" dirty="0"/>
          </a:p>
          <a:p>
            <a:pPr algn="just" fontAlgn="base"/>
            <a:r>
              <a:rPr lang="en-US" dirty="0"/>
              <a:t>C</a:t>
            </a:r>
            <a:r>
              <a:rPr lang="en-US" dirty="0" smtClean="0"/>
              <a:t>entral </a:t>
            </a:r>
            <a:r>
              <a:rPr lang="en-US" dirty="0"/>
              <a:t>bank has power to regulate the credit creation by commercial banks. </a:t>
            </a:r>
            <a:endParaRPr lang="en-US" dirty="0" smtClean="0"/>
          </a:p>
          <a:p>
            <a:pPr algn="just" fontAlgn="base"/>
            <a:r>
              <a:rPr lang="en-US" dirty="0" smtClean="0"/>
              <a:t>The </a:t>
            </a:r>
            <a:r>
              <a:rPr lang="en-US" dirty="0"/>
              <a:t>credit creation depends upon the amount of deposits, cash reserves, and rate of interest given by commercial banks. </a:t>
            </a:r>
            <a:endParaRPr lang="en-US" dirty="0" smtClean="0"/>
          </a:p>
          <a:p>
            <a:pPr algn="just" fontAlgn="base"/>
            <a:r>
              <a:rPr lang="en-US" dirty="0" smtClean="0"/>
              <a:t>All </a:t>
            </a:r>
            <a:r>
              <a:rPr lang="en-US" dirty="0"/>
              <a:t>these are directly or indirectly controlled by the central bank. </a:t>
            </a:r>
            <a:endParaRPr lang="en-US" dirty="0" smtClean="0"/>
          </a:p>
          <a:p>
            <a:pPr algn="just" fontAlgn="base"/>
            <a:r>
              <a:rPr lang="en-US" dirty="0"/>
              <a:t>T</a:t>
            </a:r>
            <a:r>
              <a:rPr lang="en-US" dirty="0" smtClean="0"/>
              <a:t>he </a:t>
            </a:r>
            <a:r>
              <a:rPr lang="en-US" dirty="0"/>
              <a:t>central bank can influence the deposits of commercial banks by performing open market operations and making changes in </a:t>
            </a:r>
            <a:r>
              <a:rPr lang="en-US" dirty="0" smtClean="0"/>
              <a:t>Cash Reserve Ratios (CRR) </a:t>
            </a:r>
            <a:r>
              <a:rPr lang="en-US" dirty="0"/>
              <a:t>to control various economic conditions.</a:t>
            </a:r>
          </a:p>
          <a:p>
            <a:endParaRPr lang="en-US" dirty="0"/>
          </a:p>
        </p:txBody>
      </p:sp>
    </p:spTree>
    <p:extLst>
      <p:ext uri="{BB962C8B-B14F-4D97-AF65-F5344CB8AC3E}">
        <p14:creationId xmlns:p14="http://schemas.microsoft.com/office/powerpoint/2010/main" val="1845260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997662" cy="1049235"/>
          </a:xfrm>
        </p:spPr>
        <p:txBody>
          <a:bodyPr/>
          <a:lstStyle/>
          <a:p>
            <a:r>
              <a:rPr lang="en-US" b="1" dirty="0"/>
              <a:t>Functions of a Central </a:t>
            </a:r>
            <a:r>
              <a:rPr lang="en-US" b="1" dirty="0" smtClean="0"/>
              <a:t>bank: Development Functions</a:t>
            </a:r>
            <a:endParaRPr lang="en-US" dirty="0"/>
          </a:p>
        </p:txBody>
      </p:sp>
      <p:sp>
        <p:nvSpPr>
          <p:cNvPr id="3" name="Content Placeholder 2"/>
          <p:cNvSpPr>
            <a:spLocks noGrp="1"/>
          </p:cNvSpPr>
          <p:nvPr>
            <p:ph idx="1"/>
          </p:nvPr>
        </p:nvSpPr>
        <p:spPr>
          <a:xfrm>
            <a:off x="1534696" y="2015732"/>
            <a:ext cx="10147788" cy="3450613"/>
          </a:xfrm>
        </p:spPr>
        <p:txBody>
          <a:bodyPr/>
          <a:lstStyle/>
          <a:p>
            <a:pPr marL="0" indent="0">
              <a:buNone/>
            </a:pPr>
            <a:r>
              <a:rPr lang="en-US" b="1" dirty="0"/>
              <a:t>Developing specialized financial </a:t>
            </a:r>
            <a:r>
              <a:rPr lang="en-US" b="1" dirty="0" smtClean="0"/>
              <a:t>institutions</a:t>
            </a:r>
          </a:p>
          <a:p>
            <a:pPr algn="just" fontAlgn="base"/>
            <a:r>
              <a:rPr lang="en-US" dirty="0" smtClean="0"/>
              <a:t>The </a:t>
            </a:r>
            <a:r>
              <a:rPr lang="en-US" dirty="0"/>
              <a:t>central bank </a:t>
            </a:r>
            <a:r>
              <a:rPr lang="en-US" b="1" dirty="0"/>
              <a:t>establishes institutions that serve credit requirements </a:t>
            </a:r>
            <a:r>
              <a:rPr lang="en-US" dirty="0"/>
              <a:t>of the agriculture sector and other rural businesses.</a:t>
            </a:r>
          </a:p>
          <a:p>
            <a:pPr algn="just" fontAlgn="base"/>
            <a:r>
              <a:rPr lang="en-US" dirty="0"/>
              <a:t>Some of these financial institutions include Industrial Development Bank of India (IDBI) and National Bank for Agriculture and Rural Development (NABARD). </a:t>
            </a:r>
            <a:endParaRPr lang="en-US" dirty="0" smtClean="0"/>
          </a:p>
          <a:p>
            <a:pPr algn="just" fontAlgn="base"/>
            <a:r>
              <a:rPr lang="en-US" dirty="0" smtClean="0"/>
              <a:t>These </a:t>
            </a:r>
            <a:r>
              <a:rPr lang="en-US" dirty="0"/>
              <a:t>are called specialized institutions as they serve the specific sectors of the economy.</a:t>
            </a:r>
          </a:p>
          <a:p>
            <a:pPr marL="0" indent="0">
              <a:buNone/>
            </a:pPr>
            <a:endParaRPr lang="en-US" dirty="0"/>
          </a:p>
        </p:txBody>
      </p:sp>
    </p:spTree>
    <p:extLst>
      <p:ext uri="{BB962C8B-B14F-4D97-AF65-F5344CB8AC3E}">
        <p14:creationId xmlns:p14="http://schemas.microsoft.com/office/powerpoint/2010/main" val="129738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95086"/>
            <a:ext cx="10065901" cy="1049235"/>
          </a:xfrm>
        </p:spPr>
        <p:txBody>
          <a:bodyPr/>
          <a:lstStyle/>
          <a:p>
            <a:r>
              <a:rPr lang="en-US" b="1"/>
              <a:t>Functions of a Central bank: Development Functions</a:t>
            </a:r>
            <a:endParaRPr lang="en-US"/>
          </a:p>
        </p:txBody>
      </p:sp>
      <p:sp>
        <p:nvSpPr>
          <p:cNvPr id="3" name="Content Placeholder 2"/>
          <p:cNvSpPr>
            <a:spLocks noGrp="1"/>
          </p:cNvSpPr>
          <p:nvPr>
            <p:ph idx="1"/>
          </p:nvPr>
        </p:nvSpPr>
        <p:spPr/>
        <p:txBody>
          <a:bodyPr/>
          <a:lstStyle/>
          <a:p>
            <a:pPr marL="0" indent="0" fontAlgn="base">
              <a:buNone/>
            </a:pPr>
            <a:r>
              <a:rPr lang="en-US" b="1" dirty="0"/>
              <a:t>Influencing money market and capital </a:t>
            </a:r>
            <a:r>
              <a:rPr lang="en-US" b="1" dirty="0" smtClean="0"/>
              <a:t>market</a:t>
            </a:r>
            <a:r>
              <a:rPr lang="en-US" b="1" dirty="0"/>
              <a:t> </a:t>
            </a:r>
            <a:endParaRPr lang="en-US" dirty="0"/>
          </a:p>
          <a:p>
            <a:pPr algn="just" fontAlgn="base"/>
            <a:r>
              <a:rPr lang="en-US" dirty="0"/>
              <a:t>Implies that central bank helps in controlling the financial markets Money market deals in short term credit and capital market deals in long term credit</a:t>
            </a:r>
            <a:r>
              <a:rPr lang="en-US" dirty="0" smtClean="0"/>
              <a:t>.</a:t>
            </a:r>
          </a:p>
          <a:p>
            <a:pPr algn="just" fontAlgn="base"/>
            <a:r>
              <a:rPr lang="en-US" dirty="0" smtClean="0"/>
              <a:t> </a:t>
            </a:r>
            <a:r>
              <a:rPr lang="en-US" dirty="0"/>
              <a:t>The central bank maintains the country’s economic growth by controlling the activities of these markets.</a:t>
            </a:r>
          </a:p>
          <a:p>
            <a:endParaRPr lang="en-US" dirty="0"/>
          </a:p>
        </p:txBody>
      </p:sp>
    </p:spTree>
    <p:extLst>
      <p:ext uri="{BB962C8B-B14F-4D97-AF65-F5344CB8AC3E}">
        <p14:creationId xmlns:p14="http://schemas.microsoft.com/office/powerpoint/2010/main" val="76263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54143"/>
            <a:ext cx="10147788" cy="1049235"/>
          </a:xfrm>
        </p:spPr>
        <p:txBody>
          <a:bodyPr/>
          <a:lstStyle/>
          <a:p>
            <a:r>
              <a:rPr lang="en-US" b="1" dirty="0"/>
              <a:t>Functions of a Central bank: Development Functions</a:t>
            </a:r>
            <a:endParaRPr lang="en-US" dirty="0"/>
          </a:p>
        </p:txBody>
      </p:sp>
      <p:sp>
        <p:nvSpPr>
          <p:cNvPr id="3" name="Content Placeholder 2"/>
          <p:cNvSpPr>
            <a:spLocks noGrp="1"/>
          </p:cNvSpPr>
          <p:nvPr>
            <p:ph idx="1"/>
          </p:nvPr>
        </p:nvSpPr>
        <p:spPr>
          <a:xfrm>
            <a:off x="1534696" y="1651380"/>
            <a:ext cx="9984014" cy="3794077"/>
          </a:xfrm>
        </p:spPr>
        <p:txBody>
          <a:bodyPr/>
          <a:lstStyle/>
          <a:p>
            <a:pPr marL="0" indent="0" algn="just">
              <a:buNone/>
            </a:pPr>
            <a:r>
              <a:rPr lang="en-US" b="1" dirty="0"/>
              <a:t>Collecting statistical </a:t>
            </a:r>
            <a:r>
              <a:rPr lang="en-US" b="1" dirty="0" smtClean="0"/>
              <a:t>data</a:t>
            </a:r>
          </a:p>
          <a:p>
            <a:pPr marL="0" indent="0" algn="just">
              <a:buNone/>
            </a:pPr>
            <a:r>
              <a:rPr lang="en-US" b="1" dirty="0" smtClean="0"/>
              <a:t>Central Bank </a:t>
            </a:r>
            <a:r>
              <a:rPr lang="en-US" dirty="0"/>
              <a:t>g</a:t>
            </a:r>
            <a:r>
              <a:rPr lang="en-US" dirty="0" smtClean="0"/>
              <a:t>athers </a:t>
            </a:r>
            <a:r>
              <a:rPr lang="en-US" dirty="0"/>
              <a:t>and analyzes data related to banking, currency, and foreign exchange position of a country. </a:t>
            </a:r>
            <a:endParaRPr lang="en-US" dirty="0" smtClean="0"/>
          </a:p>
          <a:p>
            <a:pPr marL="0" indent="0" algn="just">
              <a:buNone/>
            </a:pPr>
            <a:r>
              <a:rPr lang="en-US" dirty="0" smtClean="0"/>
              <a:t>The </a:t>
            </a:r>
            <a:r>
              <a:rPr lang="en-US" dirty="0"/>
              <a:t>data is quite helpful for researchers, policymakers, and economists. </a:t>
            </a:r>
            <a:endParaRPr lang="en-US" dirty="0" smtClean="0"/>
          </a:p>
          <a:p>
            <a:pPr marL="0" indent="0" algn="just">
              <a:buNone/>
            </a:pPr>
            <a:r>
              <a:rPr lang="en-US" dirty="0"/>
              <a:t>T</a:t>
            </a:r>
            <a:r>
              <a:rPr lang="en-US" dirty="0" smtClean="0"/>
              <a:t>he </a:t>
            </a:r>
            <a:r>
              <a:rPr lang="en-US" dirty="0"/>
              <a:t>Reserve Bank of India publishes a magazine called Reserve Bank of India Bulletin, whose data is useful for formulating different policies and making macro-level decisions</a:t>
            </a:r>
            <a:r>
              <a:rPr lang="en-US" dirty="0" smtClean="0"/>
              <a:t>. </a:t>
            </a:r>
            <a:endParaRPr lang="en-US" dirty="0"/>
          </a:p>
        </p:txBody>
      </p:sp>
    </p:spTree>
    <p:extLst>
      <p:ext uri="{BB962C8B-B14F-4D97-AF65-F5344CB8AC3E}">
        <p14:creationId xmlns:p14="http://schemas.microsoft.com/office/powerpoint/2010/main" val="517456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354143"/>
            <a:ext cx="9520158" cy="1049235"/>
          </a:xfrm>
        </p:spPr>
        <p:txBody>
          <a:bodyPr/>
          <a:lstStyle/>
          <a:p>
            <a:r>
              <a:rPr lang="en-US" dirty="0"/>
              <a:t>Monetary Policy Tools </a:t>
            </a:r>
          </a:p>
        </p:txBody>
      </p:sp>
      <p:sp>
        <p:nvSpPr>
          <p:cNvPr id="3" name="Content Placeholder 2"/>
          <p:cNvSpPr>
            <a:spLocks noGrp="1"/>
          </p:cNvSpPr>
          <p:nvPr>
            <p:ph idx="1"/>
          </p:nvPr>
        </p:nvSpPr>
        <p:spPr>
          <a:xfrm>
            <a:off x="1534694" y="1569493"/>
            <a:ext cx="10657305" cy="4531056"/>
          </a:xfrm>
        </p:spPr>
        <p:txBody>
          <a:bodyPr>
            <a:normAutofit/>
          </a:bodyPr>
          <a:lstStyle/>
          <a:p>
            <a:pPr algn="just"/>
            <a:r>
              <a:rPr lang="en-US" b="1" dirty="0" smtClean="0"/>
              <a:t>Bank Rate: </a:t>
            </a:r>
            <a:r>
              <a:rPr lang="en-US" dirty="0" smtClean="0"/>
              <a:t>The </a:t>
            </a:r>
            <a:r>
              <a:rPr lang="en-US" dirty="0"/>
              <a:t>minimum </a:t>
            </a:r>
            <a:r>
              <a:rPr lang="en-US" b="1" dirty="0"/>
              <a:t>rate</a:t>
            </a:r>
            <a:r>
              <a:rPr lang="en-US" dirty="0"/>
              <a:t> of </a:t>
            </a:r>
            <a:r>
              <a:rPr lang="en-US" b="1" dirty="0"/>
              <a:t>interest</a:t>
            </a:r>
            <a:r>
              <a:rPr lang="en-US" dirty="0"/>
              <a:t>, which </a:t>
            </a:r>
            <a:r>
              <a:rPr lang="en-US" dirty="0" smtClean="0"/>
              <a:t>the Reserve</a:t>
            </a:r>
            <a:r>
              <a:rPr lang="en-US" dirty="0"/>
              <a:t> </a:t>
            </a:r>
            <a:r>
              <a:rPr lang="en-US" b="1" dirty="0"/>
              <a:t>Bank</a:t>
            </a:r>
            <a:r>
              <a:rPr lang="en-US" dirty="0"/>
              <a:t> of </a:t>
            </a:r>
            <a:r>
              <a:rPr lang="en-US" dirty="0" smtClean="0"/>
              <a:t>India charges, </a:t>
            </a:r>
            <a:r>
              <a:rPr lang="en-US" dirty="0"/>
              <a:t>while lending loans to domestic </a:t>
            </a:r>
            <a:r>
              <a:rPr lang="en-US" b="1" dirty="0"/>
              <a:t>banks</a:t>
            </a:r>
            <a:r>
              <a:rPr lang="en-US" dirty="0"/>
              <a:t> is called "</a:t>
            </a:r>
            <a:r>
              <a:rPr lang="en-US" b="1" dirty="0"/>
              <a:t>Bank Rate</a:t>
            </a:r>
            <a:r>
              <a:rPr lang="en-US" dirty="0"/>
              <a:t>". When a </a:t>
            </a:r>
            <a:r>
              <a:rPr lang="en-US" b="1" dirty="0"/>
              <a:t>bank</a:t>
            </a:r>
            <a:r>
              <a:rPr lang="en-US" dirty="0"/>
              <a:t> suffers fund deficiency, it can borrow money from </a:t>
            </a:r>
            <a:r>
              <a:rPr lang="en-US" b="1" dirty="0"/>
              <a:t>RBI</a:t>
            </a:r>
            <a:r>
              <a:rPr lang="en-US" dirty="0"/>
              <a:t> to continue services</a:t>
            </a:r>
            <a:r>
              <a:rPr lang="en-US" dirty="0" smtClean="0"/>
              <a:t>. </a:t>
            </a:r>
            <a:r>
              <a:rPr lang="en-US" b="1" dirty="0"/>
              <a:t>Such money is borrowed by banks comparatively for a longer period of time.</a:t>
            </a:r>
          </a:p>
          <a:p>
            <a:pPr algn="just"/>
            <a:r>
              <a:rPr lang="en-US" b="1" dirty="0"/>
              <a:t>Repo rate</a:t>
            </a:r>
            <a:r>
              <a:rPr lang="en-US" dirty="0"/>
              <a:t> is the </a:t>
            </a:r>
            <a:r>
              <a:rPr lang="en-US" b="1" dirty="0"/>
              <a:t>rate</a:t>
            </a:r>
            <a:r>
              <a:rPr lang="en-US" dirty="0"/>
              <a:t> at which the Central Bank grants loans to commercial banks </a:t>
            </a:r>
            <a:r>
              <a:rPr lang="en-US" b="1" dirty="0"/>
              <a:t>against government securities</a:t>
            </a:r>
            <a:r>
              <a:rPr lang="en-US" dirty="0" smtClean="0"/>
              <a:t>. </a:t>
            </a:r>
            <a:r>
              <a:rPr lang="en-US" dirty="0"/>
              <a:t>Repo rate is an abbreviation of Repurchase Rate  </a:t>
            </a:r>
            <a:r>
              <a:rPr lang="en-US" dirty="0" smtClean="0"/>
              <a:t>(to meet </a:t>
            </a:r>
            <a:r>
              <a:rPr lang="en-US" dirty="0"/>
              <a:t>their day-to-day </a:t>
            </a:r>
            <a:r>
              <a:rPr lang="en-US" dirty="0" smtClean="0"/>
              <a:t>obligations). </a:t>
            </a:r>
            <a:r>
              <a:rPr lang="en-US" dirty="0"/>
              <a:t>Banks make an agreement with the RBI to repurchase the same sold government securities at a future date at a pre-determined price. </a:t>
            </a:r>
            <a:endParaRPr lang="en-US" dirty="0" smtClean="0"/>
          </a:p>
          <a:p>
            <a:r>
              <a:rPr lang="en-US" b="1" dirty="0" smtClean="0"/>
              <a:t>Reverse </a:t>
            </a:r>
            <a:r>
              <a:rPr lang="en-US" b="1" dirty="0"/>
              <a:t>repo rate</a:t>
            </a:r>
            <a:r>
              <a:rPr lang="en-US" dirty="0"/>
              <a:t> is the interest offered by RBI to banks who deposit funds with them</a:t>
            </a:r>
            <a:r>
              <a:rPr lang="en-US" dirty="0" smtClean="0"/>
              <a:t>.</a:t>
            </a:r>
          </a:p>
        </p:txBody>
      </p:sp>
    </p:spTree>
    <p:extLst>
      <p:ext uri="{BB962C8B-B14F-4D97-AF65-F5344CB8AC3E}">
        <p14:creationId xmlns:p14="http://schemas.microsoft.com/office/powerpoint/2010/main" val="1360300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176722"/>
            <a:ext cx="9520158" cy="1049235"/>
          </a:xfrm>
        </p:spPr>
        <p:txBody>
          <a:bodyPr/>
          <a:lstStyle/>
          <a:p>
            <a:r>
              <a:rPr lang="en-US" dirty="0"/>
              <a:t>Monetary Policy Tools </a:t>
            </a:r>
          </a:p>
        </p:txBody>
      </p:sp>
      <p:sp>
        <p:nvSpPr>
          <p:cNvPr id="3" name="Content Placeholder 2"/>
          <p:cNvSpPr>
            <a:spLocks noGrp="1"/>
          </p:cNvSpPr>
          <p:nvPr>
            <p:ph idx="1"/>
          </p:nvPr>
        </p:nvSpPr>
        <p:spPr>
          <a:xfrm>
            <a:off x="1534695" y="1225957"/>
            <a:ext cx="10284265" cy="4388172"/>
          </a:xfrm>
        </p:spPr>
        <p:txBody>
          <a:bodyPr>
            <a:normAutofit/>
          </a:bodyPr>
          <a:lstStyle/>
          <a:p>
            <a:pPr algn="just"/>
            <a:r>
              <a:rPr lang="en-US" b="1" dirty="0"/>
              <a:t>Open market operations</a:t>
            </a:r>
            <a:r>
              <a:rPr lang="en-US" dirty="0"/>
              <a:t> refer to the selling and purchasing of the treasury bills and government securities by the central bank of any country in order to regulate money supply in the economy. It is one of the most important ways of monetary control that is exercised by the central banks</a:t>
            </a:r>
            <a:r>
              <a:rPr lang="en-US" dirty="0" smtClean="0"/>
              <a:t>.</a:t>
            </a:r>
          </a:p>
          <a:p>
            <a:pPr algn="just"/>
            <a:r>
              <a:rPr lang="en-US" dirty="0"/>
              <a:t>An expansionary </a:t>
            </a:r>
            <a:r>
              <a:rPr lang="en-US" b="1" dirty="0"/>
              <a:t>open market operation</a:t>
            </a:r>
            <a:r>
              <a:rPr lang="en-US" dirty="0"/>
              <a:t> is when the </a:t>
            </a:r>
            <a:r>
              <a:rPr lang="en-US" dirty="0" smtClean="0"/>
              <a:t>RBI wants </a:t>
            </a:r>
            <a:r>
              <a:rPr lang="en-US" dirty="0"/>
              <a:t>to increase the money supply and lower interest rates by purchasing Treasury bills from banks, thus increasing the supply of bank reserves</a:t>
            </a:r>
            <a:r>
              <a:rPr lang="en-US" dirty="0" smtClean="0"/>
              <a:t>. </a:t>
            </a:r>
          </a:p>
          <a:p>
            <a:pPr algn="just"/>
            <a:r>
              <a:rPr lang="en-US" dirty="0" smtClean="0"/>
              <a:t>When RBI wants </a:t>
            </a:r>
            <a:r>
              <a:rPr lang="en-US" dirty="0"/>
              <a:t>interest rates to rise, it sells securities to banks. This is known as a </a:t>
            </a:r>
            <a:r>
              <a:rPr lang="en-US" b="1" dirty="0"/>
              <a:t>contractionary</a:t>
            </a:r>
            <a:r>
              <a:rPr lang="en-US" dirty="0"/>
              <a:t> monetary policy. It's implemented with the goal of </a:t>
            </a:r>
            <a:r>
              <a:rPr lang="en-US" b="1" dirty="0"/>
              <a:t>slowing inflation and stabilizing economic growth. </a:t>
            </a:r>
            <a:endParaRPr lang="en-US" b="1" dirty="0" smtClean="0"/>
          </a:p>
          <a:p>
            <a:pPr algn="just"/>
            <a:endParaRPr lang="en-US" dirty="0"/>
          </a:p>
        </p:txBody>
      </p:sp>
    </p:spTree>
    <p:extLst>
      <p:ext uri="{BB962C8B-B14F-4D97-AF65-F5344CB8AC3E}">
        <p14:creationId xmlns:p14="http://schemas.microsoft.com/office/powerpoint/2010/main" val="254367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313200"/>
            <a:ext cx="9520158" cy="1049235"/>
          </a:xfrm>
        </p:spPr>
        <p:txBody>
          <a:bodyPr/>
          <a:lstStyle/>
          <a:p>
            <a:r>
              <a:rPr lang="en-US" dirty="0" smtClean="0"/>
              <a:t>Monetary Policy Tools </a:t>
            </a:r>
            <a:endParaRPr lang="en-US" dirty="0"/>
          </a:p>
        </p:txBody>
      </p:sp>
      <p:sp>
        <p:nvSpPr>
          <p:cNvPr id="3" name="Content Placeholder 2"/>
          <p:cNvSpPr>
            <a:spLocks noGrp="1"/>
          </p:cNvSpPr>
          <p:nvPr>
            <p:ph idx="1"/>
          </p:nvPr>
        </p:nvSpPr>
        <p:spPr>
          <a:xfrm>
            <a:off x="1534695" y="2015732"/>
            <a:ext cx="10175083" cy="3689032"/>
          </a:xfrm>
        </p:spPr>
        <p:txBody>
          <a:bodyPr>
            <a:normAutofit fontScale="85000" lnSpcReduction="10000"/>
          </a:bodyPr>
          <a:lstStyle/>
          <a:p>
            <a:r>
              <a:rPr lang="en-US" b="1" dirty="0"/>
              <a:t>SLR</a:t>
            </a:r>
            <a:r>
              <a:rPr lang="en-US" dirty="0"/>
              <a:t> or statutory liquidity ratio is the minimum percentage of deposits that a bank has to maintain in form of gold, cash or other approved securities</a:t>
            </a:r>
            <a:r>
              <a:rPr lang="en-US" dirty="0" smtClean="0"/>
              <a:t>.</a:t>
            </a:r>
          </a:p>
          <a:p>
            <a:r>
              <a:rPr lang="en-US" b="1" dirty="0"/>
              <a:t>Cash Reserve Ratio</a:t>
            </a:r>
            <a:r>
              <a:rPr lang="en-US" dirty="0"/>
              <a:t> (</a:t>
            </a:r>
            <a:r>
              <a:rPr lang="en-US" b="1" dirty="0"/>
              <a:t>CRR</a:t>
            </a:r>
            <a:r>
              <a:rPr lang="en-US" dirty="0"/>
              <a:t>) is the share of a bank's total deposit that is mandated by the Reserve Bank of India (RBI) to be maintained with the latter as reserves in the form of liquid </a:t>
            </a:r>
            <a:r>
              <a:rPr lang="en-US" dirty="0" smtClean="0"/>
              <a:t>cash</a:t>
            </a:r>
          </a:p>
          <a:p>
            <a:r>
              <a:rPr lang="en-US" dirty="0" smtClean="0"/>
              <a:t>SLR : 18%</a:t>
            </a:r>
          </a:p>
          <a:p>
            <a:r>
              <a:rPr lang="en-US" dirty="0" smtClean="0"/>
              <a:t>Repo Rate : 4 % </a:t>
            </a:r>
          </a:p>
          <a:p>
            <a:r>
              <a:rPr lang="en-US" dirty="0" smtClean="0"/>
              <a:t>Reverse Repo Rate : 3.35%</a:t>
            </a:r>
          </a:p>
          <a:p>
            <a:r>
              <a:rPr lang="en-US" dirty="0" smtClean="0"/>
              <a:t>Bank Rate : 4.25%</a:t>
            </a:r>
          </a:p>
          <a:p>
            <a:pPr algn="r"/>
            <a:r>
              <a:rPr lang="en-US" dirty="0"/>
              <a:t>J</a:t>
            </a:r>
            <a:r>
              <a:rPr lang="en-US" dirty="0" smtClean="0"/>
              <a:t>une </a:t>
            </a:r>
            <a:r>
              <a:rPr lang="en-US" dirty="0"/>
              <a:t>04, 2021</a:t>
            </a:r>
          </a:p>
          <a:p>
            <a:endParaRPr lang="en-US" dirty="0"/>
          </a:p>
        </p:txBody>
      </p:sp>
    </p:spTree>
    <p:extLst>
      <p:ext uri="{BB962C8B-B14F-4D97-AF65-F5344CB8AC3E}">
        <p14:creationId xmlns:p14="http://schemas.microsoft.com/office/powerpoint/2010/main" val="1033453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2"/>
          <p:cNvSpPr txBox="1">
            <a:spLocks noChangeArrowheads="1"/>
          </p:cNvSpPr>
          <p:nvPr/>
        </p:nvSpPr>
        <p:spPr bwMode="auto">
          <a:xfrm>
            <a:off x="3429000" y="1592741"/>
            <a:ext cx="3505200" cy="769937"/>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charset="2"/>
              <a:buChar char=""/>
              <a:defRPr sz="2400">
                <a:solidFill>
                  <a:srgbClr val="262626"/>
                </a:solidFill>
                <a:latin typeface="Book Antiqua" charset="0"/>
              </a:defRPr>
            </a:lvl1pPr>
            <a:lvl2pPr marL="742950" indent="-285750">
              <a:spcBef>
                <a:spcPct val="20000"/>
              </a:spcBef>
              <a:buClr>
                <a:schemeClr val="accent1"/>
              </a:buClr>
              <a:buFont typeface="Wingdings" charset="2"/>
              <a:buChar char=""/>
              <a:defRPr sz="2200">
                <a:solidFill>
                  <a:srgbClr val="262626"/>
                </a:solidFill>
                <a:latin typeface="Book Antiqua" charset="0"/>
              </a:defRPr>
            </a:lvl2pPr>
            <a:lvl3pPr marL="1143000" indent="-228600">
              <a:spcBef>
                <a:spcPct val="20000"/>
              </a:spcBef>
              <a:buClr>
                <a:schemeClr val="accent1"/>
              </a:buClr>
              <a:buFont typeface="Wingdings" charset="2"/>
              <a:buChar char=""/>
              <a:defRPr sz="2000">
                <a:solidFill>
                  <a:srgbClr val="262626"/>
                </a:solidFill>
                <a:latin typeface="Book Antiqua" charset="0"/>
              </a:defRPr>
            </a:lvl3pPr>
            <a:lvl4pPr marL="1600200" indent="-228600">
              <a:spcBef>
                <a:spcPct val="20000"/>
              </a:spcBef>
              <a:buClr>
                <a:schemeClr val="accent1"/>
              </a:buClr>
              <a:buFont typeface="Wingdings" charset="2"/>
              <a:buChar char=""/>
              <a:defRPr>
                <a:solidFill>
                  <a:srgbClr val="262626"/>
                </a:solidFill>
                <a:latin typeface="Book Antiqua" charset="0"/>
              </a:defRPr>
            </a:lvl4pPr>
            <a:lvl5pPr marL="2057400" indent="-228600">
              <a:spcBef>
                <a:spcPct val="20000"/>
              </a:spcBef>
              <a:buClr>
                <a:schemeClr val="accent1"/>
              </a:buClr>
              <a:buFont typeface="Wingdings" charset="2"/>
              <a:buChar char=""/>
              <a:defRPr sz="1600">
                <a:solidFill>
                  <a:srgbClr val="262626"/>
                </a:solidFill>
                <a:latin typeface="Book Antiqua" charset="0"/>
              </a:defRPr>
            </a:lvl5pPr>
            <a:lvl6pPr marL="25146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6pPr>
            <a:lvl7pPr marL="29718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7pPr>
            <a:lvl8pPr marL="34290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8pPr>
            <a:lvl9pPr marL="38862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9pPr>
          </a:lstStyle>
          <a:p>
            <a:pPr algn="ctr" eaLnBrk="1" hangingPunct="1">
              <a:spcBef>
                <a:spcPct val="50000"/>
              </a:spcBef>
              <a:buClrTx/>
              <a:buFontTx/>
              <a:buNone/>
            </a:pPr>
            <a:r>
              <a:rPr lang="en-US" altLang="en-US" sz="4400" b="1">
                <a:solidFill>
                  <a:srgbClr val="E4644A"/>
                </a:solidFill>
                <a:latin typeface="Arial" charset="0"/>
              </a:rPr>
              <a:t>Thank You</a:t>
            </a:r>
          </a:p>
        </p:txBody>
      </p:sp>
      <p:sp>
        <p:nvSpPr>
          <p:cNvPr id="317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charset="2"/>
              <a:buChar char=""/>
              <a:defRPr sz="2400">
                <a:solidFill>
                  <a:srgbClr val="262626"/>
                </a:solidFill>
                <a:latin typeface="Book Antiqua" charset="0"/>
              </a:defRPr>
            </a:lvl1pPr>
            <a:lvl2pPr marL="742950" indent="-285750">
              <a:spcBef>
                <a:spcPct val="20000"/>
              </a:spcBef>
              <a:buClr>
                <a:schemeClr val="accent1"/>
              </a:buClr>
              <a:buFont typeface="Wingdings" charset="2"/>
              <a:buChar char=""/>
              <a:defRPr sz="2200">
                <a:solidFill>
                  <a:srgbClr val="262626"/>
                </a:solidFill>
                <a:latin typeface="Book Antiqua" charset="0"/>
              </a:defRPr>
            </a:lvl2pPr>
            <a:lvl3pPr marL="1143000" indent="-228600">
              <a:spcBef>
                <a:spcPct val="20000"/>
              </a:spcBef>
              <a:buClr>
                <a:schemeClr val="accent1"/>
              </a:buClr>
              <a:buFont typeface="Wingdings" charset="2"/>
              <a:buChar char=""/>
              <a:defRPr sz="2000">
                <a:solidFill>
                  <a:srgbClr val="262626"/>
                </a:solidFill>
                <a:latin typeface="Book Antiqua" charset="0"/>
              </a:defRPr>
            </a:lvl3pPr>
            <a:lvl4pPr marL="1600200" indent="-228600">
              <a:spcBef>
                <a:spcPct val="20000"/>
              </a:spcBef>
              <a:buClr>
                <a:schemeClr val="accent1"/>
              </a:buClr>
              <a:buFont typeface="Wingdings" charset="2"/>
              <a:buChar char=""/>
              <a:defRPr>
                <a:solidFill>
                  <a:srgbClr val="262626"/>
                </a:solidFill>
                <a:latin typeface="Book Antiqua" charset="0"/>
              </a:defRPr>
            </a:lvl4pPr>
            <a:lvl5pPr marL="2057400" indent="-228600">
              <a:spcBef>
                <a:spcPct val="20000"/>
              </a:spcBef>
              <a:buClr>
                <a:schemeClr val="accent1"/>
              </a:buClr>
              <a:buFont typeface="Wingdings" charset="2"/>
              <a:buChar char=""/>
              <a:defRPr sz="1600">
                <a:solidFill>
                  <a:srgbClr val="262626"/>
                </a:solidFill>
                <a:latin typeface="Book Antiqua" charset="0"/>
              </a:defRPr>
            </a:lvl5pPr>
            <a:lvl6pPr marL="25146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6pPr>
            <a:lvl7pPr marL="29718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7pPr>
            <a:lvl8pPr marL="34290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8pPr>
            <a:lvl9pPr marL="3886200" indent="-228600" eaLnBrk="0" fontAlgn="base" hangingPunct="0">
              <a:spcBef>
                <a:spcPct val="20000"/>
              </a:spcBef>
              <a:spcAft>
                <a:spcPct val="0"/>
              </a:spcAft>
              <a:buClr>
                <a:schemeClr val="accent1"/>
              </a:buClr>
              <a:buFont typeface="Wingdings" charset="2"/>
              <a:buChar char=""/>
              <a:defRPr sz="1600">
                <a:solidFill>
                  <a:srgbClr val="262626"/>
                </a:solidFill>
                <a:latin typeface="Book Antiqua" charset="0"/>
              </a:defRPr>
            </a:lvl9pPr>
          </a:lstStyle>
          <a:p>
            <a:pPr>
              <a:spcBef>
                <a:spcPct val="0"/>
              </a:spcBef>
              <a:buClrTx/>
              <a:buFontTx/>
              <a:buNone/>
            </a:pPr>
            <a:fld id="{491A2743-8FE1-F241-AA18-B86F2F44A331}" type="slidenum">
              <a:rPr lang="en-US" altLang="en-US" sz="1200">
                <a:solidFill>
                  <a:srgbClr val="D38E27"/>
                </a:solidFill>
                <a:latin typeface="Times New Roman" charset="0"/>
              </a:rPr>
              <a:pPr>
                <a:spcBef>
                  <a:spcPct val="0"/>
                </a:spcBef>
                <a:buClrTx/>
                <a:buFontTx/>
                <a:buNone/>
              </a:pPr>
              <a:t>17</a:t>
            </a:fld>
            <a:endParaRPr lang="en-US" altLang="en-US" sz="1200">
              <a:solidFill>
                <a:srgbClr val="D38E27"/>
              </a:solidFill>
              <a:latin typeface="Times New Roman" charset="0"/>
            </a:endParaRPr>
          </a:p>
        </p:txBody>
      </p:sp>
      <p:pic>
        <p:nvPicPr>
          <p:cNvPr id="31747" name="Picture 24" descr="http://t0.gstatic.com/images?q=tbn:ANd9GcTO6Bmu1x51QwrfrI9iyc-fpu9t7skFnD67x2GI3gtYrZipyGkCi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90823">
            <a:off x="6743916" y="2456972"/>
            <a:ext cx="271145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298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Bank</a:t>
            </a:r>
            <a:endParaRPr lang="en-US" dirty="0"/>
          </a:p>
        </p:txBody>
      </p:sp>
      <p:sp>
        <p:nvSpPr>
          <p:cNvPr id="3" name="Content Placeholder 2"/>
          <p:cNvSpPr>
            <a:spLocks noGrp="1"/>
          </p:cNvSpPr>
          <p:nvPr>
            <p:ph idx="1"/>
          </p:nvPr>
        </p:nvSpPr>
        <p:spPr/>
        <p:txBody>
          <a:bodyPr>
            <a:normAutofit/>
          </a:bodyPr>
          <a:lstStyle/>
          <a:p>
            <a:pPr algn="just"/>
            <a:r>
              <a:rPr lang="en-US" sz="2800" i="1" dirty="0"/>
              <a:t>A Central Bank is the bank in any </a:t>
            </a:r>
            <a:r>
              <a:rPr lang="en-US" sz="2800" i="1" dirty="0" smtClean="0"/>
              <a:t>country </a:t>
            </a:r>
            <a:r>
              <a:rPr lang="en-US" sz="2800" i="1" dirty="0"/>
              <a:t>which has been entrusted </a:t>
            </a:r>
            <a:r>
              <a:rPr lang="en-US" sz="2800" i="1" dirty="0" smtClean="0"/>
              <a:t>with the </a:t>
            </a:r>
            <a:r>
              <a:rPr lang="en-US" sz="2800" i="1" dirty="0"/>
              <a:t>duty of regulating the volume of currency and credit in that </a:t>
            </a:r>
            <a:r>
              <a:rPr lang="en-US" sz="2800" i="1" dirty="0" smtClean="0"/>
              <a:t>country</a:t>
            </a:r>
          </a:p>
          <a:p>
            <a:pPr algn="r"/>
            <a:r>
              <a:rPr lang="en-US" sz="2800" i="1" dirty="0" smtClean="0"/>
              <a:t>Bank </a:t>
            </a:r>
            <a:r>
              <a:rPr lang="en-US" sz="2800" i="1" dirty="0"/>
              <a:t>of International Settlement.</a:t>
            </a:r>
            <a:endParaRPr lang="en-US" sz="2800" dirty="0"/>
          </a:p>
        </p:txBody>
      </p:sp>
    </p:spTree>
    <p:extLst>
      <p:ext uri="{BB962C8B-B14F-4D97-AF65-F5344CB8AC3E}">
        <p14:creationId xmlns:p14="http://schemas.microsoft.com/office/powerpoint/2010/main" val="1346905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2921" y="520342"/>
            <a:ext cx="2857500" cy="2857500"/>
          </a:xfrm>
          <a:prstGeom prst="rect">
            <a:avLst/>
          </a:prstGeom>
        </p:spPr>
      </p:pic>
      <p:sp>
        <p:nvSpPr>
          <p:cNvPr id="5" name="Rectangle 4"/>
          <p:cNvSpPr/>
          <p:nvPr/>
        </p:nvSpPr>
        <p:spPr>
          <a:xfrm>
            <a:off x="3753134" y="274682"/>
            <a:ext cx="7956646" cy="3970318"/>
          </a:xfrm>
          <a:prstGeom prst="rect">
            <a:avLst/>
          </a:prstGeom>
        </p:spPr>
        <p:txBody>
          <a:bodyPr wrap="square">
            <a:spAutoFit/>
          </a:bodyPr>
          <a:lstStyle/>
          <a:p>
            <a:pPr algn="just"/>
            <a:r>
              <a:rPr lang="en-US" sz="2800" b="0" i="0" u="none" strike="noStrike" dirty="0" smtClean="0">
                <a:solidFill>
                  <a:srgbClr val="202124"/>
                </a:solidFill>
                <a:effectLst/>
                <a:latin typeface="arial" charset="0"/>
              </a:rPr>
              <a:t>The </a:t>
            </a:r>
            <a:r>
              <a:rPr lang="en-US" sz="2800" b="1" i="0" u="none" strike="noStrike" dirty="0" smtClean="0">
                <a:solidFill>
                  <a:srgbClr val="202124"/>
                </a:solidFill>
                <a:effectLst/>
                <a:latin typeface="arial" charset="0"/>
              </a:rPr>
              <a:t>Reserve Bank of India</a:t>
            </a:r>
            <a:r>
              <a:rPr lang="en-US" sz="2800" b="0" i="0" u="none" strike="noStrike" dirty="0" smtClean="0">
                <a:solidFill>
                  <a:srgbClr val="202124"/>
                </a:solidFill>
                <a:effectLst/>
                <a:latin typeface="arial" charset="0"/>
              </a:rPr>
              <a:t> was set up on the basis of the recommendations of the Hilton Young Commission. </a:t>
            </a:r>
          </a:p>
          <a:p>
            <a:pPr algn="just"/>
            <a:r>
              <a:rPr lang="en-US" sz="2800" b="0" i="0" u="none" strike="noStrike" dirty="0" smtClean="0">
                <a:solidFill>
                  <a:srgbClr val="202124"/>
                </a:solidFill>
                <a:effectLst/>
                <a:latin typeface="arial" charset="0"/>
              </a:rPr>
              <a:t>The </a:t>
            </a:r>
            <a:r>
              <a:rPr lang="en-US" sz="2800" b="1" i="0" u="none" strike="noStrike" dirty="0" smtClean="0">
                <a:solidFill>
                  <a:srgbClr val="202124"/>
                </a:solidFill>
                <a:effectLst/>
                <a:latin typeface="arial" charset="0"/>
              </a:rPr>
              <a:t>Reserve Bank of India</a:t>
            </a:r>
            <a:r>
              <a:rPr lang="en-US" sz="2800" b="0" i="0" u="none" strike="noStrike" dirty="0" smtClean="0">
                <a:solidFill>
                  <a:srgbClr val="202124"/>
                </a:solidFill>
                <a:effectLst/>
                <a:latin typeface="arial" charset="0"/>
              </a:rPr>
              <a:t> Act, 1934 (II of 1934) provides the statutory basis of the functioning of the Bank, which commenced operations on April 1, 1935.</a:t>
            </a:r>
          </a:p>
          <a:p>
            <a:pPr algn="just"/>
            <a:r>
              <a:rPr lang="en-US" sz="2800" dirty="0"/>
              <a:t>The </a:t>
            </a:r>
            <a:r>
              <a:rPr lang="en-US" sz="2800" b="1" dirty="0"/>
              <a:t>Reserve Bank</a:t>
            </a:r>
            <a:r>
              <a:rPr lang="en-US" sz="2800" dirty="0"/>
              <a:t> of </a:t>
            </a:r>
            <a:r>
              <a:rPr lang="en-US" sz="2800" b="1" dirty="0"/>
              <a:t>India</a:t>
            </a:r>
            <a:r>
              <a:rPr lang="en-US" sz="2800" dirty="0"/>
              <a:t> has offices at 31 locations</a:t>
            </a:r>
            <a:r>
              <a:rPr lang="en-US" dirty="0"/>
              <a:t>.</a:t>
            </a:r>
          </a:p>
        </p:txBody>
      </p:sp>
    </p:spTree>
    <p:extLst>
      <p:ext uri="{BB962C8B-B14F-4D97-AF65-F5344CB8AC3E}">
        <p14:creationId xmlns:p14="http://schemas.microsoft.com/office/powerpoint/2010/main" val="72337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1049235"/>
          </a:xfrm>
        </p:spPr>
        <p:txBody>
          <a:bodyPr>
            <a:normAutofit fontScale="90000"/>
          </a:bodyPr>
          <a:lstStyle/>
          <a:p>
            <a:r>
              <a:rPr lang="en-US" b="1" dirty="0" smtClean="0"/>
              <a:t>Functions </a:t>
            </a:r>
            <a:r>
              <a:rPr lang="en-US" b="1" dirty="0"/>
              <a:t>of a </a:t>
            </a:r>
            <a:r>
              <a:rPr lang="en-US" b="1" dirty="0" smtClean="0"/>
              <a:t>Central bank : </a:t>
            </a:r>
            <a:r>
              <a:rPr lang="en-US" b="1" dirty="0"/>
              <a:t>Traditional </a:t>
            </a:r>
            <a:r>
              <a:rPr lang="en-US" b="1" dirty="0" smtClean="0"/>
              <a:t>Functions</a:t>
            </a:r>
            <a:r>
              <a:rPr lang="en-US" b="1" dirty="0"/>
              <a:t> </a:t>
            </a:r>
            <a:r>
              <a:rPr lang="en-US" dirty="0"/>
              <a:t/>
            </a:r>
            <a:br>
              <a:rPr lang="en-US" dirty="0"/>
            </a:br>
            <a:endParaRPr lang="en-US" dirty="0"/>
          </a:p>
        </p:txBody>
      </p:sp>
      <p:sp>
        <p:nvSpPr>
          <p:cNvPr id="3" name="Content Placeholder 2"/>
          <p:cNvSpPr>
            <a:spLocks noGrp="1"/>
          </p:cNvSpPr>
          <p:nvPr>
            <p:ph idx="1"/>
          </p:nvPr>
        </p:nvSpPr>
        <p:spPr>
          <a:xfrm>
            <a:off x="1534696" y="1265104"/>
            <a:ext cx="10366152" cy="4357773"/>
          </a:xfrm>
        </p:spPr>
        <p:txBody>
          <a:bodyPr>
            <a:normAutofit/>
          </a:bodyPr>
          <a:lstStyle/>
          <a:p>
            <a:pPr marL="0" indent="0" fontAlgn="base">
              <a:buNone/>
            </a:pPr>
            <a:r>
              <a:rPr lang="en-US" b="1" dirty="0" smtClean="0"/>
              <a:t>Bank </a:t>
            </a:r>
            <a:r>
              <a:rPr lang="en-US" b="1" dirty="0"/>
              <a:t>of </a:t>
            </a:r>
            <a:r>
              <a:rPr lang="en-US" b="1" dirty="0" smtClean="0"/>
              <a:t>issue</a:t>
            </a:r>
            <a:endParaRPr lang="en-US" dirty="0"/>
          </a:p>
          <a:p>
            <a:pPr algn="just" fontAlgn="base"/>
            <a:r>
              <a:rPr lang="en-US" dirty="0"/>
              <a:t>Possesses an exclusive right to issue notes (currency) in every country of the world. In the initial years of banking, every bank enjoyed the right of issuing notes. </a:t>
            </a:r>
            <a:endParaRPr lang="en-US" dirty="0" smtClean="0"/>
          </a:p>
          <a:p>
            <a:pPr algn="just" fontAlgn="base"/>
            <a:r>
              <a:rPr lang="en-US" dirty="0" smtClean="0"/>
              <a:t>However</a:t>
            </a:r>
            <a:r>
              <a:rPr lang="en-US" dirty="0"/>
              <a:t>, this led to a number of problems, such as notes were over-issued and the currency system became disorganized. </a:t>
            </a:r>
            <a:endParaRPr lang="en-US" dirty="0" smtClean="0"/>
          </a:p>
          <a:p>
            <a:pPr algn="just" fontAlgn="base"/>
            <a:r>
              <a:rPr lang="en-US" dirty="0" smtClean="0"/>
              <a:t>Therefore</a:t>
            </a:r>
            <a:r>
              <a:rPr lang="en-US" dirty="0"/>
              <a:t>, the governments of different countries authorized central banks to issue notes. </a:t>
            </a:r>
            <a:endParaRPr lang="en-US" dirty="0" smtClean="0"/>
          </a:p>
          <a:p>
            <a:pPr algn="just" fontAlgn="base"/>
            <a:r>
              <a:rPr lang="en-US" dirty="0" smtClean="0"/>
              <a:t>The </a:t>
            </a:r>
            <a:r>
              <a:rPr lang="en-US" dirty="0"/>
              <a:t>issue of notes by one bank has led to uniformity in note circulation and balance in money supply</a:t>
            </a:r>
            <a:r>
              <a:rPr lang="en-US" dirty="0" smtClean="0"/>
              <a:t>.</a:t>
            </a:r>
          </a:p>
          <a:p>
            <a:endParaRPr lang="en-US" dirty="0"/>
          </a:p>
        </p:txBody>
      </p:sp>
    </p:spTree>
    <p:extLst>
      <p:ext uri="{BB962C8B-B14F-4D97-AF65-F5344CB8AC3E}">
        <p14:creationId xmlns:p14="http://schemas.microsoft.com/office/powerpoint/2010/main" val="185673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176722"/>
            <a:ext cx="10270617" cy="1049235"/>
          </a:xfrm>
        </p:spPr>
        <p:txBody>
          <a:bodyPr/>
          <a:lstStyle/>
          <a:p>
            <a:r>
              <a:rPr lang="en-US" b="1" dirty="0"/>
              <a:t>Functions of a Central bank : Traditional Functions </a:t>
            </a:r>
            <a:endParaRPr lang="en-US" dirty="0"/>
          </a:p>
        </p:txBody>
      </p:sp>
      <p:sp>
        <p:nvSpPr>
          <p:cNvPr id="3" name="Content Placeholder 2"/>
          <p:cNvSpPr>
            <a:spLocks noGrp="1"/>
          </p:cNvSpPr>
          <p:nvPr>
            <p:ph idx="1"/>
          </p:nvPr>
        </p:nvSpPr>
        <p:spPr>
          <a:xfrm>
            <a:off x="1534695" y="1501254"/>
            <a:ext cx="10434392" cy="4189862"/>
          </a:xfrm>
        </p:spPr>
        <p:txBody>
          <a:bodyPr>
            <a:normAutofit lnSpcReduction="10000"/>
          </a:bodyPr>
          <a:lstStyle/>
          <a:p>
            <a:pPr marL="0" indent="0" algn="just" fontAlgn="base">
              <a:buNone/>
            </a:pPr>
            <a:r>
              <a:rPr lang="en-US" b="1" dirty="0" smtClean="0"/>
              <a:t>Government’s </a:t>
            </a:r>
            <a:r>
              <a:rPr lang="en-US" b="1" dirty="0"/>
              <a:t>banker, agent, and </a:t>
            </a:r>
            <a:r>
              <a:rPr lang="en-US" b="1" dirty="0" smtClean="0"/>
              <a:t>advisor</a:t>
            </a:r>
            <a:endParaRPr lang="en-US" dirty="0"/>
          </a:p>
          <a:p>
            <a:pPr algn="just" fontAlgn="base"/>
            <a:r>
              <a:rPr lang="en-US" dirty="0" smtClean="0"/>
              <a:t> </a:t>
            </a:r>
            <a:r>
              <a:rPr lang="en-US" dirty="0"/>
              <a:t>As a banker, the central bank performs banking functions for the government as commercial banks performs for the public by </a:t>
            </a:r>
            <a:r>
              <a:rPr lang="en-US" b="1" dirty="0"/>
              <a:t>accepting the government deposits and granting loans to the government. </a:t>
            </a:r>
            <a:endParaRPr lang="en-US" b="1" dirty="0" smtClean="0"/>
          </a:p>
          <a:p>
            <a:pPr algn="just" fontAlgn="base"/>
            <a:r>
              <a:rPr lang="en-US" dirty="0" smtClean="0"/>
              <a:t>As </a:t>
            </a:r>
            <a:r>
              <a:rPr lang="en-US" dirty="0"/>
              <a:t>an agent, the central bank </a:t>
            </a:r>
            <a:r>
              <a:rPr lang="en-US" b="1" dirty="0"/>
              <a:t>manages the public debt, undertakes the payment of interest on this debt, and provides all other services related to the debt</a:t>
            </a:r>
            <a:r>
              <a:rPr lang="en-US" dirty="0"/>
              <a:t>.</a:t>
            </a:r>
          </a:p>
          <a:p>
            <a:pPr algn="just" fontAlgn="base"/>
            <a:r>
              <a:rPr lang="en-US" dirty="0"/>
              <a:t>As an advisor, </a:t>
            </a:r>
            <a:r>
              <a:rPr lang="en-US" b="1" dirty="0"/>
              <a:t>the central bank gives advice to the government regarding economic policy matters, money market, capital market, and government </a:t>
            </a:r>
            <a:r>
              <a:rPr lang="en-US" b="1" dirty="0" smtClean="0"/>
              <a:t>loans.</a:t>
            </a:r>
          </a:p>
          <a:p>
            <a:pPr algn="just" fontAlgn="base"/>
            <a:r>
              <a:rPr lang="en-US" dirty="0" smtClean="0"/>
              <a:t>Apart </a:t>
            </a:r>
            <a:r>
              <a:rPr lang="en-US" dirty="0"/>
              <a:t>from this, the central bank formulates and implements fiscal and monetary policies to regulate the supply of money in the market and control inflation.</a:t>
            </a:r>
          </a:p>
          <a:p>
            <a:endParaRPr lang="en-US" dirty="0"/>
          </a:p>
        </p:txBody>
      </p:sp>
    </p:spTree>
    <p:extLst>
      <p:ext uri="{BB962C8B-B14F-4D97-AF65-F5344CB8AC3E}">
        <p14:creationId xmlns:p14="http://schemas.microsoft.com/office/powerpoint/2010/main" val="80572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58608"/>
            <a:ext cx="10325208" cy="1049235"/>
          </a:xfrm>
        </p:spPr>
        <p:txBody>
          <a:bodyPr/>
          <a:lstStyle/>
          <a:p>
            <a:r>
              <a:rPr lang="en-US" b="1" dirty="0"/>
              <a:t>Functions of a Central bank : Traditional Functions </a:t>
            </a:r>
            <a:endParaRPr lang="en-US" dirty="0"/>
          </a:p>
        </p:txBody>
      </p:sp>
      <p:sp>
        <p:nvSpPr>
          <p:cNvPr id="3" name="Content Placeholder 2"/>
          <p:cNvSpPr>
            <a:spLocks noGrp="1"/>
          </p:cNvSpPr>
          <p:nvPr>
            <p:ph idx="1"/>
          </p:nvPr>
        </p:nvSpPr>
        <p:spPr>
          <a:xfrm>
            <a:off x="1534695" y="2015732"/>
            <a:ext cx="10516277" cy="3450613"/>
          </a:xfrm>
        </p:spPr>
        <p:txBody>
          <a:bodyPr>
            <a:normAutofit/>
          </a:bodyPr>
          <a:lstStyle/>
          <a:p>
            <a:pPr marL="0" indent="0" fontAlgn="base">
              <a:buNone/>
            </a:pPr>
            <a:r>
              <a:rPr lang="en-US" b="1" dirty="0"/>
              <a:t>Custodian of cash reserves of commercial banks: </a:t>
            </a:r>
            <a:endParaRPr lang="en-US" dirty="0"/>
          </a:p>
          <a:p>
            <a:pPr fontAlgn="base"/>
            <a:r>
              <a:rPr lang="en-US" dirty="0"/>
              <a:t>C</a:t>
            </a:r>
            <a:r>
              <a:rPr lang="en-US" dirty="0" smtClean="0"/>
              <a:t>entral </a:t>
            </a:r>
            <a:r>
              <a:rPr lang="en-US" dirty="0"/>
              <a:t>bank </a:t>
            </a:r>
            <a:r>
              <a:rPr lang="en-US" b="1" dirty="0"/>
              <a:t>takes care of the cash reserves of commercial banks</a:t>
            </a:r>
            <a:r>
              <a:rPr lang="en-US" dirty="0"/>
              <a:t>. </a:t>
            </a:r>
            <a:endParaRPr lang="en-US" dirty="0" smtClean="0"/>
          </a:p>
          <a:p>
            <a:pPr fontAlgn="base"/>
            <a:r>
              <a:rPr lang="en-US" dirty="0" smtClean="0"/>
              <a:t>Commercial </a:t>
            </a:r>
            <a:r>
              <a:rPr lang="en-US" dirty="0"/>
              <a:t>banks are required to keep certain amount of public deposits as </a:t>
            </a:r>
            <a:r>
              <a:rPr lang="en-US" b="1" dirty="0"/>
              <a:t>cash reserve, with the central bank, and other part is kept with commercial banks themselves.</a:t>
            </a:r>
          </a:p>
          <a:p>
            <a:pPr fontAlgn="base"/>
            <a:r>
              <a:rPr lang="en-US" dirty="0" smtClean="0"/>
              <a:t>A </a:t>
            </a:r>
            <a:r>
              <a:rPr lang="en-US" dirty="0"/>
              <a:t>certain part of these reserves is kept with the central bank for the purpose of granting loans to commercial </a:t>
            </a:r>
            <a:r>
              <a:rPr lang="en-US" dirty="0" smtClean="0"/>
              <a:t>banks. Therefore</a:t>
            </a:r>
            <a:r>
              <a:rPr lang="en-US" dirty="0"/>
              <a:t>, the central bank is also called </a:t>
            </a:r>
            <a:r>
              <a:rPr lang="en-US" b="1" dirty="0"/>
              <a:t>banker’s bank.</a:t>
            </a:r>
          </a:p>
          <a:p>
            <a:endParaRPr lang="en-US" dirty="0"/>
          </a:p>
        </p:txBody>
      </p:sp>
    </p:spTree>
    <p:extLst>
      <p:ext uri="{BB962C8B-B14F-4D97-AF65-F5344CB8AC3E}">
        <p14:creationId xmlns:p14="http://schemas.microsoft.com/office/powerpoint/2010/main" val="155375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10120492" cy="1049235"/>
          </a:xfrm>
        </p:spPr>
        <p:txBody>
          <a:bodyPr/>
          <a:lstStyle/>
          <a:p>
            <a:r>
              <a:rPr lang="en-US" b="1"/>
              <a:t>Functions of a Central bank : Traditional Functions </a:t>
            </a:r>
            <a:endParaRPr lang="en-US"/>
          </a:p>
        </p:txBody>
      </p:sp>
      <p:sp>
        <p:nvSpPr>
          <p:cNvPr id="3" name="Content Placeholder 2"/>
          <p:cNvSpPr>
            <a:spLocks noGrp="1"/>
          </p:cNvSpPr>
          <p:nvPr>
            <p:ph idx="1"/>
          </p:nvPr>
        </p:nvSpPr>
        <p:spPr/>
        <p:txBody>
          <a:bodyPr/>
          <a:lstStyle/>
          <a:p>
            <a:pPr marL="0" indent="0" fontAlgn="base">
              <a:buNone/>
            </a:pPr>
            <a:r>
              <a:rPr lang="en-US" b="1" dirty="0"/>
              <a:t>Custodian of international </a:t>
            </a:r>
            <a:r>
              <a:rPr lang="en-US" b="1" dirty="0" smtClean="0"/>
              <a:t>currency</a:t>
            </a:r>
            <a:r>
              <a:rPr lang="en-US" b="1" dirty="0"/>
              <a:t> </a:t>
            </a:r>
            <a:endParaRPr lang="en-US" dirty="0"/>
          </a:p>
          <a:p>
            <a:pPr algn="just" fontAlgn="base"/>
            <a:r>
              <a:rPr lang="en-US" dirty="0"/>
              <a:t>C</a:t>
            </a:r>
            <a:r>
              <a:rPr lang="en-US" dirty="0" smtClean="0"/>
              <a:t>entral </a:t>
            </a:r>
            <a:r>
              <a:rPr lang="en-US" dirty="0"/>
              <a:t>bank maintains a minimum reserve of international currency. </a:t>
            </a:r>
            <a:endParaRPr lang="en-US" dirty="0" smtClean="0"/>
          </a:p>
          <a:p>
            <a:pPr algn="just" fontAlgn="base"/>
            <a:r>
              <a:rPr lang="en-US" dirty="0" smtClean="0"/>
              <a:t>The </a:t>
            </a:r>
            <a:r>
              <a:rPr lang="en-US" dirty="0"/>
              <a:t>main aim of this reserve is to meet emergency requirements of foreign exchange and overcome adverse requirements of deficit in balance of payments.</a:t>
            </a:r>
          </a:p>
          <a:p>
            <a:pPr algn="just"/>
            <a:endParaRPr lang="en-US" dirty="0"/>
          </a:p>
        </p:txBody>
      </p:sp>
    </p:spTree>
    <p:extLst>
      <p:ext uri="{BB962C8B-B14F-4D97-AF65-F5344CB8AC3E}">
        <p14:creationId xmlns:p14="http://schemas.microsoft.com/office/powerpoint/2010/main" val="1343880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122131"/>
            <a:ext cx="10079549" cy="1049235"/>
          </a:xfrm>
        </p:spPr>
        <p:txBody>
          <a:bodyPr/>
          <a:lstStyle/>
          <a:p>
            <a:r>
              <a:rPr lang="en-US" b="1" dirty="0"/>
              <a:t>Functions of a Central bank : Traditional Functions </a:t>
            </a:r>
            <a:endParaRPr lang="en-US" dirty="0"/>
          </a:p>
        </p:txBody>
      </p:sp>
      <p:sp>
        <p:nvSpPr>
          <p:cNvPr id="3" name="Content Placeholder 2"/>
          <p:cNvSpPr>
            <a:spLocks noGrp="1"/>
          </p:cNvSpPr>
          <p:nvPr>
            <p:ph idx="1"/>
          </p:nvPr>
        </p:nvSpPr>
        <p:spPr>
          <a:xfrm>
            <a:off x="1433015" y="1171366"/>
            <a:ext cx="10413242" cy="5161195"/>
          </a:xfrm>
        </p:spPr>
        <p:txBody>
          <a:bodyPr>
            <a:normAutofit/>
          </a:bodyPr>
          <a:lstStyle/>
          <a:p>
            <a:pPr marL="0" indent="0" fontAlgn="base">
              <a:buNone/>
            </a:pPr>
            <a:r>
              <a:rPr lang="en-US" b="1" dirty="0"/>
              <a:t>Bank of </a:t>
            </a:r>
            <a:r>
              <a:rPr lang="en-US" b="1" dirty="0" smtClean="0"/>
              <a:t>rediscount</a:t>
            </a:r>
            <a:endParaRPr lang="en-US" dirty="0"/>
          </a:p>
          <a:p>
            <a:pPr algn="just" fontAlgn="base"/>
            <a:r>
              <a:rPr lang="en-US" b="1" dirty="0"/>
              <a:t>Serve the cash requirements of individuals and businesses by rediscounting the bills of exchange through commercial banks. </a:t>
            </a:r>
            <a:endParaRPr lang="en-US" b="1" dirty="0" smtClean="0"/>
          </a:p>
          <a:p>
            <a:pPr algn="just" fontAlgn="base"/>
            <a:r>
              <a:rPr lang="en-US" dirty="0" smtClean="0"/>
              <a:t>This </a:t>
            </a:r>
            <a:r>
              <a:rPr lang="en-US" dirty="0"/>
              <a:t>is an </a:t>
            </a:r>
            <a:r>
              <a:rPr lang="en-US" b="1" dirty="0"/>
              <a:t>indirect way of lending money </a:t>
            </a:r>
            <a:r>
              <a:rPr lang="en-US" dirty="0"/>
              <a:t>to commercial banks by the central bank. </a:t>
            </a:r>
            <a:endParaRPr lang="en-US" dirty="0" smtClean="0"/>
          </a:p>
          <a:p>
            <a:pPr algn="just" fontAlgn="base"/>
            <a:r>
              <a:rPr lang="en-US" dirty="0" smtClean="0"/>
              <a:t>Discounting </a:t>
            </a:r>
            <a:r>
              <a:rPr lang="en-US" dirty="0"/>
              <a:t>a bill of exchange implies acquiring the bill by purchasing it for the sum less than its face value</a:t>
            </a:r>
            <a:r>
              <a:rPr lang="en-US" dirty="0" smtClean="0"/>
              <a:t>.</a:t>
            </a:r>
          </a:p>
          <a:p>
            <a:pPr algn="just" fontAlgn="base"/>
            <a:r>
              <a:rPr lang="en-US" dirty="0"/>
              <a:t>Rediscounting implies discounting a bill of exchange that was previously discounted</a:t>
            </a:r>
            <a:r>
              <a:rPr lang="en-US" dirty="0" smtClean="0"/>
              <a:t>.</a:t>
            </a:r>
          </a:p>
          <a:p>
            <a:pPr algn="just" fontAlgn="base"/>
            <a:r>
              <a:rPr lang="en-US" dirty="0" smtClean="0"/>
              <a:t> </a:t>
            </a:r>
            <a:r>
              <a:rPr lang="en-US" dirty="0"/>
              <a:t>When owners of bill of exchange are in need of cash they approach the commercial bank to discount these bills</a:t>
            </a:r>
            <a:r>
              <a:rPr lang="en-US" dirty="0" smtClean="0"/>
              <a:t>.</a:t>
            </a:r>
          </a:p>
          <a:p>
            <a:pPr algn="just" fontAlgn="base"/>
            <a:r>
              <a:rPr lang="en-US" dirty="0" smtClean="0"/>
              <a:t> </a:t>
            </a:r>
            <a:r>
              <a:rPr lang="en-US" dirty="0"/>
              <a:t>If commercial banks are themselves in need of cash they approach the central bank to rediscount the bills.</a:t>
            </a:r>
          </a:p>
          <a:p>
            <a:endParaRPr lang="en-US" dirty="0"/>
          </a:p>
        </p:txBody>
      </p:sp>
    </p:spTree>
    <p:extLst>
      <p:ext uri="{BB962C8B-B14F-4D97-AF65-F5344CB8AC3E}">
        <p14:creationId xmlns:p14="http://schemas.microsoft.com/office/powerpoint/2010/main" val="942256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10106844" cy="1049235"/>
          </a:xfrm>
        </p:spPr>
        <p:txBody>
          <a:bodyPr/>
          <a:lstStyle/>
          <a:p>
            <a:r>
              <a:rPr lang="en-US" b="1" dirty="0"/>
              <a:t>Functions of a Central bank : Traditional Functions </a:t>
            </a:r>
            <a:endParaRPr lang="en-US" dirty="0"/>
          </a:p>
        </p:txBody>
      </p:sp>
      <p:sp>
        <p:nvSpPr>
          <p:cNvPr id="3" name="Content Placeholder 2"/>
          <p:cNvSpPr>
            <a:spLocks noGrp="1"/>
          </p:cNvSpPr>
          <p:nvPr>
            <p:ph idx="1"/>
          </p:nvPr>
        </p:nvSpPr>
        <p:spPr>
          <a:xfrm>
            <a:off x="1534696" y="2015732"/>
            <a:ext cx="10106844" cy="3511611"/>
          </a:xfrm>
        </p:spPr>
        <p:txBody>
          <a:bodyPr/>
          <a:lstStyle/>
          <a:p>
            <a:pPr marL="0" indent="0" fontAlgn="base">
              <a:buNone/>
            </a:pPr>
            <a:r>
              <a:rPr lang="en-US" b="1" dirty="0"/>
              <a:t>Lender of last </a:t>
            </a:r>
            <a:r>
              <a:rPr lang="en-US" b="1" dirty="0" smtClean="0"/>
              <a:t>resort</a:t>
            </a:r>
            <a:endParaRPr lang="en-US" dirty="0"/>
          </a:p>
          <a:p>
            <a:pPr algn="just" fontAlgn="base"/>
            <a:r>
              <a:rPr lang="en-US" dirty="0"/>
              <a:t>Refer to the most crucial function of the central bank. </a:t>
            </a:r>
            <a:endParaRPr lang="en-US" dirty="0" smtClean="0"/>
          </a:p>
          <a:p>
            <a:pPr algn="just" fontAlgn="base"/>
            <a:r>
              <a:rPr lang="en-US" dirty="0" smtClean="0"/>
              <a:t>The </a:t>
            </a:r>
            <a:r>
              <a:rPr lang="en-US" dirty="0"/>
              <a:t>central bank also lends money to commercial banks. </a:t>
            </a:r>
            <a:endParaRPr lang="en-US" dirty="0" smtClean="0"/>
          </a:p>
          <a:p>
            <a:pPr algn="just" fontAlgn="base"/>
            <a:r>
              <a:rPr lang="en-US" dirty="0" smtClean="0"/>
              <a:t>Instead </a:t>
            </a:r>
            <a:r>
              <a:rPr lang="en-US" dirty="0"/>
              <a:t>of rediscounting of bills, the </a:t>
            </a:r>
            <a:r>
              <a:rPr lang="en-US" b="1" dirty="0"/>
              <a:t>central bank provides loans against treasury bills, government securities, and bills of exchange</a:t>
            </a:r>
          </a:p>
          <a:p>
            <a:endParaRPr lang="en-US" dirty="0"/>
          </a:p>
        </p:txBody>
      </p:sp>
    </p:spTree>
    <p:extLst>
      <p:ext uri="{BB962C8B-B14F-4D97-AF65-F5344CB8AC3E}">
        <p14:creationId xmlns:p14="http://schemas.microsoft.com/office/powerpoint/2010/main" val="830130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930</TotalTime>
  <Words>745</Words>
  <Application>Microsoft Macintosh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Palatino Linotype</vt:lpstr>
      <vt:lpstr>Times New Roman</vt:lpstr>
      <vt:lpstr>Arial</vt:lpstr>
      <vt:lpstr>Arial</vt:lpstr>
      <vt:lpstr>Calibri</vt:lpstr>
      <vt:lpstr>Gallery</vt:lpstr>
      <vt:lpstr>Central Bank and It’s Functions  </vt:lpstr>
      <vt:lpstr>Central Bank</vt:lpstr>
      <vt:lpstr>PowerPoint Presentation</vt:lpstr>
      <vt:lpstr>Functions of a Central bank : Traditional Functions  </vt:lpstr>
      <vt:lpstr>Functions of a Central bank : Traditional Functions </vt:lpstr>
      <vt:lpstr>Functions of a Central bank : Traditional Functions </vt:lpstr>
      <vt:lpstr>Functions of a Central bank : Traditional Functions </vt:lpstr>
      <vt:lpstr>Functions of a Central bank : Traditional Functions </vt:lpstr>
      <vt:lpstr>Functions of a Central bank : Traditional Functions </vt:lpstr>
      <vt:lpstr>Functions of a Central bank : Traditional Functions </vt:lpstr>
      <vt:lpstr>Functions of a Central bank: Development Functions</vt:lpstr>
      <vt:lpstr>Functions of a Central bank: Development Functions</vt:lpstr>
      <vt:lpstr>Functions of a Central bank: Development Functions</vt:lpstr>
      <vt:lpstr>Monetary Policy Tools </vt:lpstr>
      <vt:lpstr>Monetary Policy Tools </vt:lpstr>
      <vt:lpstr>Monetary Policy Tools </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Bank and It’s Functions  </dc:title>
  <dc:creator>Microsoft Office User</dc:creator>
  <cp:lastModifiedBy>Microsoft Office User</cp:lastModifiedBy>
  <cp:revision>9</cp:revision>
  <dcterms:created xsi:type="dcterms:W3CDTF">2021-06-09T14:15:44Z</dcterms:created>
  <dcterms:modified xsi:type="dcterms:W3CDTF">2021-06-10T05:46:36Z</dcterms:modified>
</cp:coreProperties>
</file>