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282" r:id="rId3"/>
    <p:sldId id="267" r:id="rId4"/>
    <p:sldId id="268" r:id="rId5"/>
    <p:sldId id="300" r:id="rId6"/>
    <p:sldId id="269" r:id="rId7"/>
    <p:sldId id="270" r:id="rId8"/>
    <p:sldId id="272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74"/>
  </p:normalViewPr>
  <p:slideViewPr>
    <p:cSldViewPr>
      <p:cViewPr varScale="1">
        <p:scale>
          <a:sx n="122" d="100"/>
          <a:sy n="122" d="100"/>
        </p:scale>
        <p:origin x="3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3657-BDE8-47A5-9F6D-3FAEFE8E2C3C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C86F0-469A-485D-AD2F-1F5BE7E00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7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5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7284" y="1160463"/>
            <a:ext cx="5740400" cy="5467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0885" y="1160463"/>
            <a:ext cx="5742516" cy="5467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474F-8AB7-4629-824A-EBC1E8648F75}" type="datetimeFigureOut">
              <a:rPr lang="en-IN" smtClean="0"/>
              <a:t>07/06/21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227506-828F-47BC-89B0-3EFF66DCA2B6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4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1664" y="2514602"/>
            <a:ext cx="7128792" cy="2262781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IS-LM MODEL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5600" y="1536981"/>
            <a:ext cx="8561746" cy="977621"/>
          </a:xfrm>
        </p:spPr>
        <p:txBody>
          <a:bodyPr>
            <a:normAutofit/>
          </a:bodyPr>
          <a:lstStyle/>
          <a:p>
            <a:r>
              <a:rPr lang="en-IN" sz="2800" b="1" dirty="0"/>
              <a:t>Ravi Kiran</a:t>
            </a:r>
          </a:p>
        </p:txBody>
      </p:sp>
    </p:spTree>
    <p:extLst>
      <p:ext uri="{BB962C8B-B14F-4D97-AF65-F5344CB8AC3E}">
        <p14:creationId xmlns:p14="http://schemas.microsoft.com/office/powerpoint/2010/main" val="6385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Shifting the IS curve</a:t>
            </a:r>
            <a:endParaRPr lang="en-US" altLang="en-US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0700" y="693440"/>
            <a:ext cx="4305300" cy="12954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While changing r allows us to map out the IS curve, changes in G, T, or </a:t>
            </a: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mpc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cause Y to change for any level of r.  This causes a shift in the IS curve.</a:t>
            </a:r>
          </a:p>
        </p:txBody>
      </p:sp>
      <p:sp>
        <p:nvSpPr>
          <p:cNvPr id="189444" name="Arc 4"/>
          <p:cNvSpPr>
            <a:spLocks/>
          </p:cNvSpPr>
          <p:nvPr/>
        </p:nvSpPr>
        <p:spPr bwMode="auto">
          <a:xfrm rot="4106726" flipV="1">
            <a:off x="7035800" y="4057650"/>
            <a:ext cx="2781300" cy="1981200"/>
          </a:xfrm>
          <a:custGeom>
            <a:avLst/>
            <a:gdLst>
              <a:gd name="T0" fmla="*/ 0 w 21899"/>
              <a:gd name="T1" fmla="*/ 4219 h 21600"/>
              <a:gd name="T2" fmla="*/ 2781300 w 21899"/>
              <a:gd name="T3" fmla="*/ 1355654 h 21600"/>
              <a:gd name="T4" fmla="*/ 178316 w 21899"/>
              <a:gd name="T5" fmla="*/ 1981200 h 21600"/>
              <a:gd name="T6" fmla="*/ 0 60000 65536"/>
              <a:gd name="T7" fmla="*/ 0 60000 65536"/>
              <a:gd name="T8" fmla="*/ 0 60000 65536"/>
              <a:gd name="T9" fmla="*/ 0 w 21899"/>
              <a:gd name="T10" fmla="*/ 0 h 21600"/>
              <a:gd name="T11" fmla="*/ 21899 w 218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99" h="21600" fill="none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0705" y="0"/>
                  <a:pt x="18962" y="5954"/>
                  <a:pt x="21899" y="14779"/>
                </a:cubicBezTo>
              </a:path>
              <a:path w="21899" h="21600" stroke="0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0705" y="0"/>
                  <a:pt x="18962" y="5954"/>
                  <a:pt x="21899" y="14779"/>
                </a:cubicBezTo>
                <a:lnTo>
                  <a:pt x="1404" y="21600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8991600" y="5886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53200" y="762000"/>
            <a:ext cx="3810000" cy="2743200"/>
            <a:chOff x="3168" y="480"/>
            <a:chExt cx="2400" cy="1728"/>
          </a:xfrm>
        </p:grpSpPr>
        <p:sp>
          <p:nvSpPr>
            <p:cNvPr id="7205" name="Line 7"/>
            <p:cNvSpPr>
              <a:spLocks noChangeShapeType="1"/>
            </p:cNvSpPr>
            <p:nvPr/>
          </p:nvSpPr>
          <p:spPr bwMode="auto">
            <a:xfrm>
              <a:off x="3264" y="672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6" name="Line 8"/>
            <p:cNvSpPr>
              <a:spLocks noChangeShapeType="1"/>
            </p:cNvSpPr>
            <p:nvPr/>
          </p:nvSpPr>
          <p:spPr bwMode="auto">
            <a:xfrm>
              <a:off x="3264" y="2112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7" name="Text Box 9"/>
            <p:cNvSpPr txBox="1">
              <a:spLocks noChangeArrowheads="1"/>
            </p:cNvSpPr>
            <p:nvPr/>
          </p:nvSpPr>
          <p:spPr bwMode="auto">
            <a:xfrm>
              <a:off x="5184" y="201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Y</a:t>
              </a:r>
            </a:p>
          </p:txBody>
        </p:sp>
        <p:sp>
          <p:nvSpPr>
            <p:cNvPr id="7208" name="Text Box 10"/>
            <p:cNvSpPr txBox="1">
              <a:spLocks noChangeArrowheads="1"/>
            </p:cNvSpPr>
            <p:nvPr/>
          </p:nvSpPr>
          <p:spPr bwMode="auto">
            <a:xfrm>
              <a:off x="3168" y="4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E</a:t>
              </a:r>
            </a:p>
          </p:txBody>
        </p:sp>
      </p:grp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6705600" y="2089150"/>
            <a:ext cx="2819400" cy="6540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 flipV="1">
            <a:off x="6705600" y="1250950"/>
            <a:ext cx="2514600" cy="21018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9453" name="Line 13"/>
          <p:cNvSpPr>
            <a:spLocks noChangeShapeType="1"/>
          </p:cNvSpPr>
          <p:nvPr/>
        </p:nvSpPr>
        <p:spPr bwMode="auto">
          <a:xfrm>
            <a:off x="7696200" y="2546350"/>
            <a:ext cx="0" cy="80645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7543800" y="3352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189455" name="Line 15"/>
          <p:cNvSpPr>
            <a:spLocks noChangeShapeType="1"/>
          </p:cNvSpPr>
          <p:nvPr/>
        </p:nvSpPr>
        <p:spPr bwMode="auto">
          <a:xfrm flipV="1">
            <a:off x="6705600" y="1708150"/>
            <a:ext cx="2819400" cy="654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9456" name="Line 16"/>
          <p:cNvSpPr>
            <a:spLocks noChangeShapeType="1"/>
          </p:cNvSpPr>
          <p:nvPr/>
        </p:nvSpPr>
        <p:spPr bwMode="auto">
          <a:xfrm>
            <a:off x="8382000" y="1968500"/>
            <a:ext cx="0" cy="13843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8229600" y="3352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189458" name="Line 18"/>
          <p:cNvSpPr>
            <a:spLocks noChangeShapeType="1"/>
          </p:cNvSpPr>
          <p:nvPr/>
        </p:nvSpPr>
        <p:spPr bwMode="auto">
          <a:xfrm>
            <a:off x="7848600" y="3505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9459" name="Line 19"/>
          <p:cNvSpPr>
            <a:spLocks noChangeShapeType="1"/>
          </p:cNvSpPr>
          <p:nvPr/>
        </p:nvSpPr>
        <p:spPr bwMode="auto">
          <a:xfrm flipV="1">
            <a:off x="7467600" y="2209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6858000" y="2270126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>
                <a:solidFill>
                  <a:schemeClr val="tx2"/>
                </a:solidFill>
                <a:cs typeface="Arial" pitchFamily="34" charset="0"/>
              </a:rPr>
              <a:t>Δ</a:t>
            </a:r>
            <a:r>
              <a:rPr lang="en-US" altLang="en-US">
                <a:solidFill>
                  <a:schemeClr val="tx2"/>
                </a:solidFill>
                <a:cs typeface="Arial" pitchFamily="34" charset="0"/>
              </a:rPr>
              <a:t>G</a:t>
            </a:r>
            <a:endParaRPr lang="el-GR" altLang="en-US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>
            <a:off x="8382000" y="3765550"/>
            <a:ext cx="0" cy="255905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9462" name="Line 22"/>
          <p:cNvSpPr>
            <a:spLocks noChangeShapeType="1"/>
          </p:cNvSpPr>
          <p:nvPr/>
        </p:nvSpPr>
        <p:spPr bwMode="auto">
          <a:xfrm>
            <a:off x="7696200" y="3765550"/>
            <a:ext cx="0" cy="255905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543800" y="6324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8229600" y="6324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189465" name="Line 25"/>
          <p:cNvSpPr>
            <a:spLocks noChangeShapeType="1"/>
          </p:cNvSpPr>
          <p:nvPr/>
        </p:nvSpPr>
        <p:spPr bwMode="auto">
          <a:xfrm>
            <a:off x="7848600" y="647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6400800" y="5119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89467" name="Line 27"/>
          <p:cNvSpPr>
            <a:spLocks noChangeShapeType="1"/>
          </p:cNvSpPr>
          <p:nvPr/>
        </p:nvSpPr>
        <p:spPr bwMode="auto">
          <a:xfrm flipH="1">
            <a:off x="6705600" y="5334000"/>
            <a:ext cx="1676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9468" name="Text Box 28"/>
          <p:cNvSpPr txBox="1">
            <a:spLocks noChangeArrowheads="1"/>
          </p:cNvSpPr>
          <p:nvPr/>
        </p:nvSpPr>
        <p:spPr bwMode="auto">
          <a:xfrm>
            <a:off x="9144000" y="9906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E=Y</a:t>
            </a:r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9448800" y="1524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tx2"/>
                </a:solidFill>
              </a:rPr>
              <a:t>E=C+I+G</a:t>
            </a:r>
            <a:r>
              <a:rPr lang="en-US" altLang="en-US" sz="1400" baseline="-25000">
                <a:solidFill>
                  <a:schemeClr val="tx2"/>
                </a:solidFill>
              </a:rPr>
              <a:t>2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89470" name="Text Box 30"/>
          <p:cNvSpPr txBox="1">
            <a:spLocks noChangeArrowheads="1"/>
          </p:cNvSpPr>
          <p:nvPr/>
        </p:nvSpPr>
        <p:spPr bwMode="auto">
          <a:xfrm>
            <a:off x="9448800" y="1905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E=C+I+G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sp>
        <p:nvSpPr>
          <p:cNvPr id="189471" name="AutoShape 31"/>
          <p:cNvSpPr>
            <a:spLocks noChangeArrowheads="1"/>
          </p:cNvSpPr>
          <p:nvPr/>
        </p:nvSpPr>
        <p:spPr bwMode="auto">
          <a:xfrm>
            <a:off x="1752600" y="2151064"/>
            <a:ext cx="4648200" cy="1430337"/>
          </a:xfrm>
          <a:prstGeom prst="wedgeEllipseCallout">
            <a:avLst>
              <a:gd name="adj1" fmla="val 59444"/>
              <a:gd name="adj2" fmla="val -3801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Suppose an increase in G causes planned expenditure to shift up by </a:t>
            </a:r>
            <a:r>
              <a:rPr lang="el-GR" altLang="en-US" dirty="0">
                <a:cs typeface="Arial" pitchFamily="34" charset="0"/>
              </a:rPr>
              <a:t>Δ</a:t>
            </a:r>
            <a:r>
              <a:rPr lang="en-US" altLang="en-US" dirty="0">
                <a:cs typeface="Arial" pitchFamily="34" charset="0"/>
              </a:rPr>
              <a:t>G</a:t>
            </a:r>
            <a:r>
              <a:rPr lang="en-US" altLang="en-US" dirty="0"/>
              <a:t>.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553200" y="3810000"/>
            <a:ext cx="3810000" cy="2686050"/>
            <a:chOff x="3168" y="2400"/>
            <a:chExt cx="2400" cy="1692"/>
          </a:xfrm>
        </p:grpSpPr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3264" y="25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3264" y="399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3" name="Text Box 35"/>
            <p:cNvSpPr txBox="1">
              <a:spLocks noChangeArrowheads="1"/>
            </p:cNvSpPr>
            <p:nvPr/>
          </p:nvSpPr>
          <p:spPr bwMode="auto">
            <a:xfrm>
              <a:off x="5184" y="39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Y</a:t>
              </a:r>
            </a:p>
          </p:txBody>
        </p:sp>
        <p:sp>
          <p:nvSpPr>
            <p:cNvPr id="7204" name="Text Box 36"/>
            <p:cNvSpPr txBox="1">
              <a:spLocks noChangeArrowheads="1"/>
            </p:cNvSpPr>
            <p:nvPr/>
          </p:nvSpPr>
          <p:spPr bwMode="auto">
            <a:xfrm>
              <a:off x="3168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r</a:t>
              </a:r>
            </a:p>
          </p:txBody>
        </p:sp>
      </p:grpSp>
      <p:sp>
        <p:nvSpPr>
          <p:cNvPr id="189477" name="AutoShape 37"/>
          <p:cNvSpPr>
            <a:spLocks noChangeArrowheads="1"/>
          </p:cNvSpPr>
          <p:nvPr/>
        </p:nvSpPr>
        <p:spPr bwMode="auto">
          <a:xfrm>
            <a:off x="1752600" y="3657600"/>
            <a:ext cx="4724400" cy="1600200"/>
          </a:xfrm>
          <a:prstGeom prst="wedgeEllipseCallout">
            <a:avLst>
              <a:gd name="adj1" fmla="val 72514"/>
              <a:gd name="adj2" fmla="val -6438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For any r the increase in G causes an increase in Y of </a:t>
            </a:r>
            <a:r>
              <a:rPr lang="el-GR" altLang="en-US">
                <a:cs typeface="Arial" pitchFamily="34" charset="0"/>
              </a:rPr>
              <a:t>Δ</a:t>
            </a:r>
            <a:r>
              <a:rPr lang="en-US" altLang="en-US">
                <a:cs typeface="Arial" pitchFamily="34" charset="0"/>
              </a:rPr>
              <a:t>G times the government expenditure multiplier</a:t>
            </a:r>
            <a:r>
              <a:rPr lang="en-US" altLang="en-US"/>
              <a:t>.</a:t>
            </a:r>
          </a:p>
        </p:txBody>
      </p:sp>
      <p:sp>
        <p:nvSpPr>
          <p:cNvPr id="189478" name="AutoShape 38"/>
          <p:cNvSpPr>
            <a:spLocks noChangeArrowheads="1"/>
          </p:cNvSpPr>
          <p:nvPr/>
        </p:nvSpPr>
        <p:spPr bwMode="auto">
          <a:xfrm>
            <a:off x="2057400" y="5334000"/>
            <a:ext cx="4191000" cy="1219200"/>
          </a:xfrm>
          <a:prstGeom prst="wedgeEllipseCallout">
            <a:avLst>
              <a:gd name="adj1" fmla="val 83181"/>
              <a:gd name="adj2" fmla="val -4244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Therefore, the IS curve shifts to the right by this amount.</a:t>
            </a:r>
          </a:p>
        </p:txBody>
      </p:sp>
      <p:sp>
        <p:nvSpPr>
          <p:cNvPr id="189479" name="Arc 39"/>
          <p:cNvSpPr>
            <a:spLocks/>
          </p:cNvSpPr>
          <p:nvPr/>
        </p:nvSpPr>
        <p:spPr bwMode="auto">
          <a:xfrm rot="3701311" flipV="1">
            <a:off x="7571582" y="3690144"/>
            <a:ext cx="2525712" cy="1981200"/>
          </a:xfrm>
          <a:custGeom>
            <a:avLst/>
            <a:gdLst>
              <a:gd name="T0" fmla="*/ 0 w 19877"/>
              <a:gd name="T1" fmla="*/ 6696 h 21600"/>
              <a:gd name="T2" fmla="*/ 2525712 w 19877"/>
              <a:gd name="T3" fmla="*/ 899795 h 21600"/>
              <a:gd name="T4" fmla="*/ 225925 w 19877"/>
              <a:gd name="T5" fmla="*/ 1981200 h 21600"/>
              <a:gd name="T6" fmla="*/ 0 60000 65536"/>
              <a:gd name="T7" fmla="*/ 0 60000 65536"/>
              <a:gd name="T8" fmla="*/ 0 60000 65536"/>
              <a:gd name="T9" fmla="*/ 0 w 19877"/>
              <a:gd name="T10" fmla="*/ 0 h 21600"/>
              <a:gd name="T11" fmla="*/ 19877 w 198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77" h="21600" fill="none" extrusionOk="0">
                <a:moveTo>
                  <a:pt x="0" y="73"/>
                </a:moveTo>
                <a:cubicBezTo>
                  <a:pt x="591" y="24"/>
                  <a:pt x="1184" y="-1"/>
                  <a:pt x="1778" y="0"/>
                </a:cubicBezTo>
                <a:cubicBezTo>
                  <a:pt x="9081" y="0"/>
                  <a:pt x="15890" y="3690"/>
                  <a:pt x="19876" y="9810"/>
                </a:cubicBezTo>
              </a:path>
              <a:path w="19877" h="21600" stroke="0" extrusionOk="0">
                <a:moveTo>
                  <a:pt x="0" y="73"/>
                </a:moveTo>
                <a:cubicBezTo>
                  <a:pt x="591" y="24"/>
                  <a:pt x="1184" y="-1"/>
                  <a:pt x="1778" y="0"/>
                </a:cubicBezTo>
                <a:cubicBezTo>
                  <a:pt x="9081" y="0"/>
                  <a:pt x="15890" y="3690"/>
                  <a:pt x="19876" y="9810"/>
                </a:cubicBezTo>
                <a:lnTo>
                  <a:pt x="1778" y="21600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9480" name="Text Box 40"/>
          <p:cNvSpPr txBox="1">
            <a:spLocks noChangeArrowheads="1"/>
          </p:cNvSpPr>
          <p:nvPr/>
        </p:nvSpPr>
        <p:spPr bwMode="auto">
          <a:xfrm>
            <a:off x="9067800" y="54864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IS</a:t>
            </a:r>
            <a:r>
              <a:rPr lang="en-US" altLang="en-US" sz="1600">
                <a:cs typeface="Arial" pitchFamily="34" charset="0"/>
              </a:rPr>
              <a:t>´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6969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  <p:bldP spid="189444" grpId="0" animBg="1"/>
      <p:bldP spid="189445" grpId="0" autoUpdateAnimBg="0"/>
      <p:bldP spid="189451" grpId="0" animBg="1"/>
      <p:bldP spid="189452" grpId="0" animBg="1"/>
      <p:bldP spid="189453" grpId="0" animBg="1"/>
      <p:bldP spid="189454" grpId="0" autoUpdateAnimBg="0"/>
      <p:bldP spid="189455" grpId="0" animBg="1"/>
      <p:bldP spid="189456" grpId="0" animBg="1"/>
      <p:bldP spid="189457" grpId="0" autoUpdateAnimBg="0"/>
      <p:bldP spid="189458" grpId="0" animBg="1"/>
      <p:bldP spid="189459" grpId="0" animBg="1"/>
      <p:bldP spid="189460" grpId="0" autoUpdateAnimBg="0"/>
      <p:bldP spid="189461" grpId="0" animBg="1"/>
      <p:bldP spid="189462" grpId="0" animBg="1"/>
      <p:bldP spid="189463" grpId="0" autoUpdateAnimBg="0"/>
      <p:bldP spid="189464" grpId="0" autoUpdateAnimBg="0"/>
      <p:bldP spid="189465" grpId="0" animBg="1"/>
      <p:bldP spid="189466" grpId="0" autoUpdateAnimBg="0"/>
      <p:bldP spid="189467" grpId="0" animBg="1"/>
      <p:bldP spid="189468" grpId="0" autoUpdateAnimBg="0"/>
      <p:bldP spid="189469" grpId="0" autoUpdateAnimBg="0"/>
      <p:bldP spid="189470" grpId="0" autoUpdateAnimBg="0"/>
      <p:bldP spid="189471" grpId="0" animBg="1" autoUpdateAnimBg="0"/>
      <p:bldP spid="189477" grpId="0" animBg="1" autoUpdateAnimBg="0"/>
      <p:bldP spid="189478" grpId="0" animBg="1" autoUpdateAnimBg="0"/>
      <p:bldP spid="189479" grpId="0" animBg="1"/>
      <p:bldP spid="1894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     IS Curve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143000"/>
            <a:ext cx="4305300" cy="973138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The IS curve maps the relationship between r and Y for the loanable funds market in equilibrium.</a:t>
            </a:r>
          </a:p>
        </p:txBody>
      </p:sp>
      <p:sp>
        <p:nvSpPr>
          <p:cNvPr id="190468" name="Arc 4"/>
          <p:cNvSpPr>
            <a:spLocks/>
          </p:cNvSpPr>
          <p:nvPr/>
        </p:nvSpPr>
        <p:spPr bwMode="auto">
          <a:xfrm rot="4106726" flipV="1">
            <a:off x="7022307" y="4079082"/>
            <a:ext cx="2824163" cy="1981200"/>
          </a:xfrm>
          <a:custGeom>
            <a:avLst/>
            <a:gdLst>
              <a:gd name="T0" fmla="*/ 0 w 22239"/>
              <a:gd name="T1" fmla="*/ 4219 h 21600"/>
              <a:gd name="T2" fmla="*/ 2824163 w 22239"/>
              <a:gd name="T3" fmla="*/ 1458475 h 21600"/>
              <a:gd name="T4" fmla="*/ 178296 w 22239"/>
              <a:gd name="T5" fmla="*/ 1981200 h 21600"/>
              <a:gd name="T6" fmla="*/ 0 60000 65536"/>
              <a:gd name="T7" fmla="*/ 0 60000 65536"/>
              <a:gd name="T8" fmla="*/ 0 60000 65536"/>
              <a:gd name="T9" fmla="*/ 0 w 22239"/>
              <a:gd name="T10" fmla="*/ 0 h 21600"/>
              <a:gd name="T11" fmla="*/ 22239 w 2223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39" h="21600" fill="none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1138" y="0"/>
                  <a:pt x="19670" y="6511"/>
                  <a:pt x="22238" y="15901"/>
                </a:cubicBezTo>
              </a:path>
              <a:path w="22239" h="21600" stroke="0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1138" y="0"/>
                  <a:pt x="19670" y="6511"/>
                  <a:pt x="22238" y="15901"/>
                </a:cubicBezTo>
                <a:lnTo>
                  <a:pt x="1404" y="21600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8991600" y="5886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33600" y="3810000"/>
            <a:ext cx="3733800" cy="2667000"/>
            <a:chOff x="384" y="2400"/>
            <a:chExt cx="2352" cy="1680"/>
          </a:xfrm>
        </p:grpSpPr>
        <p:sp>
          <p:nvSpPr>
            <p:cNvPr id="8230" name="Text Box 7"/>
            <p:cNvSpPr txBox="1">
              <a:spLocks noChangeArrowheads="1"/>
            </p:cNvSpPr>
            <p:nvPr/>
          </p:nvSpPr>
          <p:spPr bwMode="auto">
            <a:xfrm>
              <a:off x="384" y="24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</a:p>
          </p:txBody>
        </p:sp>
        <p:sp>
          <p:nvSpPr>
            <p:cNvPr id="8231" name="Line 8"/>
            <p:cNvSpPr>
              <a:spLocks noChangeShapeType="1"/>
            </p:cNvSpPr>
            <p:nvPr/>
          </p:nvSpPr>
          <p:spPr bwMode="auto">
            <a:xfrm>
              <a:off x="480" y="25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32" name="Line 9"/>
            <p:cNvSpPr>
              <a:spLocks noChangeShapeType="1"/>
            </p:cNvSpPr>
            <p:nvPr/>
          </p:nvSpPr>
          <p:spPr bwMode="auto">
            <a:xfrm>
              <a:off x="480" y="399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33" name="Text Box 10"/>
            <p:cNvSpPr txBox="1">
              <a:spLocks noChangeArrowheads="1"/>
            </p:cNvSpPr>
            <p:nvPr/>
          </p:nvSpPr>
          <p:spPr bwMode="auto">
            <a:xfrm>
              <a:off x="2448" y="38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I</a:t>
              </a:r>
            </a:p>
          </p:txBody>
        </p:sp>
      </p:grp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4800600" y="60198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I(r)</a:t>
            </a:r>
          </a:p>
        </p:txBody>
      </p:sp>
      <p:sp>
        <p:nvSpPr>
          <p:cNvPr id="190476" name="Line 12"/>
          <p:cNvSpPr>
            <a:spLocks noChangeShapeType="1"/>
          </p:cNvSpPr>
          <p:nvPr/>
        </p:nvSpPr>
        <p:spPr bwMode="auto">
          <a:xfrm flipH="1" flipV="1">
            <a:off x="2409825" y="4210051"/>
            <a:ext cx="2438400" cy="19526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477" name="Line 13"/>
          <p:cNvSpPr>
            <a:spLocks noChangeShapeType="1"/>
          </p:cNvSpPr>
          <p:nvPr/>
        </p:nvSpPr>
        <p:spPr bwMode="auto">
          <a:xfrm>
            <a:off x="8410575" y="59436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478" name="Line 14"/>
          <p:cNvSpPr>
            <a:spLocks noChangeShapeType="1"/>
          </p:cNvSpPr>
          <p:nvPr/>
        </p:nvSpPr>
        <p:spPr bwMode="auto">
          <a:xfrm>
            <a:off x="7696200" y="5334000"/>
            <a:ext cx="0" cy="9906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479" name="Text Box 15"/>
          <p:cNvSpPr txBox="1">
            <a:spLocks noChangeArrowheads="1"/>
          </p:cNvSpPr>
          <p:nvPr/>
        </p:nvSpPr>
        <p:spPr bwMode="auto">
          <a:xfrm>
            <a:off x="8229600" y="6324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7467600" y="6324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190481" name="Line 17"/>
          <p:cNvSpPr>
            <a:spLocks noChangeShapeType="1"/>
          </p:cNvSpPr>
          <p:nvPr/>
        </p:nvSpPr>
        <p:spPr bwMode="auto">
          <a:xfrm>
            <a:off x="7848600" y="647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482" name="Text Box 18"/>
          <p:cNvSpPr txBox="1">
            <a:spLocks noChangeArrowheads="1"/>
          </p:cNvSpPr>
          <p:nvPr/>
        </p:nvSpPr>
        <p:spPr bwMode="auto">
          <a:xfrm>
            <a:off x="6400800" y="57912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90483" name="Text Box 19"/>
          <p:cNvSpPr txBox="1">
            <a:spLocks noChangeArrowheads="1"/>
          </p:cNvSpPr>
          <p:nvPr/>
        </p:nvSpPr>
        <p:spPr bwMode="auto">
          <a:xfrm>
            <a:off x="6400800" y="51054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90484" name="Line 20"/>
          <p:cNvSpPr>
            <a:spLocks noChangeShapeType="1"/>
          </p:cNvSpPr>
          <p:nvPr/>
        </p:nvSpPr>
        <p:spPr bwMode="auto">
          <a:xfrm flipH="1">
            <a:off x="6705600" y="5334000"/>
            <a:ext cx="99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485" name="Line 21"/>
          <p:cNvSpPr>
            <a:spLocks noChangeShapeType="1"/>
          </p:cNvSpPr>
          <p:nvPr/>
        </p:nvSpPr>
        <p:spPr bwMode="auto">
          <a:xfrm flipH="1">
            <a:off x="6705600" y="5943600"/>
            <a:ext cx="1676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486" name="Line 22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487" name="Text Box 23"/>
          <p:cNvSpPr txBox="1">
            <a:spLocks noChangeArrowheads="1"/>
          </p:cNvSpPr>
          <p:nvPr/>
        </p:nvSpPr>
        <p:spPr bwMode="auto">
          <a:xfrm>
            <a:off x="1981200" y="51054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90488" name="Text Box 24"/>
          <p:cNvSpPr txBox="1">
            <a:spLocks noChangeArrowheads="1"/>
          </p:cNvSpPr>
          <p:nvPr/>
        </p:nvSpPr>
        <p:spPr bwMode="auto">
          <a:xfrm>
            <a:off x="1981200" y="57150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90489" name="Line 25"/>
          <p:cNvSpPr>
            <a:spLocks noChangeShapeType="1"/>
          </p:cNvSpPr>
          <p:nvPr/>
        </p:nvSpPr>
        <p:spPr bwMode="auto">
          <a:xfrm>
            <a:off x="2133600" y="5486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490" name="Line 26"/>
          <p:cNvSpPr>
            <a:spLocks noChangeShapeType="1"/>
          </p:cNvSpPr>
          <p:nvPr/>
        </p:nvSpPr>
        <p:spPr bwMode="auto">
          <a:xfrm flipH="1">
            <a:off x="3810000" y="5334000"/>
            <a:ext cx="2590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491" name="Line 27"/>
          <p:cNvSpPr>
            <a:spLocks noChangeShapeType="1"/>
          </p:cNvSpPr>
          <p:nvPr/>
        </p:nvSpPr>
        <p:spPr bwMode="auto">
          <a:xfrm flipH="1">
            <a:off x="2286000" y="5943600"/>
            <a:ext cx="2209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492" name="Text Box 28"/>
          <p:cNvSpPr txBox="1">
            <a:spLocks noChangeArrowheads="1"/>
          </p:cNvSpPr>
          <p:nvPr/>
        </p:nvSpPr>
        <p:spPr bwMode="auto">
          <a:xfrm>
            <a:off x="4343400" y="4083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S(Y</a:t>
            </a:r>
            <a:r>
              <a:rPr lang="en-US" altLang="en-US" sz="1600" baseline="-25000"/>
              <a:t>2</a:t>
            </a:r>
            <a:r>
              <a:rPr lang="en-US" altLang="en-US" sz="1600"/>
              <a:t>)</a:t>
            </a:r>
          </a:p>
        </p:txBody>
      </p:sp>
      <p:sp>
        <p:nvSpPr>
          <p:cNvPr id="190493" name="Line 29"/>
          <p:cNvSpPr>
            <a:spLocks noChangeShapeType="1"/>
          </p:cNvSpPr>
          <p:nvPr/>
        </p:nvSpPr>
        <p:spPr bwMode="auto">
          <a:xfrm>
            <a:off x="3810000" y="6477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494" name="Line 30"/>
          <p:cNvSpPr>
            <a:spLocks noChangeShapeType="1"/>
          </p:cNvSpPr>
          <p:nvPr/>
        </p:nvSpPr>
        <p:spPr bwMode="auto">
          <a:xfrm>
            <a:off x="3810000" y="4419600"/>
            <a:ext cx="0" cy="1905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553200" y="3810000"/>
            <a:ext cx="3810000" cy="2686050"/>
            <a:chOff x="3168" y="2400"/>
            <a:chExt cx="2400" cy="1692"/>
          </a:xfrm>
        </p:grpSpPr>
        <p:sp>
          <p:nvSpPr>
            <p:cNvPr id="8226" name="Line 32"/>
            <p:cNvSpPr>
              <a:spLocks noChangeShapeType="1"/>
            </p:cNvSpPr>
            <p:nvPr/>
          </p:nvSpPr>
          <p:spPr bwMode="auto">
            <a:xfrm>
              <a:off x="3264" y="25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27" name="Line 33"/>
            <p:cNvSpPr>
              <a:spLocks noChangeShapeType="1"/>
            </p:cNvSpPr>
            <p:nvPr/>
          </p:nvSpPr>
          <p:spPr bwMode="auto">
            <a:xfrm>
              <a:off x="3264" y="399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28" name="Text Box 34"/>
            <p:cNvSpPr txBox="1">
              <a:spLocks noChangeArrowheads="1"/>
            </p:cNvSpPr>
            <p:nvPr/>
          </p:nvSpPr>
          <p:spPr bwMode="auto">
            <a:xfrm>
              <a:off x="5184" y="39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Y</a:t>
              </a:r>
            </a:p>
          </p:txBody>
        </p:sp>
        <p:sp>
          <p:nvSpPr>
            <p:cNvPr id="8229" name="Text Box 35"/>
            <p:cNvSpPr txBox="1">
              <a:spLocks noChangeArrowheads="1"/>
            </p:cNvSpPr>
            <p:nvPr/>
          </p:nvSpPr>
          <p:spPr bwMode="auto">
            <a:xfrm>
              <a:off x="3168" y="24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</a:p>
          </p:txBody>
        </p:sp>
      </p:grpSp>
      <p:sp>
        <p:nvSpPr>
          <p:cNvPr id="190500" name="Line 36"/>
          <p:cNvSpPr>
            <a:spLocks noChangeShapeType="1"/>
          </p:cNvSpPr>
          <p:nvPr/>
        </p:nvSpPr>
        <p:spPr bwMode="auto">
          <a:xfrm flipH="1">
            <a:off x="2286000" y="5334000"/>
            <a:ext cx="1524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501" name="Line 37"/>
          <p:cNvSpPr>
            <a:spLocks noChangeShapeType="1"/>
          </p:cNvSpPr>
          <p:nvPr/>
        </p:nvSpPr>
        <p:spPr bwMode="auto">
          <a:xfrm flipH="1">
            <a:off x="4495800" y="59436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502" name="Line 38"/>
          <p:cNvSpPr>
            <a:spLocks noChangeShapeType="1"/>
          </p:cNvSpPr>
          <p:nvPr/>
        </p:nvSpPr>
        <p:spPr bwMode="auto">
          <a:xfrm>
            <a:off x="4572000" y="4419600"/>
            <a:ext cx="0" cy="1905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0503" name="Text Box 39"/>
          <p:cNvSpPr txBox="1">
            <a:spLocks noChangeArrowheads="1"/>
          </p:cNvSpPr>
          <p:nvPr/>
        </p:nvSpPr>
        <p:spPr bwMode="auto">
          <a:xfrm>
            <a:off x="3581400" y="4083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S(Y</a:t>
            </a:r>
            <a:r>
              <a:rPr lang="en-US" altLang="en-US" sz="1600" baseline="-25000"/>
              <a:t>1</a:t>
            </a:r>
            <a:r>
              <a:rPr lang="en-US" altLang="en-US" sz="1600"/>
              <a:t>)</a:t>
            </a:r>
          </a:p>
        </p:txBody>
      </p:sp>
      <p:sp>
        <p:nvSpPr>
          <p:cNvPr id="190504" name="Rectangle 40"/>
          <p:cNvSpPr>
            <a:spLocks noChangeArrowheads="1"/>
          </p:cNvSpPr>
          <p:nvPr/>
        </p:nvSpPr>
        <p:spPr bwMode="auto">
          <a:xfrm>
            <a:off x="1752600" y="2286000"/>
            <a:ext cx="43053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45000"/>
              </a:spcBef>
              <a:buSzPct val="120000"/>
              <a:buFontTx/>
              <a:buChar char="•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Suppose Y increases from Y</a:t>
            </a:r>
            <a:r>
              <a:rPr lang="en-US" altLang="en-US" sz="18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 to Y</a:t>
            </a:r>
            <a:r>
              <a:rPr lang="en-US" altLang="en-US" sz="18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.  This raises savings from S(Y</a:t>
            </a:r>
            <a:r>
              <a:rPr lang="en-US" altLang="en-US" sz="18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) to S(Y</a:t>
            </a:r>
            <a:r>
              <a:rPr lang="en-US" altLang="en-US" sz="18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) resulting in a lower equilibrium interest rate.</a:t>
            </a:r>
          </a:p>
          <a:p>
            <a:pPr algn="just" eaLnBrk="1" hangingPunct="1">
              <a:lnSpc>
                <a:spcPct val="90000"/>
              </a:lnSpc>
              <a:spcBef>
                <a:spcPct val="45000"/>
              </a:spcBef>
              <a:buSzPct val="120000"/>
              <a:buFontTx/>
              <a:buChar char="•"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0505" name="Rectangle 41"/>
          <p:cNvSpPr>
            <a:spLocks noChangeArrowheads="1"/>
          </p:cNvSpPr>
          <p:nvPr/>
        </p:nvSpPr>
        <p:spPr bwMode="auto">
          <a:xfrm>
            <a:off x="6248400" y="2286000"/>
            <a:ext cx="36957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45000"/>
              </a:spcBef>
              <a:buSzPct val="120000"/>
              <a:buFontTx/>
              <a:buChar char="•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The IS curve maps out this relationship between the lower interest rate and increased income</a:t>
            </a:r>
            <a:r>
              <a:rPr lang="en-US" altLang="en-US" sz="1800" b="1" dirty="0">
                <a:solidFill>
                  <a:schemeClr val="hlin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3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9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  <p:bldP spid="190468" grpId="0" animBg="1"/>
      <p:bldP spid="190469" grpId="0" autoUpdateAnimBg="0"/>
      <p:bldP spid="190475" grpId="0" autoUpdateAnimBg="0"/>
      <p:bldP spid="190476" grpId="0" animBg="1"/>
      <p:bldP spid="190477" grpId="0" animBg="1"/>
      <p:bldP spid="190478" grpId="0" animBg="1"/>
      <p:bldP spid="190479" grpId="0" autoUpdateAnimBg="0"/>
      <p:bldP spid="190480" grpId="0" autoUpdateAnimBg="0"/>
      <p:bldP spid="190481" grpId="0" animBg="1"/>
      <p:bldP spid="190482" grpId="0" autoUpdateAnimBg="0"/>
      <p:bldP spid="190483" grpId="0" autoUpdateAnimBg="0"/>
      <p:bldP spid="190484" grpId="0" animBg="1"/>
      <p:bldP spid="190485" grpId="0" animBg="1"/>
      <p:bldP spid="190486" grpId="0" animBg="1"/>
      <p:bldP spid="190487" grpId="0" autoUpdateAnimBg="0"/>
      <p:bldP spid="190488" grpId="0" autoUpdateAnimBg="0"/>
      <p:bldP spid="190489" grpId="0" animBg="1"/>
      <p:bldP spid="190490" grpId="0" animBg="1"/>
      <p:bldP spid="190491" grpId="0" animBg="1"/>
      <p:bldP spid="190492" grpId="0" autoUpdateAnimBg="0"/>
      <p:bldP spid="190493" grpId="0" animBg="1"/>
      <p:bldP spid="190494" grpId="0" animBg="1"/>
      <p:bldP spid="190500" grpId="0" animBg="1"/>
      <p:bldP spid="190501" grpId="0" animBg="1"/>
      <p:bldP spid="190502" grpId="0" animBg="1"/>
      <p:bldP spid="190503" grpId="0" autoUpdateAnimBg="0"/>
      <p:bldP spid="190504" grpId="0" build="p" autoUpdateAnimBg="0"/>
      <p:bldP spid="19050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"/>
            <a:ext cx="8382000" cy="855663"/>
          </a:xfrm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</a:rPr>
              <a:t>IS CURVE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143000"/>
            <a:ext cx="4343400" cy="13716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While changing r allows us to map out the IS curve, changes in G, T, or </a:t>
            </a:r>
            <a:r>
              <a:rPr lang="en-US" altLang="en-US" b="1" dirty="0" err="1">
                <a:solidFill>
                  <a:schemeClr val="accent1">
                    <a:lumMod val="75000"/>
                  </a:schemeClr>
                </a:solidFill>
              </a:rPr>
              <a:t>mpc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 cause Y to change for any level of r.  This causes a shift in the IS curve.</a:t>
            </a:r>
          </a:p>
        </p:txBody>
      </p:sp>
      <p:sp>
        <p:nvSpPr>
          <p:cNvPr id="191492" name="Arc 4"/>
          <p:cNvSpPr>
            <a:spLocks/>
          </p:cNvSpPr>
          <p:nvPr/>
        </p:nvSpPr>
        <p:spPr bwMode="auto">
          <a:xfrm rot="4106726" flipV="1">
            <a:off x="7045325" y="4076700"/>
            <a:ext cx="2781300" cy="1981200"/>
          </a:xfrm>
          <a:custGeom>
            <a:avLst/>
            <a:gdLst>
              <a:gd name="T0" fmla="*/ 0 w 21899"/>
              <a:gd name="T1" fmla="*/ 4219 h 21600"/>
              <a:gd name="T2" fmla="*/ 2781300 w 21899"/>
              <a:gd name="T3" fmla="*/ 1355654 h 21600"/>
              <a:gd name="T4" fmla="*/ 178316 w 21899"/>
              <a:gd name="T5" fmla="*/ 1981200 h 21600"/>
              <a:gd name="T6" fmla="*/ 0 60000 65536"/>
              <a:gd name="T7" fmla="*/ 0 60000 65536"/>
              <a:gd name="T8" fmla="*/ 0 60000 65536"/>
              <a:gd name="T9" fmla="*/ 0 w 21899"/>
              <a:gd name="T10" fmla="*/ 0 h 21600"/>
              <a:gd name="T11" fmla="*/ 21899 w 218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99" h="21600" fill="none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0705" y="0"/>
                  <a:pt x="18962" y="5954"/>
                  <a:pt x="21899" y="14779"/>
                </a:cubicBezTo>
              </a:path>
              <a:path w="21899" h="21600" stroke="0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0705" y="0"/>
                  <a:pt x="18962" y="5954"/>
                  <a:pt x="21899" y="14779"/>
                </a:cubicBezTo>
                <a:lnTo>
                  <a:pt x="1404" y="21600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8991600" y="5886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33600" y="3810000"/>
            <a:ext cx="3810000" cy="2686050"/>
            <a:chOff x="384" y="2400"/>
            <a:chExt cx="2400" cy="1692"/>
          </a:xfrm>
        </p:grpSpPr>
        <p:sp>
          <p:nvSpPr>
            <p:cNvPr id="9255" name="Text Box 7"/>
            <p:cNvSpPr txBox="1">
              <a:spLocks noChangeArrowheads="1"/>
            </p:cNvSpPr>
            <p:nvPr/>
          </p:nvSpPr>
          <p:spPr bwMode="auto">
            <a:xfrm>
              <a:off x="384" y="24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</a:p>
          </p:txBody>
        </p:sp>
        <p:sp>
          <p:nvSpPr>
            <p:cNvPr id="9256" name="Line 8"/>
            <p:cNvSpPr>
              <a:spLocks noChangeShapeType="1"/>
            </p:cNvSpPr>
            <p:nvPr/>
          </p:nvSpPr>
          <p:spPr bwMode="auto">
            <a:xfrm>
              <a:off x="480" y="25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7" name="Line 9"/>
            <p:cNvSpPr>
              <a:spLocks noChangeShapeType="1"/>
            </p:cNvSpPr>
            <p:nvPr/>
          </p:nvSpPr>
          <p:spPr bwMode="auto">
            <a:xfrm>
              <a:off x="480" y="399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8" name="Text Box 10"/>
            <p:cNvSpPr txBox="1">
              <a:spLocks noChangeArrowheads="1"/>
            </p:cNvSpPr>
            <p:nvPr/>
          </p:nvSpPr>
          <p:spPr bwMode="auto">
            <a:xfrm>
              <a:off x="2400" y="39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I</a:t>
              </a:r>
            </a:p>
          </p:txBody>
        </p:sp>
      </p:grp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4724400" y="59118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I(r)</a:t>
            </a:r>
          </a:p>
        </p:txBody>
      </p:sp>
      <p:sp>
        <p:nvSpPr>
          <p:cNvPr id="191500" name="Line 12"/>
          <p:cNvSpPr>
            <a:spLocks noChangeShapeType="1"/>
          </p:cNvSpPr>
          <p:nvPr/>
        </p:nvSpPr>
        <p:spPr bwMode="auto">
          <a:xfrm flipH="1" flipV="1">
            <a:off x="2390775" y="4162425"/>
            <a:ext cx="2362200" cy="19240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1501" name="Line 13"/>
          <p:cNvSpPr>
            <a:spLocks noChangeShapeType="1"/>
          </p:cNvSpPr>
          <p:nvPr/>
        </p:nvSpPr>
        <p:spPr bwMode="auto">
          <a:xfrm>
            <a:off x="8382000" y="59436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>
            <a:off x="8382000" y="5334000"/>
            <a:ext cx="0" cy="9906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8229600" y="6324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6400800" y="5119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6400800" y="5729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91506" name="Line 18"/>
          <p:cNvSpPr>
            <a:spLocks noChangeShapeType="1"/>
          </p:cNvSpPr>
          <p:nvPr/>
        </p:nvSpPr>
        <p:spPr bwMode="auto">
          <a:xfrm flipH="1">
            <a:off x="6705600" y="5334000"/>
            <a:ext cx="1676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H="1">
            <a:off x="6705600" y="5943600"/>
            <a:ext cx="1676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1508" name="Line 20"/>
          <p:cNvSpPr>
            <a:spLocks noChangeShapeType="1"/>
          </p:cNvSpPr>
          <p:nvPr/>
        </p:nvSpPr>
        <p:spPr bwMode="auto">
          <a:xfrm flipV="1">
            <a:off x="6553200" y="5486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1828800" y="5729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91510" name="Line 22"/>
          <p:cNvSpPr>
            <a:spLocks noChangeShapeType="1"/>
          </p:cNvSpPr>
          <p:nvPr/>
        </p:nvSpPr>
        <p:spPr bwMode="auto">
          <a:xfrm flipH="1">
            <a:off x="3810000" y="5334000"/>
            <a:ext cx="2590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1511" name="Line 23"/>
          <p:cNvSpPr>
            <a:spLocks noChangeShapeType="1"/>
          </p:cNvSpPr>
          <p:nvPr/>
        </p:nvSpPr>
        <p:spPr bwMode="auto">
          <a:xfrm flipH="1">
            <a:off x="2286000" y="5943600"/>
            <a:ext cx="2209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4343400" y="4083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S(G</a:t>
            </a:r>
            <a:r>
              <a:rPr lang="en-US" altLang="en-US" sz="1600" baseline="-25000"/>
              <a:t>1</a:t>
            </a:r>
            <a:r>
              <a:rPr lang="en-US" altLang="en-US" sz="1600"/>
              <a:t>)</a:t>
            </a:r>
          </a:p>
        </p:txBody>
      </p:sp>
      <p:sp>
        <p:nvSpPr>
          <p:cNvPr id="191513" name="Line 25"/>
          <p:cNvSpPr>
            <a:spLocks noChangeShapeType="1"/>
          </p:cNvSpPr>
          <p:nvPr/>
        </p:nvSpPr>
        <p:spPr bwMode="auto">
          <a:xfrm flipH="1">
            <a:off x="3810000" y="6477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1514" name="Line 26"/>
          <p:cNvSpPr>
            <a:spLocks noChangeShapeType="1"/>
          </p:cNvSpPr>
          <p:nvPr/>
        </p:nvSpPr>
        <p:spPr bwMode="auto">
          <a:xfrm>
            <a:off x="3810000" y="4419600"/>
            <a:ext cx="0" cy="1905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553200" y="3810000"/>
            <a:ext cx="3810000" cy="2686050"/>
            <a:chOff x="3168" y="2400"/>
            <a:chExt cx="2400" cy="1692"/>
          </a:xfrm>
        </p:grpSpPr>
        <p:sp>
          <p:nvSpPr>
            <p:cNvPr id="9251" name="Line 28"/>
            <p:cNvSpPr>
              <a:spLocks noChangeShapeType="1"/>
            </p:cNvSpPr>
            <p:nvPr/>
          </p:nvSpPr>
          <p:spPr bwMode="auto">
            <a:xfrm>
              <a:off x="3264" y="25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2" name="Line 29"/>
            <p:cNvSpPr>
              <a:spLocks noChangeShapeType="1"/>
            </p:cNvSpPr>
            <p:nvPr/>
          </p:nvSpPr>
          <p:spPr bwMode="auto">
            <a:xfrm>
              <a:off x="3264" y="399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3" name="Text Box 30"/>
            <p:cNvSpPr txBox="1">
              <a:spLocks noChangeArrowheads="1"/>
            </p:cNvSpPr>
            <p:nvPr/>
          </p:nvSpPr>
          <p:spPr bwMode="auto">
            <a:xfrm>
              <a:off x="5184" y="39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Y</a:t>
              </a:r>
            </a:p>
          </p:txBody>
        </p:sp>
        <p:sp>
          <p:nvSpPr>
            <p:cNvPr id="9254" name="Text Box 31"/>
            <p:cNvSpPr txBox="1">
              <a:spLocks noChangeArrowheads="1"/>
            </p:cNvSpPr>
            <p:nvPr/>
          </p:nvSpPr>
          <p:spPr bwMode="auto">
            <a:xfrm>
              <a:off x="3168" y="24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828800" y="5119688"/>
            <a:ext cx="1981200" cy="823912"/>
            <a:chOff x="192" y="3225"/>
            <a:chExt cx="1248" cy="519"/>
          </a:xfrm>
        </p:grpSpPr>
        <p:sp>
          <p:nvSpPr>
            <p:cNvPr id="9248" name="Text Box 33"/>
            <p:cNvSpPr txBox="1">
              <a:spLocks noChangeArrowheads="1"/>
            </p:cNvSpPr>
            <p:nvPr/>
          </p:nvSpPr>
          <p:spPr bwMode="auto">
            <a:xfrm>
              <a:off x="192" y="3225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9249" name="Line 34"/>
            <p:cNvSpPr>
              <a:spLocks noChangeShapeType="1"/>
            </p:cNvSpPr>
            <p:nvPr/>
          </p:nvSpPr>
          <p:spPr bwMode="auto">
            <a:xfrm flipV="1">
              <a:off x="432" y="3360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0" name="Line 35"/>
            <p:cNvSpPr>
              <a:spLocks noChangeShapeType="1"/>
            </p:cNvSpPr>
            <p:nvPr/>
          </p:nvSpPr>
          <p:spPr bwMode="auto">
            <a:xfrm flipH="1">
              <a:off x="480" y="3360"/>
              <a:ext cx="96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1524" name="Line 36"/>
          <p:cNvSpPr>
            <a:spLocks noChangeShapeType="1"/>
          </p:cNvSpPr>
          <p:nvPr/>
        </p:nvSpPr>
        <p:spPr bwMode="auto">
          <a:xfrm flipH="1">
            <a:off x="4495800" y="59436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1525" name="Line 37"/>
          <p:cNvSpPr>
            <a:spLocks noChangeShapeType="1"/>
          </p:cNvSpPr>
          <p:nvPr/>
        </p:nvSpPr>
        <p:spPr bwMode="auto">
          <a:xfrm>
            <a:off x="4572000" y="4419600"/>
            <a:ext cx="0" cy="1905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1526" name="Text Box 38"/>
          <p:cNvSpPr txBox="1">
            <a:spLocks noChangeArrowheads="1"/>
          </p:cNvSpPr>
          <p:nvPr/>
        </p:nvSpPr>
        <p:spPr bwMode="auto">
          <a:xfrm>
            <a:off x="3581400" y="4083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S(G</a:t>
            </a:r>
            <a:r>
              <a:rPr lang="en-US" altLang="en-US" sz="1600" baseline="-25000"/>
              <a:t>2</a:t>
            </a:r>
            <a:r>
              <a:rPr lang="en-US" altLang="en-US" sz="1600"/>
              <a:t>)</a:t>
            </a:r>
          </a:p>
        </p:txBody>
      </p:sp>
      <p:sp>
        <p:nvSpPr>
          <p:cNvPr id="191527" name="Arc 39"/>
          <p:cNvSpPr>
            <a:spLocks/>
          </p:cNvSpPr>
          <p:nvPr/>
        </p:nvSpPr>
        <p:spPr bwMode="auto">
          <a:xfrm rot="4222742" flipV="1">
            <a:off x="7455694" y="3685382"/>
            <a:ext cx="2506663" cy="1974850"/>
          </a:xfrm>
          <a:custGeom>
            <a:avLst/>
            <a:gdLst>
              <a:gd name="T0" fmla="*/ 201021 w 19727"/>
              <a:gd name="T1" fmla="*/ 0 h 21542"/>
              <a:gd name="T2" fmla="*/ 2506663 w 19727"/>
              <a:gd name="T3" fmla="*/ 1168299 h 21542"/>
              <a:gd name="T4" fmla="*/ 0 w 19727"/>
              <a:gd name="T5" fmla="*/ 1974850 h 21542"/>
              <a:gd name="T6" fmla="*/ 0 60000 65536"/>
              <a:gd name="T7" fmla="*/ 0 60000 65536"/>
              <a:gd name="T8" fmla="*/ 0 60000 65536"/>
              <a:gd name="T9" fmla="*/ 0 w 19727"/>
              <a:gd name="T10" fmla="*/ 0 h 21542"/>
              <a:gd name="T11" fmla="*/ 19727 w 19727"/>
              <a:gd name="T12" fmla="*/ 21542 h 215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27" h="21542" fill="none" extrusionOk="0">
                <a:moveTo>
                  <a:pt x="1581" y="0"/>
                </a:moveTo>
                <a:cubicBezTo>
                  <a:pt x="9515" y="582"/>
                  <a:pt x="16486" y="5478"/>
                  <a:pt x="19727" y="12743"/>
                </a:cubicBezTo>
              </a:path>
              <a:path w="19727" h="21542" stroke="0" extrusionOk="0">
                <a:moveTo>
                  <a:pt x="1581" y="0"/>
                </a:moveTo>
                <a:cubicBezTo>
                  <a:pt x="9515" y="582"/>
                  <a:pt x="16486" y="5478"/>
                  <a:pt x="19727" y="12743"/>
                </a:cubicBezTo>
                <a:lnTo>
                  <a:pt x="0" y="21542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9067800" y="54546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IS</a:t>
            </a:r>
            <a:r>
              <a:rPr lang="en-US" altLang="en-US" sz="1600">
                <a:cs typeface="Arial" pitchFamily="34" charset="0"/>
              </a:rPr>
              <a:t>´</a:t>
            </a:r>
            <a:endParaRPr lang="en-US" altLang="en-US" sz="1600"/>
          </a:p>
        </p:txBody>
      </p:sp>
      <p:sp>
        <p:nvSpPr>
          <p:cNvPr id="191529" name="Rectangle 41"/>
          <p:cNvSpPr>
            <a:spLocks noChangeArrowheads="1"/>
          </p:cNvSpPr>
          <p:nvPr/>
        </p:nvSpPr>
        <p:spPr bwMode="auto">
          <a:xfrm>
            <a:off x="1752600" y="2514600"/>
            <a:ext cx="4305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45000"/>
              </a:spcBef>
              <a:buSzPct val="120000"/>
              <a:buFontTx/>
              <a:buChar char="•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Suppose again an increase in G.  In the loanable funds market this results in a decrease in S and an increase in the interest rate.</a:t>
            </a:r>
          </a:p>
        </p:txBody>
      </p:sp>
      <p:sp>
        <p:nvSpPr>
          <p:cNvPr id="191530" name="Rectangle 42"/>
          <p:cNvSpPr>
            <a:spLocks noChangeArrowheads="1"/>
          </p:cNvSpPr>
          <p:nvPr/>
        </p:nvSpPr>
        <p:spPr bwMode="auto">
          <a:xfrm>
            <a:off x="5943600" y="2514600"/>
            <a:ext cx="4305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45000"/>
              </a:spcBef>
              <a:buSzPct val="120000"/>
              <a:buFontTx/>
              <a:buChar char="•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Therefore, for a given Y there is a higher level of r.  So, the IS curve shifts up by this amount.</a:t>
            </a:r>
          </a:p>
        </p:txBody>
      </p:sp>
    </p:spTree>
    <p:extLst>
      <p:ext uri="{BB962C8B-B14F-4D97-AF65-F5344CB8AC3E}">
        <p14:creationId xmlns:p14="http://schemas.microsoft.com/office/powerpoint/2010/main" val="318805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9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autoUpdateAnimBg="0"/>
      <p:bldP spid="191492" grpId="0" animBg="1"/>
      <p:bldP spid="191493" grpId="0" autoUpdateAnimBg="0"/>
      <p:bldP spid="191499" grpId="0" autoUpdateAnimBg="0"/>
      <p:bldP spid="191500" grpId="0" animBg="1"/>
      <p:bldP spid="191501" grpId="0" animBg="1"/>
      <p:bldP spid="191502" grpId="0" animBg="1"/>
      <p:bldP spid="191503" grpId="0" autoUpdateAnimBg="0"/>
      <p:bldP spid="191504" grpId="0" autoUpdateAnimBg="0"/>
      <p:bldP spid="191505" grpId="0" autoUpdateAnimBg="0"/>
      <p:bldP spid="191506" grpId="0" animBg="1"/>
      <p:bldP spid="191507" grpId="0" animBg="1"/>
      <p:bldP spid="191508" grpId="0" animBg="1"/>
      <p:bldP spid="191509" grpId="0" autoUpdateAnimBg="0"/>
      <p:bldP spid="191510" grpId="0" animBg="1"/>
      <p:bldP spid="191511" grpId="0" animBg="1"/>
      <p:bldP spid="191512" grpId="0" autoUpdateAnimBg="0"/>
      <p:bldP spid="191513" grpId="0" animBg="1"/>
      <p:bldP spid="191514" grpId="0" animBg="1"/>
      <p:bldP spid="191524" grpId="0" animBg="1"/>
      <p:bldP spid="191525" grpId="0" animBg="1"/>
      <p:bldP spid="191526" grpId="0" autoUpdateAnimBg="0"/>
      <p:bldP spid="191527" grpId="0" animBg="1"/>
      <p:bldP spid="191528" grpId="0" autoUpdateAnimBg="0"/>
      <p:bldP spid="191529" grpId="0" autoUpdateAnimBg="0"/>
      <p:bldP spid="1915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1679"/>
            <a:ext cx="6972300" cy="855663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Building the LM curve</a:t>
            </a:r>
            <a:endParaRPr lang="en-US" altLang="en-US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31963" y="1160464"/>
            <a:ext cx="4305300" cy="9731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The LM curve maps the relationship between r and Y for the money market.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3962400"/>
            <a:ext cx="2895600" cy="1981200"/>
            <a:chOff x="3216" y="2496"/>
            <a:chExt cx="1824" cy="1248"/>
          </a:xfrm>
        </p:grpSpPr>
        <p:sp>
          <p:nvSpPr>
            <p:cNvPr id="10285" name="Arc 5"/>
            <p:cNvSpPr>
              <a:spLocks/>
            </p:cNvSpPr>
            <p:nvPr/>
          </p:nvSpPr>
          <p:spPr bwMode="auto">
            <a:xfrm rot="21327709" flipV="1">
              <a:off x="3216" y="2496"/>
              <a:ext cx="1752" cy="1248"/>
            </a:xfrm>
            <a:custGeom>
              <a:avLst/>
              <a:gdLst>
                <a:gd name="T0" fmla="*/ 0 w 21899"/>
                <a:gd name="T1" fmla="*/ 3 h 21600"/>
                <a:gd name="T2" fmla="*/ 1752 w 21899"/>
                <a:gd name="T3" fmla="*/ 854 h 21600"/>
                <a:gd name="T4" fmla="*/ 112 w 21899"/>
                <a:gd name="T5" fmla="*/ 1248 h 21600"/>
                <a:gd name="T6" fmla="*/ 0 60000 65536"/>
                <a:gd name="T7" fmla="*/ 0 60000 65536"/>
                <a:gd name="T8" fmla="*/ 0 60000 65536"/>
                <a:gd name="T9" fmla="*/ 0 w 21899"/>
                <a:gd name="T10" fmla="*/ 0 h 21600"/>
                <a:gd name="T11" fmla="*/ 21899 w 218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99" h="21600" fill="none" extrusionOk="0">
                  <a:moveTo>
                    <a:pt x="-1" y="45"/>
                  </a:moveTo>
                  <a:cubicBezTo>
                    <a:pt x="467" y="15"/>
                    <a:pt x="935" y="-1"/>
                    <a:pt x="1404" y="0"/>
                  </a:cubicBezTo>
                  <a:cubicBezTo>
                    <a:pt x="10705" y="0"/>
                    <a:pt x="18962" y="5954"/>
                    <a:pt x="21899" y="14779"/>
                  </a:cubicBezTo>
                </a:path>
                <a:path w="21899" h="21600" stroke="0" extrusionOk="0">
                  <a:moveTo>
                    <a:pt x="-1" y="45"/>
                  </a:moveTo>
                  <a:cubicBezTo>
                    <a:pt x="467" y="15"/>
                    <a:pt x="935" y="-1"/>
                    <a:pt x="1404" y="0"/>
                  </a:cubicBezTo>
                  <a:cubicBezTo>
                    <a:pt x="10705" y="0"/>
                    <a:pt x="18962" y="5954"/>
                    <a:pt x="21899" y="14779"/>
                  </a:cubicBezTo>
                  <a:lnTo>
                    <a:pt x="1404" y="21600"/>
                  </a:lnTo>
                  <a:close/>
                </a:path>
              </a:pathLst>
            </a:cu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0286" name="Text Box 6"/>
            <p:cNvSpPr txBox="1">
              <a:spLocks noChangeArrowheads="1"/>
            </p:cNvSpPr>
            <p:nvPr/>
          </p:nvSpPr>
          <p:spPr bwMode="auto">
            <a:xfrm>
              <a:off x="4656" y="2640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LM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3600" y="3810001"/>
            <a:ext cx="4191000" cy="3024188"/>
            <a:chOff x="384" y="2400"/>
            <a:chExt cx="2640" cy="1905"/>
          </a:xfrm>
        </p:grpSpPr>
        <p:sp>
          <p:nvSpPr>
            <p:cNvPr id="10281" name="Text Box 8"/>
            <p:cNvSpPr txBox="1">
              <a:spLocks noChangeArrowheads="1"/>
            </p:cNvSpPr>
            <p:nvPr/>
          </p:nvSpPr>
          <p:spPr bwMode="auto">
            <a:xfrm>
              <a:off x="384" y="24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</a:p>
          </p:txBody>
        </p:sp>
        <p:sp>
          <p:nvSpPr>
            <p:cNvPr id="10282" name="Line 9"/>
            <p:cNvSpPr>
              <a:spLocks noChangeShapeType="1"/>
            </p:cNvSpPr>
            <p:nvPr/>
          </p:nvSpPr>
          <p:spPr bwMode="auto">
            <a:xfrm>
              <a:off x="480" y="25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3" name="Line 10"/>
            <p:cNvSpPr>
              <a:spLocks noChangeShapeType="1"/>
            </p:cNvSpPr>
            <p:nvPr/>
          </p:nvSpPr>
          <p:spPr bwMode="auto">
            <a:xfrm>
              <a:off x="480" y="399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4" name="Text Box 11"/>
            <p:cNvSpPr txBox="1">
              <a:spLocks noChangeArrowheads="1"/>
            </p:cNvSpPr>
            <p:nvPr/>
          </p:nvSpPr>
          <p:spPr bwMode="auto">
            <a:xfrm>
              <a:off x="2400" y="3840"/>
              <a:ext cx="62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Real Money Balances</a:t>
              </a:r>
            </a:p>
          </p:txBody>
        </p:sp>
      </p:grp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4724400" y="59436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L(r,Y</a:t>
            </a:r>
            <a:r>
              <a:rPr lang="en-US" altLang="en-US" sz="1600" baseline="-25000"/>
              <a:t>2</a:t>
            </a:r>
            <a:r>
              <a:rPr lang="en-US" altLang="en-US" sz="1600"/>
              <a:t>)</a:t>
            </a:r>
          </a:p>
        </p:txBody>
      </p:sp>
      <p:sp>
        <p:nvSpPr>
          <p:cNvPr id="192525" name="Line 13"/>
          <p:cNvSpPr>
            <a:spLocks noChangeShapeType="1"/>
          </p:cNvSpPr>
          <p:nvPr/>
        </p:nvSpPr>
        <p:spPr bwMode="auto">
          <a:xfrm flipH="1" flipV="1">
            <a:off x="2362200" y="4191000"/>
            <a:ext cx="2362200" cy="1828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2526" name="Line 14"/>
          <p:cNvSpPr>
            <a:spLocks noChangeShapeType="1"/>
          </p:cNvSpPr>
          <p:nvPr/>
        </p:nvSpPr>
        <p:spPr bwMode="auto">
          <a:xfrm>
            <a:off x="8763000" y="5334000"/>
            <a:ext cx="0" cy="9906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239000" y="5943600"/>
            <a:ext cx="533400" cy="717550"/>
            <a:chOff x="3600" y="3744"/>
            <a:chExt cx="336" cy="452"/>
          </a:xfrm>
        </p:grpSpPr>
        <p:sp>
          <p:nvSpPr>
            <p:cNvPr id="10279" name="Line 16"/>
            <p:cNvSpPr>
              <a:spLocks noChangeShapeType="1"/>
            </p:cNvSpPr>
            <p:nvPr/>
          </p:nvSpPr>
          <p:spPr bwMode="auto">
            <a:xfrm>
              <a:off x="3744" y="3744"/>
              <a:ext cx="0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0" name="Text Box 17"/>
            <p:cNvSpPr txBox="1">
              <a:spLocks noChangeArrowheads="1"/>
            </p:cNvSpPr>
            <p:nvPr/>
          </p:nvSpPr>
          <p:spPr bwMode="auto">
            <a:xfrm>
              <a:off x="3600" y="398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Y</a:t>
              </a:r>
              <a:r>
                <a:rPr lang="en-US" altLang="en-US" sz="1600" baseline="-25000"/>
                <a:t>1</a:t>
              </a:r>
              <a:endParaRPr lang="en-US" altLang="en-US" sz="1600"/>
            </a:p>
          </p:txBody>
        </p:sp>
      </p:grpSp>
      <p:sp>
        <p:nvSpPr>
          <p:cNvPr id="192530" name="Text Box 18"/>
          <p:cNvSpPr txBox="1">
            <a:spLocks noChangeArrowheads="1"/>
          </p:cNvSpPr>
          <p:nvPr/>
        </p:nvSpPr>
        <p:spPr bwMode="auto">
          <a:xfrm>
            <a:off x="6400800" y="5119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92531" name="Line 19"/>
          <p:cNvSpPr>
            <a:spLocks noChangeShapeType="1"/>
          </p:cNvSpPr>
          <p:nvPr/>
        </p:nvSpPr>
        <p:spPr bwMode="auto">
          <a:xfrm flipH="1">
            <a:off x="6705600" y="5334000"/>
            <a:ext cx="2057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400800" y="5729288"/>
            <a:ext cx="1066800" cy="366712"/>
            <a:chOff x="3072" y="3609"/>
            <a:chExt cx="672" cy="231"/>
          </a:xfrm>
        </p:grpSpPr>
        <p:sp>
          <p:nvSpPr>
            <p:cNvPr id="10277" name="Text Box 21"/>
            <p:cNvSpPr txBox="1">
              <a:spLocks noChangeArrowheads="1"/>
            </p:cNvSpPr>
            <p:nvPr/>
          </p:nvSpPr>
          <p:spPr bwMode="auto">
            <a:xfrm>
              <a:off x="3072" y="36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10278" name="Line 22"/>
            <p:cNvSpPr>
              <a:spLocks noChangeShapeType="1"/>
            </p:cNvSpPr>
            <p:nvPr/>
          </p:nvSpPr>
          <p:spPr bwMode="auto">
            <a:xfrm flipH="1">
              <a:off x="3264" y="3744"/>
              <a:ext cx="48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2535" name="Line 23"/>
          <p:cNvSpPr>
            <a:spLocks noChangeShapeType="1"/>
          </p:cNvSpPr>
          <p:nvPr/>
        </p:nvSpPr>
        <p:spPr bwMode="auto">
          <a:xfrm flipV="1">
            <a:off x="6553200" y="5486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2536" name="Line 24"/>
          <p:cNvSpPr>
            <a:spLocks noChangeShapeType="1"/>
          </p:cNvSpPr>
          <p:nvPr/>
        </p:nvSpPr>
        <p:spPr bwMode="auto">
          <a:xfrm flipH="1">
            <a:off x="3810000" y="5334000"/>
            <a:ext cx="2590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981200" y="5729288"/>
            <a:ext cx="1828800" cy="366712"/>
            <a:chOff x="288" y="3609"/>
            <a:chExt cx="1152" cy="231"/>
          </a:xfrm>
        </p:grpSpPr>
        <p:sp>
          <p:nvSpPr>
            <p:cNvPr id="10275" name="Text Box 26"/>
            <p:cNvSpPr txBox="1">
              <a:spLocks noChangeArrowheads="1"/>
            </p:cNvSpPr>
            <p:nvPr/>
          </p:nvSpPr>
          <p:spPr bwMode="auto">
            <a:xfrm>
              <a:off x="288" y="36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10276" name="Line 27"/>
            <p:cNvSpPr>
              <a:spLocks noChangeShapeType="1"/>
            </p:cNvSpPr>
            <p:nvPr/>
          </p:nvSpPr>
          <p:spPr bwMode="auto">
            <a:xfrm flipH="1">
              <a:off x="480" y="3744"/>
              <a:ext cx="96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2540" name="Line 28"/>
          <p:cNvSpPr>
            <a:spLocks noChangeShapeType="1"/>
          </p:cNvSpPr>
          <p:nvPr/>
        </p:nvSpPr>
        <p:spPr bwMode="auto">
          <a:xfrm>
            <a:off x="3838575" y="4314826"/>
            <a:ext cx="0" cy="20097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2541" name="AutoShape 29"/>
          <p:cNvSpPr>
            <a:spLocks noChangeArrowheads="1"/>
          </p:cNvSpPr>
          <p:nvPr/>
        </p:nvSpPr>
        <p:spPr bwMode="auto">
          <a:xfrm>
            <a:off x="2133600" y="1981200"/>
            <a:ext cx="4191000" cy="1892300"/>
          </a:xfrm>
          <a:prstGeom prst="wedgeEllipseCallout">
            <a:avLst>
              <a:gd name="adj1" fmla="val 7273"/>
              <a:gd name="adj2" fmla="val 13052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Given money supply and money demand suppose an increase in income raises money demand.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553200" y="3810000"/>
            <a:ext cx="3810000" cy="2686050"/>
            <a:chOff x="3168" y="2400"/>
            <a:chExt cx="2400" cy="1692"/>
          </a:xfrm>
        </p:grpSpPr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3264" y="25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3264" y="399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5184" y="39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Y</a:t>
              </a:r>
            </a:p>
          </p:txBody>
        </p:sp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3168" y="24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981200" y="5119688"/>
            <a:ext cx="1828800" cy="671512"/>
            <a:chOff x="288" y="3225"/>
            <a:chExt cx="1152" cy="423"/>
          </a:xfrm>
        </p:grpSpPr>
        <p:sp>
          <p:nvSpPr>
            <p:cNvPr id="10268" name="Text Box 36"/>
            <p:cNvSpPr txBox="1">
              <a:spLocks noChangeArrowheads="1"/>
            </p:cNvSpPr>
            <p:nvPr/>
          </p:nvSpPr>
          <p:spPr bwMode="auto">
            <a:xfrm>
              <a:off x="288" y="3225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  <p:sp>
          <p:nvSpPr>
            <p:cNvPr id="10269" name="Line 37"/>
            <p:cNvSpPr>
              <a:spLocks noChangeShapeType="1"/>
            </p:cNvSpPr>
            <p:nvPr/>
          </p:nvSpPr>
          <p:spPr bwMode="auto">
            <a:xfrm flipV="1">
              <a:off x="384" y="34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0" name="Line 38"/>
            <p:cNvSpPr>
              <a:spLocks noChangeShapeType="1"/>
            </p:cNvSpPr>
            <p:nvPr/>
          </p:nvSpPr>
          <p:spPr bwMode="auto">
            <a:xfrm flipH="1">
              <a:off x="480" y="3360"/>
              <a:ext cx="96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2551" name="Line 39"/>
          <p:cNvSpPr>
            <a:spLocks noChangeShapeType="1"/>
          </p:cNvSpPr>
          <p:nvPr/>
        </p:nvSpPr>
        <p:spPr bwMode="auto">
          <a:xfrm flipH="1">
            <a:off x="3810000" y="5943600"/>
            <a:ext cx="2590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2552" name="Text Box 40"/>
          <p:cNvSpPr txBox="1">
            <a:spLocks noChangeArrowheads="1"/>
          </p:cNvSpPr>
          <p:nvPr/>
        </p:nvSpPr>
        <p:spPr bwMode="auto">
          <a:xfrm>
            <a:off x="3429000" y="39624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(M/P)</a:t>
            </a:r>
            <a:r>
              <a:rPr lang="en-US" altLang="en-US" sz="1600" baseline="30000"/>
              <a:t>s</a:t>
            </a:r>
            <a:endParaRPr lang="en-US" altLang="en-US" sz="1600"/>
          </a:p>
        </p:txBody>
      </p:sp>
      <p:sp>
        <p:nvSpPr>
          <p:cNvPr id="192553" name="Line 41"/>
          <p:cNvSpPr>
            <a:spLocks noChangeShapeType="1"/>
          </p:cNvSpPr>
          <p:nvPr/>
        </p:nvSpPr>
        <p:spPr bwMode="auto">
          <a:xfrm flipH="1" flipV="1">
            <a:off x="2362200" y="4800600"/>
            <a:ext cx="1676400" cy="1295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2554" name="Text Box 42"/>
          <p:cNvSpPr txBox="1">
            <a:spLocks noChangeArrowheads="1"/>
          </p:cNvSpPr>
          <p:nvPr/>
        </p:nvSpPr>
        <p:spPr bwMode="auto">
          <a:xfrm>
            <a:off x="4038600" y="59436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L(r,Y</a:t>
            </a:r>
            <a:r>
              <a:rPr lang="en-US" altLang="en-US" sz="1600" baseline="-25000"/>
              <a:t>1</a:t>
            </a:r>
            <a:r>
              <a:rPr lang="en-US" altLang="en-US" sz="1600"/>
              <a:t>)</a:t>
            </a:r>
          </a:p>
        </p:txBody>
      </p:sp>
      <p:sp>
        <p:nvSpPr>
          <p:cNvPr id="192555" name="AutoShape 43"/>
          <p:cNvSpPr>
            <a:spLocks noChangeArrowheads="1"/>
          </p:cNvSpPr>
          <p:nvPr/>
        </p:nvSpPr>
        <p:spPr bwMode="auto">
          <a:xfrm>
            <a:off x="6477000" y="1981200"/>
            <a:ext cx="3581400" cy="1752600"/>
          </a:xfrm>
          <a:prstGeom prst="wedgeEllipseCallout">
            <a:avLst>
              <a:gd name="adj1" fmla="val 18796"/>
              <a:gd name="adj2" fmla="val 1111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The LM curve maps out this relationship between </a:t>
            </a:r>
            <a:br>
              <a:rPr lang="en-US" altLang="en-US"/>
            </a:br>
            <a:r>
              <a:rPr lang="en-US" altLang="en-US"/>
              <a:t>r and Y.</a:t>
            </a:r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7543800" y="6324600"/>
            <a:ext cx="1600200" cy="336550"/>
            <a:chOff x="3792" y="3984"/>
            <a:chExt cx="1008" cy="212"/>
          </a:xfrm>
        </p:grpSpPr>
        <p:sp>
          <p:nvSpPr>
            <p:cNvPr id="10266" name="Text Box 45"/>
            <p:cNvSpPr txBox="1">
              <a:spLocks noChangeArrowheads="1"/>
            </p:cNvSpPr>
            <p:nvPr/>
          </p:nvSpPr>
          <p:spPr bwMode="auto">
            <a:xfrm>
              <a:off x="4464" y="398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Y</a:t>
              </a:r>
              <a:r>
                <a:rPr lang="en-US" altLang="en-US" sz="1600" baseline="-25000"/>
                <a:t>2</a:t>
              </a:r>
              <a:endParaRPr lang="en-US" altLang="en-US" sz="1600"/>
            </a:p>
          </p:txBody>
        </p:sp>
        <p:sp>
          <p:nvSpPr>
            <p:cNvPr id="10267" name="Line 46"/>
            <p:cNvSpPr>
              <a:spLocks noChangeShapeType="1"/>
            </p:cNvSpPr>
            <p:nvPr/>
          </p:nvSpPr>
          <p:spPr bwMode="auto">
            <a:xfrm flipV="1">
              <a:off x="3792" y="408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6099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  <p:bldP spid="192524" grpId="0" autoUpdateAnimBg="0"/>
      <p:bldP spid="192525" grpId="0" animBg="1"/>
      <p:bldP spid="192526" grpId="0" animBg="1"/>
      <p:bldP spid="192530" grpId="0" autoUpdateAnimBg="0"/>
      <p:bldP spid="192531" grpId="0" animBg="1"/>
      <p:bldP spid="192535" grpId="0" animBg="1"/>
      <p:bldP spid="192536" grpId="0" animBg="1"/>
      <p:bldP spid="192540" grpId="0" animBg="1"/>
      <p:bldP spid="192541" grpId="0" animBg="1" autoUpdateAnimBg="0"/>
      <p:bldP spid="192551" grpId="0" animBg="1"/>
      <p:bldP spid="192552" grpId="0" autoUpdateAnimBg="0"/>
      <p:bldP spid="192553" grpId="0" animBg="1"/>
      <p:bldP spid="192554" grpId="0" autoUpdateAnimBg="0"/>
      <p:bldP spid="19255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686800" cy="8556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Shifting the LM curve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31964" y="1160464"/>
            <a:ext cx="4440237" cy="14303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While changing money demand allows us to map out the LM curve, changes in M or P cause r to </a:t>
            </a:r>
            <a:r>
              <a:rPr lang="en-US" altLang="en-US" dirty="0">
                <a:solidFill>
                  <a:schemeClr val="hlink"/>
                </a:solidFill>
              </a:rPr>
              <a:t>change for any level of Y.  This causes a shift in the LM curve.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3810001"/>
            <a:ext cx="4191000" cy="3024188"/>
            <a:chOff x="384" y="2400"/>
            <a:chExt cx="2640" cy="1905"/>
          </a:xfrm>
        </p:grpSpPr>
        <p:sp>
          <p:nvSpPr>
            <p:cNvPr id="11309" name="Text Box 5"/>
            <p:cNvSpPr txBox="1">
              <a:spLocks noChangeArrowheads="1"/>
            </p:cNvSpPr>
            <p:nvPr/>
          </p:nvSpPr>
          <p:spPr bwMode="auto">
            <a:xfrm>
              <a:off x="384" y="24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</a:p>
          </p:txBody>
        </p:sp>
        <p:sp>
          <p:nvSpPr>
            <p:cNvPr id="11310" name="Line 6"/>
            <p:cNvSpPr>
              <a:spLocks noChangeShapeType="1"/>
            </p:cNvSpPr>
            <p:nvPr/>
          </p:nvSpPr>
          <p:spPr bwMode="auto">
            <a:xfrm>
              <a:off x="480" y="25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11" name="Line 7"/>
            <p:cNvSpPr>
              <a:spLocks noChangeShapeType="1"/>
            </p:cNvSpPr>
            <p:nvPr/>
          </p:nvSpPr>
          <p:spPr bwMode="auto">
            <a:xfrm>
              <a:off x="480" y="399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12" name="Text Box 8"/>
            <p:cNvSpPr txBox="1">
              <a:spLocks noChangeArrowheads="1"/>
            </p:cNvSpPr>
            <p:nvPr/>
          </p:nvSpPr>
          <p:spPr bwMode="auto">
            <a:xfrm>
              <a:off x="2400" y="3840"/>
              <a:ext cx="62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Real Money Balances</a:t>
              </a:r>
            </a:p>
          </p:txBody>
        </p:sp>
      </p:grp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1981200" y="5119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 flipV="1">
            <a:off x="2133600" y="5486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H="1">
            <a:off x="3048000" y="5334000"/>
            <a:ext cx="3352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981200" y="5729288"/>
            <a:ext cx="1828800" cy="366712"/>
            <a:chOff x="288" y="3609"/>
            <a:chExt cx="1152" cy="231"/>
          </a:xfrm>
        </p:grpSpPr>
        <p:sp>
          <p:nvSpPr>
            <p:cNvPr id="11307" name="Text Box 13"/>
            <p:cNvSpPr txBox="1">
              <a:spLocks noChangeArrowheads="1"/>
            </p:cNvSpPr>
            <p:nvPr/>
          </p:nvSpPr>
          <p:spPr bwMode="auto">
            <a:xfrm>
              <a:off x="288" y="36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11308" name="Line 14"/>
            <p:cNvSpPr>
              <a:spLocks noChangeShapeType="1"/>
            </p:cNvSpPr>
            <p:nvPr/>
          </p:nvSpPr>
          <p:spPr bwMode="auto">
            <a:xfrm flipH="1">
              <a:off x="480" y="3744"/>
              <a:ext cx="96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3551" name="AutoShape 15"/>
          <p:cNvSpPr>
            <a:spLocks noChangeArrowheads="1"/>
          </p:cNvSpPr>
          <p:nvPr/>
        </p:nvSpPr>
        <p:spPr bwMode="auto">
          <a:xfrm>
            <a:off x="2057400" y="990600"/>
            <a:ext cx="4876800" cy="2362200"/>
          </a:xfrm>
          <a:prstGeom prst="wedgeEllipseCallout">
            <a:avLst>
              <a:gd name="adj1" fmla="val 3190"/>
              <a:gd name="adj2" fmla="val 11256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Given money supply and money demand suppose a decrease in the money stock shifts real money supply to the left resulting in a higher equilibrium interest rate.</a:t>
            </a:r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 flipH="1">
            <a:off x="2286000" y="5334000"/>
            <a:ext cx="762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3553" name="Line 17"/>
          <p:cNvSpPr>
            <a:spLocks noChangeShapeType="1"/>
          </p:cNvSpPr>
          <p:nvPr/>
        </p:nvSpPr>
        <p:spPr bwMode="auto">
          <a:xfrm flipH="1">
            <a:off x="3810000" y="5943600"/>
            <a:ext cx="2590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429000" y="3886200"/>
            <a:ext cx="990600" cy="2438400"/>
            <a:chOff x="1200" y="2448"/>
            <a:chExt cx="624" cy="1536"/>
          </a:xfrm>
        </p:grpSpPr>
        <p:sp>
          <p:nvSpPr>
            <p:cNvPr id="11305" name="Line 19"/>
            <p:cNvSpPr>
              <a:spLocks noChangeShapeType="1"/>
            </p:cNvSpPr>
            <p:nvPr/>
          </p:nvSpPr>
          <p:spPr bwMode="auto">
            <a:xfrm>
              <a:off x="1440" y="2688"/>
              <a:ext cx="0" cy="12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06" name="Text Box 20"/>
            <p:cNvSpPr txBox="1">
              <a:spLocks noChangeArrowheads="1"/>
            </p:cNvSpPr>
            <p:nvPr/>
          </p:nvSpPr>
          <p:spPr bwMode="auto">
            <a:xfrm>
              <a:off x="1200" y="2448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(M</a:t>
              </a:r>
              <a:r>
                <a:rPr lang="en-US" altLang="en-US" sz="1600" baseline="-25000"/>
                <a:t>1</a:t>
              </a:r>
              <a:r>
                <a:rPr lang="en-US" altLang="en-US" sz="1600"/>
                <a:t>/P)</a:t>
              </a:r>
              <a:r>
                <a:rPr lang="en-US" altLang="en-US" sz="1600" baseline="30000"/>
                <a:t>s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362200" y="4800600"/>
            <a:ext cx="2514600" cy="1479550"/>
            <a:chOff x="528" y="3024"/>
            <a:chExt cx="1584" cy="932"/>
          </a:xfrm>
        </p:grpSpPr>
        <p:sp>
          <p:nvSpPr>
            <p:cNvPr id="11303" name="Line 22"/>
            <p:cNvSpPr>
              <a:spLocks noChangeShapeType="1"/>
            </p:cNvSpPr>
            <p:nvPr/>
          </p:nvSpPr>
          <p:spPr bwMode="auto">
            <a:xfrm flipH="1" flipV="1">
              <a:off x="528" y="3024"/>
              <a:ext cx="1056" cy="81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04" name="Text Box 23"/>
            <p:cNvSpPr txBox="1">
              <a:spLocks noChangeArrowheads="1"/>
            </p:cNvSpPr>
            <p:nvPr/>
          </p:nvSpPr>
          <p:spPr bwMode="auto">
            <a:xfrm>
              <a:off x="1584" y="3744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L(r,Y)</a:t>
              </a:r>
            </a:p>
          </p:txBody>
        </p:sp>
      </p:grpSp>
      <p:sp>
        <p:nvSpPr>
          <p:cNvPr id="193560" name="AutoShape 24"/>
          <p:cNvSpPr>
            <a:spLocks noChangeArrowheads="1"/>
          </p:cNvSpPr>
          <p:nvPr/>
        </p:nvSpPr>
        <p:spPr bwMode="auto">
          <a:xfrm>
            <a:off x="2057400" y="1219200"/>
            <a:ext cx="4724400" cy="2057400"/>
          </a:xfrm>
          <a:prstGeom prst="wedgeEllipseCallout">
            <a:avLst>
              <a:gd name="adj1" fmla="val 1847"/>
              <a:gd name="adj2" fmla="val 14467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Now there is a higher real interest rate for the current level of output.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590800" y="3886200"/>
            <a:ext cx="990600" cy="2438400"/>
            <a:chOff x="672" y="2448"/>
            <a:chExt cx="624" cy="1536"/>
          </a:xfrm>
        </p:grpSpPr>
        <p:sp>
          <p:nvSpPr>
            <p:cNvPr id="11301" name="Text Box 26"/>
            <p:cNvSpPr txBox="1">
              <a:spLocks noChangeArrowheads="1"/>
            </p:cNvSpPr>
            <p:nvPr/>
          </p:nvSpPr>
          <p:spPr bwMode="auto">
            <a:xfrm>
              <a:off x="672" y="2448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(M</a:t>
              </a:r>
              <a:r>
                <a:rPr lang="en-US" altLang="en-US" baseline="-25000"/>
                <a:t>2</a:t>
              </a:r>
              <a:r>
                <a:rPr lang="en-US" altLang="en-US" sz="1600"/>
                <a:t>/P)</a:t>
              </a:r>
              <a:r>
                <a:rPr lang="en-US" altLang="en-US" baseline="30000"/>
                <a:t>s</a:t>
              </a:r>
            </a:p>
          </p:txBody>
        </p:sp>
        <p:sp>
          <p:nvSpPr>
            <p:cNvPr id="11302" name="Line 27"/>
            <p:cNvSpPr>
              <a:spLocks noChangeShapeType="1"/>
            </p:cNvSpPr>
            <p:nvPr/>
          </p:nvSpPr>
          <p:spPr bwMode="auto">
            <a:xfrm>
              <a:off x="960" y="2688"/>
              <a:ext cx="0" cy="12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3564" name="Line 28"/>
          <p:cNvSpPr>
            <a:spLocks noChangeShapeType="1"/>
          </p:cNvSpPr>
          <p:nvPr/>
        </p:nvSpPr>
        <p:spPr bwMode="auto">
          <a:xfrm flipH="1" flipV="1">
            <a:off x="3048000" y="6477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3565" name="AutoShape 29"/>
          <p:cNvSpPr>
            <a:spLocks noChangeArrowheads="1"/>
          </p:cNvSpPr>
          <p:nvPr/>
        </p:nvSpPr>
        <p:spPr bwMode="auto">
          <a:xfrm>
            <a:off x="6324600" y="1600200"/>
            <a:ext cx="3886200" cy="1828800"/>
          </a:xfrm>
          <a:prstGeom prst="wedgeEllipseCallout">
            <a:avLst>
              <a:gd name="adj1" fmla="val 1144"/>
              <a:gd name="adj2" fmla="val 1169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The LM curve shifts up so that at the same level of output the interest rate is higher.</a:t>
            </a:r>
          </a:p>
        </p:txBody>
      </p:sp>
      <p:sp>
        <p:nvSpPr>
          <p:cNvPr id="193566" name="Arc 30"/>
          <p:cNvSpPr>
            <a:spLocks/>
          </p:cNvSpPr>
          <p:nvPr/>
        </p:nvSpPr>
        <p:spPr bwMode="auto">
          <a:xfrm rot="21327709" flipV="1">
            <a:off x="6553200" y="4006850"/>
            <a:ext cx="2781300" cy="1981200"/>
          </a:xfrm>
          <a:custGeom>
            <a:avLst/>
            <a:gdLst>
              <a:gd name="T0" fmla="*/ 0 w 21899"/>
              <a:gd name="T1" fmla="*/ 4219 h 21600"/>
              <a:gd name="T2" fmla="*/ 2781300 w 21899"/>
              <a:gd name="T3" fmla="*/ 1355654 h 21600"/>
              <a:gd name="T4" fmla="*/ 178316 w 21899"/>
              <a:gd name="T5" fmla="*/ 1981200 h 21600"/>
              <a:gd name="T6" fmla="*/ 0 60000 65536"/>
              <a:gd name="T7" fmla="*/ 0 60000 65536"/>
              <a:gd name="T8" fmla="*/ 0 60000 65536"/>
              <a:gd name="T9" fmla="*/ 0 w 21899"/>
              <a:gd name="T10" fmla="*/ 0 h 21600"/>
              <a:gd name="T11" fmla="*/ 21899 w 218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99" h="21600" fill="none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0705" y="0"/>
                  <a:pt x="18962" y="5954"/>
                  <a:pt x="21899" y="14779"/>
                </a:cubicBezTo>
              </a:path>
              <a:path w="21899" h="21600" stroke="0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0705" y="0"/>
                  <a:pt x="18962" y="5954"/>
                  <a:pt x="21899" y="14779"/>
                </a:cubicBezTo>
                <a:lnTo>
                  <a:pt x="1404" y="21600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3567" name="Text Box 31"/>
          <p:cNvSpPr txBox="1">
            <a:spLocks noChangeArrowheads="1"/>
          </p:cNvSpPr>
          <p:nvPr/>
        </p:nvSpPr>
        <p:spPr bwMode="auto">
          <a:xfrm>
            <a:off x="9220200" y="4235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LM</a:t>
            </a:r>
          </a:p>
        </p:txBody>
      </p:sp>
      <p:sp>
        <p:nvSpPr>
          <p:cNvPr id="193568" name="Line 32"/>
          <p:cNvSpPr>
            <a:spLocks noChangeShapeType="1"/>
          </p:cNvSpPr>
          <p:nvPr/>
        </p:nvSpPr>
        <p:spPr bwMode="auto">
          <a:xfrm>
            <a:off x="7620000" y="5943600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3569" name="Text Box 33"/>
          <p:cNvSpPr txBox="1">
            <a:spLocks noChangeArrowheads="1"/>
          </p:cNvSpPr>
          <p:nvPr/>
        </p:nvSpPr>
        <p:spPr bwMode="auto">
          <a:xfrm>
            <a:off x="7467600" y="6369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</a:p>
        </p:txBody>
      </p:sp>
      <p:sp>
        <p:nvSpPr>
          <p:cNvPr id="193570" name="Text Box 34"/>
          <p:cNvSpPr txBox="1">
            <a:spLocks noChangeArrowheads="1"/>
          </p:cNvSpPr>
          <p:nvPr/>
        </p:nvSpPr>
        <p:spPr bwMode="auto">
          <a:xfrm>
            <a:off x="6324600" y="51641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93571" name="Line 35"/>
          <p:cNvSpPr>
            <a:spLocks noChangeShapeType="1"/>
          </p:cNvSpPr>
          <p:nvPr/>
        </p:nvSpPr>
        <p:spPr bwMode="auto">
          <a:xfrm flipH="1">
            <a:off x="6629400" y="5334000"/>
            <a:ext cx="99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6324600" y="5773738"/>
            <a:ext cx="1295400" cy="366712"/>
            <a:chOff x="3024" y="3637"/>
            <a:chExt cx="816" cy="231"/>
          </a:xfrm>
        </p:grpSpPr>
        <p:sp>
          <p:nvSpPr>
            <p:cNvPr id="11299" name="Text Box 37"/>
            <p:cNvSpPr txBox="1">
              <a:spLocks noChangeArrowheads="1"/>
            </p:cNvSpPr>
            <p:nvPr/>
          </p:nvSpPr>
          <p:spPr bwMode="auto">
            <a:xfrm>
              <a:off x="3024" y="3637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  <a:r>
                <a:rPr lang="en-US" altLang="en-US" sz="1800" baseline="-25000"/>
                <a:t>1</a:t>
              </a:r>
              <a:endParaRPr lang="en-US" altLang="en-US" sz="1800"/>
            </a:p>
          </p:txBody>
        </p:sp>
        <p:sp>
          <p:nvSpPr>
            <p:cNvPr id="11300" name="Line 38"/>
            <p:cNvSpPr>
              <a:spLocks noChangeShapeType="1"/>
            </p:cNvSpPr>
            <p:nvPr/>
          </p:nvSpPr>
          <p:spPr bwMode="auto">
            <a:xfrm flipH="1">
              <a:off x="3216" y="3744"/>
              <a:ext cx="6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3575" name="Line 39"/>
          <p:cNvSpPr>
            <a:spLocks noChangeShapeType="1"/>
          </p:cNvSpPr>
          <p:nvPr/>
        </p:nvSpPr>
        <p:spPr bwMode="auto">
          <a:xfrm flipV="1">
            <a:off x="6477000" y="55308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477000" y="3854450"/>
            <a:ext cx="3810000" cy="2686050"/>
            <a:chOff x="3120" y="2428"/>
            <a:chExt cx="2400" cy="1692"/>
          </a:xfrm>
        </p:grpSpPr>
        <p:sp>
          <p:nvSpPr>
            <p:cNvPr id="11294" name="Line 41"/>
            <p:cNvSpPr>
              <a:spLocks noChangeShapeType="1"/>
            </p:cNvSpPr>
            <p:nvPr/>
          </p:nvSpPr>
          <p:spPr bwMode="auto">
            <a:xfrm>
              <a:off x="3216" y="2584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295" name="Group 42"/>
            <p:cNvGrpSpPr>
              <a:grpSpLocks/>
            </p:cNvGrpSpPr>
            <p:nvPr/>
          </p:nvGrpSpPr>
          <p:grpSpPr bwMode="auto">
            <a:xfrm>
              <a:off x="3120" y="2428"/>
              <a:ext cx="2400" cy="1692"/>
              <a:chOff x="3120" y="2428"/>
              <a:chExt cx="2400" cy="1692"/>
            </a:xfrm>
          </p:grpSpPr>
          <p:sp>
            <p:nvSpPr>
              <p:cNvPr id="11296" name="Line 43"/>
              <p:cNvSpPr>
                <a:spLocks noChangeShapeType="1"/>
              </p:cNvSpPr>
              <p:nvPr/>
            </p:nvSpPr>
            <p:spPr bwMode="auto">
              <a:xfrm>
                <a:off x="3216" y="4024"/>
                <a:ext cx="19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97" name="Text Box 44"/>
              <p:cNvSpPr txBox="1">
                <a:spLocks noChangeArrowheads="1"/>
              </p:cNvSpPr>
              <p:nvPr/>
            </p:nvSpPr>
            <p:spPr bwMode="auto">
              <a:xfrm>
                <a:off x="5136" y="392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/>
                  <a:t>Y</a:t>
                </a:r>
              </a:p>
            </p:txBody>
          </p:sp>
          <p:sp>
            <p:nvSpPr>
              <p:cNvPr id="11298" name="Text Box 45"/>
              <p:cNvSpPr txBox="1">
                <a:spLocks noChangeArrowheads="1"/>
              </p:cNvSpPr>
              <p:nvPr/>
            </p:nvSpPr>
            <p:spPr bwMode="auto">
              <a:xfrm>
                <a:off x="3120" y="242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r</a:t>
                </a:r>
              </a:p>
            </p:txBody>
          </p:sp>
        </p:grpSp>
      </p:grpSp>
      <p:sp>
        <p:nvSpPr>
          <p:cNvPr id="193582" name="Arc 46"/>
          <p:cNvSpPr>
            <a:spLocks/>
          </p:cNvSpPr>
          <p:nvPr/>
        </p:nvSpPr>
        <p:spPr bwMode="auto">
          <a:xfrm rot="20713308" flipV="1">
            <a:off x="6338889" y="3429000"/>
            <a:ext cx="2320925" cy="1981200"/>
          </a:xfrm>
          <a:custGeom>
            <a:avLst/>
            <a:gdLst>
              <a:gd name="T0" fmla="*/ 0 w 18275"/>
              <a:gd name="T1" fmla="*/ 21188 h 21600"/>
              <a:gd name="T2" fmla="*/ 2320925 w 18275"/>
              <a:gd name="T3" fmla="*/ 566843 h 21600"/>
              <a:gd name="T4" fmla="*/ 399923 w 18275"/>
              <a:gd name="T5" fmla="*/ 1981200 h 21600"/>
              <a:gd name="T6" fmla="*/ 0 60000 65536"/>
              <a:gd name="T7" fmla="*/ 0 60000 65536"/>
              <a:gd name="T8" fmla="*/ 0 60000 65536"/>
              <a:gd name="T9" fmla="*/ 0 w 18275"/>
              <a:gd name="T10" fmla="*/ 0 h 21600"/>
              <a:gd name="T11" fmla="*/ 18275 w 182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75" h="21600" fill="none" extrusionOk="0">
                <a:moveTo>
                  <a:pt x="-1" y="230"/>
                </a:moveTo>
                <a:cubicBezTo>
                  <a:pt x="1042" y="77"/>
                  <a:pt x="2095" y="-1"/>
                  <a:pt x="3149" y="0"/>
                </a:cubicBezTo>
                <a:cubicBezTo>
                  <a:pt x="8805" y="0"/>
                  <a:pt x="14236" y="2219"/>
                  <a:pt x="18274" y="6180"/>
                </a:cubicBezTo>
              </a:path>
              <a:path w="18275" h="21600" stroke="0" extrusionOk="0">
                <a:moveTo>
                  <a:pt x="-1" y="230"/>
                </a:moveTo>
                <a:cubicBezTo>
                  <a:pt x="1042" y="77"/>
                  <a:pt x="2095" y="-1"/>
                  <a:pt x="3149" y="0"/>
                </a:cubicBezTo>
                <a:cubicBezTo>
                  <a:pt x="8805" y="0"/>
                  <a:pt x="14236" y="2219"/>
                  <a:pt x="18274" y="6180"/>
                </a:cubicBezTo>
                <a:lnTo>
                  <a:pt x="3149" y="21600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3583" name="Text Box 47"/>
          <p:cNvSpPr txBox="1">
            <a:spLocks noChangeArrowheads="1"/>
          </p:cNvSpPr>
          <p:nvPr/>
        </p:nvSpPr>
        <p:spPr bwMode="auto">
          <a:xfrm>
            <a:off x="8610600" y="4235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LM</a:t>
            </a:r>
            <a:r>
              <a:rPr lang="en-US" altLang="en-US" sz="1600">
                <a:cs typeface="Arial" pitchFamily="34" charset="0"/>
              </a:rPr>
              <a:t>´</a:t>
            </a:r>
            <a:endParaRPr lang="en-US" altLang="en-US" sz="1600"/>
          </a:p>
        </p:txBody>
      </p:sp>
      <p:sp>
        <p:nvSpPr>
          <p:cNvPr id="193584" name="Line 48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9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  <p:bldP spid="193545" grpId="0" autoUpdateAnimBg="0"/>
      <p:bldP spid="193546" grpId="0" animBg="1"/>
      <p:bldP spid="193547" grpId="0" animBg="1"/>
      <p:bldP spid="193551" grpId="0" animBg="1" autoUpdateAnimBg="0"/>
      <p:bldP spid="193552" grpId="0" animBg="1"/>
      <p:bldP spid="193553" grpId="0" animBg="1"/>
      <p:bldP spid="193560" grpId="0" animBg="1" autoUpdateAnimBg="0"/>
      <p:bldP spid="193564" grpId="0" animBg="1"/>
      <p:bldP spid="193565" grpId="0" animBg="1" autoUpdateAnimBg="0"/>
      <p:bldP spid="193566" grpId="0" animBg="1"/>
      <p:bldP spid="193567" grpId="0" autoUpdateAnimBg="0"/>
      <p:bldP spid="193568" grpId="0" animBg="1"/>
      <p:bldP spid="193569" grpId="0" autoUpdateAnimBg="0"/>
      <p:bldP spid="193570" grpId="0" autoUpdateAnimBg="0"/>
      <p:bldP spid="193571" grpId="0" animBg="1"/>
      <p:bldP spid="193575" grpId="0" animBg="1"/>
      <p:bldP spid="193582" grpId="0" animBg="1"/>
      <p:bldP spid="193583" grpId="0" autoUpdateAnimBg="0"/>
      <p:bldP spid="1935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266"/>
            <a:ext cx="9144000" cy="855663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IS=LM: The Short Run Equilibrium </a:t>
            </a:r>
            <a:endParaRPr lang="en-US" altLang="en-US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143000"/>
            <a:ext cx="4305300" cy="973138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Given our IS and LM equation we can now determine the short run equilibrium interest rate and output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3962400"/>
            <a:ext cx="3276600" cy="1981200"/>
            <a:chOff x="3216" y="2496"/>
            <a:chExt cx="2064" cy="1248"/>
          </a:xfrm>
        </p:grpSpPr>
        <p:sp>
          <p:nvSpPr>
            <p:cNvPr id="12307" name="Arc 5"/>
            <p:cNvSpPr>
              <a:spLocks/>
            </p:cNvSpPr>
            <p:nvPr/>
          </p:nvSpPr>
          <p:spPr bwMode="auto">
            <a:xfrm rot="21327709" flipV="1">
              <a:off x="3216" y="2496"/>
              <a:ext cx="1752" cy="1248"/>
            </a:xfrm>
            <a:custGeom>
              <a:avLst/>
              <a:gdLst>
                <a:gd name="T0" fmla="*/ 0 w 21899"/>
                <a:gd name="T1" fmla="*/ 3 h 21600"/>
                <a:gd name="T2" fmla="*/ 1752 w 21899"/>
                <a:gd name="T3" fmla="*/ 854 h 21600"/>
                <a:gd name="T4" fmla="*/ 112 w 21899"/>
                <a:gd name="T5" fmla="*/ 1248 h 21600"/>
                <a:gd name="T6" fmla="*/ 0 60000 65536"/>
                <a:gd name="T7" fmla="*/ 0 60000 65536"/>
                <a:gd name="T8" fmla="*/ 0 60000 65536"/>
                <a:gd name="T9" fmla="*/ 0 w 21899"/>
                <a:gd name="T10" fmla="*/ 0 h 21600"/>
                <a:gd name="T11" fmla="*/ 21899 w 218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99" h="21600" fill="none" extrusionOk="0">
                  <a:moveTo>
                    <a:pt x="-1" y="45"/>
                  </a:moveTo>
                  <a:cubicBezTo>
                    <a:pt x="467" y="15"/>
                    <a:pt x="935" y="-1"/>
                    <a:pt x="1404" y="0"/>
                  </a:cubicBezTo>
                  <a:cubicBezTo>
                    <a:pt x="10705" y="0"/>
                    <a:pt x="18962" y="5954"/>
                    <a:pt x="21899" y="14779"/>
                  </a:cubicBezTo>
                </a:path>
                <a:path w="21899" h="21600" stroke="0" extrusionOk="0">
                  <a:moveTo>
                    <a:pt x="-1" y="45"/>
                  </a:moveTo>
                  <a:cubicBezTo>
                    <a:pt x="467" y="15"/>
                    <a:pt x="935" y="-1"/>
                    <a:pt x="1404" y="0"/>
                  </a:cubicBezTo>
                  <a:cubicBezTo>
                    <a:pt x="10705" y="0"/>
                    <a:pt x="18962" y="5954"/>
                    <a:pt x="21899" y="14779"/>
                  </a:cubicBezTo>
                  <a:lnTo>
                    <a:pt x="1404" y="21600"/>
                  </a:lnTo>
                  <a:close/>
                </a:path>
              </a:pathLst>
            </a:cu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308" name="Text Box 6"/>
            <p:cNvSpPr txBox="1">
              <a:spLocks noChangeArrowheads="1"/>
            </p:cNvSpPr>
            <p:nvPr/>
          </p:nvSpPr>
          <p:spPr bwMode="auto">
            <a:xfrm>
              <a:off x="4896" y="2640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LM</a:t>
              </a:r>
            </a:p>
          </p:txBody>
        </p:sp>
      </p:grpSp>
      <p:sp>
        <p:nvSpPr>
          <p:cNvPr id="194567" name="Line 7"/>
          <p:cNvSpPr>
            <a:spLocks noChangeShapeType="1"/>
          </p:cNvSpPr>
          <p:nvPr/>
        </p:nvSpPr>
        <p:spPr bwMode="auto">
          <a:xfrm>
            <a:off x="8229600" y="5638800"/>
            <a:ext cx="0" cy="7620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8077200" y="63246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Y*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6400800" y="5424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r*</a:t>
            </a:r>
          </a:p>
        </p:txBody>
      </p:sp>
      <p:sp>
        <p:nvSpPr>
          <p:cNvPr id="194570" name="Line 10"/>
          <p:cNvSpPr>
            <a:spLocks noChangeShapeType="1"/>
          </p:cNvSpPr>
          <p:nvPr/>
        </p:nvSpPr>
        <p:spPr bwMode="auto">
          <a:xfrm flipH="1">
            <a:off x="6705600" y="5638800"/>
            <a:ext cx="1524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553200" y="3810000"/>
            <a:ext cx="3810000" cy="2686050"/>
            <a:chOff x="3168" y="2400"/>
            <a:chExt cx="2400" cy="1692"/>
          </a:xfrm>
        </p:grpSpPr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>
              <a:off x="3264" y="25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4" name="Line 13"/>
            <p:cNvSpPr>
              <a:spLocks noChangeShapeType="1"/>
            </p:cNvSpPr>
            <p:nvPr/>
          </p:nvSpPr>
          <p:spPr bwMode="auto">
            <a:xfrm>
              <a:off x="3264" y="399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05" name="Text Box 14"/>
            <p:cNvSpPr txBox="1">
              <a:spLocks noChangeArrowheads="1"/>
            </p:cNvSpPr>
            <p:nvPr/>
          </p:nvSpPr>
          <p:spPr bwMode="auto">
            <a:xfrm>
              <a:off x="5184" y="39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Y</a:t>
              </a:r>
            </a:p>
          </p:txBody>
        </p:sp>
        <p:sp>
          <p:nvSpPr>
            <p:cNvPr id="12306" name="Text Box 15"/>
            <p:cNvSpPr txBox="1">
              <a:spLocks noChangeArrowheads="1"/>
            </p:cNvSpPr>
            <p:nvPr/>
          </p:nvSpPr>
          <p:spPr bwMode="auto">
            <a:xfrm>
              <a:off x="3168" y="240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r</a:t>
              </a:r>
            </a:p>
          </p:txBody>
        </p:sp>
      </p:grpSp>
      <p:sp>
        <p:nvSpPr>
          <p:cNvPr id="194576" name="Arc 16"/>
          <p:cNvSpPr>
            <a:spLocks/>
          </p:cNvSpPr>
          <p:nvPr/>
        </p:nvSpPr>
        <p:spPr bwMode="auto">
          <a:xfrm rot="3470222" flipV="1">
            <a:off x="7219950" y="4057650"/>
            <a:ext cx="2781300" cy="1981200"/>
          </a:xfrm>
          <a:custGeom>
            <a:avLst/>
            <a:gdLst>
              <a:gd name="T0" fmla="*/ 0 w 21899"/>
              <a:gd name="T1" fmla="*/ 4219 h 21600"/>
              <a:gd name="T2" fmla="*/ 2781300 w 21899"/>
              <a:gd name="T3" fmla="*/ 1355654 h 21600"/>
              <a:gd name="T4" fmla="*/ 178316 w 21899"/>
              <a:gd name="T5" fmla="*/ 1981200 h 21600"/>
              <a:gd name="T6" fmla="*/ 0 60000 65536"/>
              <a:gd name="T7" fmla="*/ 0 60000 65536"/>
              <a:gd name="T8" fmla="*/ 0 60000 65536"/>
              <a:gd name="T9" fmla="*/ 0 w 21899"/>
              <a:gd name="T10" fmla="*/ 0 h 21600"/>
              <a:gd name="T11" fmla="*/ 21899 w 218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99" h="21600" fill="none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0705" y="0"/>
                  <a:pt x="18962" y="5954"/>
                  <a:pt x="21899" y="14779"/>
                </a:cubicBezTo>
              </a:path>
              <a:path w="21899" h="21600" stroke="0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0705" y="0"/>
                  <a:pt x="18962" y="5954"/>
                  <a:pt x="21899" y="14779"/>
                </a:cubicBezTo>
                <a:lnTo>
                  <a:pt x="1404" y="21600"/>
                </a:lnTo>
                <a:close/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9601200" y="57912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IS</a:t>
            </a:r>
          </a:p>
        </p:txBody>
      </p:sp>
      <p:sp>
        <p:nvSpPr>
          <p:cNvPr id="194578" name="Rectangle 18"/>
          <p:cNvSpPr>
            <a:spLocks noChangeArrowheads="1"/>
          </p:cNvSpPr>
          <p:nvPr/>
        </p:nvSpPr>
        <p:spPr bwMode="auto">
          <a:xfrm>
            <a:off x="1752600" y="2209800"/>
            <a:ext cx="426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45000"/>
              </a:spcBef>
              <a:buSzPct val="120000"/>
              <a:buFontTx/>
              <a:buChar char="•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By mapping out the relationship between Y and r when the goods market (or loanable funds market) is in equilibrium we get the IS curve.</a:t>
            </a:r>
          </a:p>
        </p:txBody>
      </p:sp>
      <p:sp>
        <p:nvSpPr>
          <p:cNvPr id="194579" name="Rectangle 19"/>
          <p:cNvSpPr>
            <a:spLocks noChangeArrowheads="1"/>
          </p:cNvSpPr>
          <p:nvPr/>
        </p:nvSpPr>
        <p:spPr bwMode="auto">
          <a:xfrm>
            <a:off x="1752600" y="3505200"/>
            <a:ext cx="43053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45000"/>
              </a:spcBef>
              <a:buSzPct val="120000"/>
              <a:buFontTx/>
              <a:buChar char="•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By mapping out the relationship between Y and r when the money market is in equilibrium we get the LM curve</a:t>
            </a:r>
            <a:r>
              <a:rPr lang="en-US" altLang="en-US" sz="1800" b="1" dirty="0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194580" name="Rectangle 20"/>
          <p:cNvSpPr>
            <a:spLocks noChangeArrowheads="1"/>
          </p:cNvSpPr>
          <p:nvPr/>
        </p:nvSpPr>
        <p:spPr bwMode="auto">
          <a:xfrm>
            <a:off x="1752600" y="4572000"/>
            <a:ext cx="4305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45000"/>
              </a:spcBef>
              <a:buSzPct val="120000"/>
              <a:buFontTx/>
              <a:buChar char="•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When we set IS=LM we can solve for the equilibrium levels of r and Y.  This represents simultaneous equilibrium in the goods market (or loanable funds market) and the money market.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SzPct val="120000"/>
              <a:buFontTx/>
              <a:buChar char="•"/>
            </a:pPr>
            <a:endParaRPr lang="en-US" altLang="en-US" sz="18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  <p:bldP spid="194567" grpId="0" animBg="1"/>
      <p:bldP spid="194568" grpId="0" autoUpdateAnimBg="0"/>
      <p:bldP spid="194569" grpId="0" autoUpdateAnimBg="0"/>
      <p:bldP spid="194570" grpId="0" animBg="1"/>
      <p:bldP spid="194576" grpId="0" animBg="1"/>
      <p:bldP spid="194577" grpId="0" autoUpdateAnimBg="0"/>
      <p:bldP spid="194578" grpId="0" autoUpdateAnimBg="0"/>
      <p:bldP spid="194579" grpId="0" autoUpdateAnimBg="0"/>
      <p:bldP spid="1945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496" y="-99392"/>
            <a:ext cx="9520158" cy="104923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1747066" y="1124744"/>
            <a:ext cx="9965557" cy="302433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chemeClr val="accent1">
                    <a:lumMod val="75000"/>
                  </a:schemeClr>
                </a:solidFill>
              </a:rPr>
              <a:t>We constructed the IS curve from the goods market and from the loanable funds market.  We discussed shifting factors for IS.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chemeClr val="accent1">
                    <a:lumMod val="75000"/>
                  </a:schemeClr>
                </a:solidFill>
              </a:rPr>
              <a:t>We constructed the LM curve from the money market and discussed shifting factors for LM.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chemeClr val="accent1">
                    <a:lumMod val="75000"/>
                  </a:schemeClr>
                </a:solidFill>
              </a:rPr>
              <a:t>Finally, we set IS=LM to achieve equilibrium in all markets giving us short run equilibrium r and Y.  </a:t>
            </a:r>
          </a:p>
        </p:txBody>
      </p:sp>
    </p:spTree>
    <p:extLst>
      <p:ext uri="{BB962C8B-B14F-4D97-AF65-F5344CB8AC3E}">
        <p14:creationId xmlns:p14="http://schemas.microsoft.com/office/powerpoint/2010/main" val="35953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9496" y="507557"/>
            <a:ext cx="9520158" cy="104923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IS-LM model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59496" y="1556792"/>
            <a:ext cx="10513168" cy="381642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IS-LM model was developed by the economist John Hicks in 1937 based on  J. M. Keynes “General Theory”.</a:t>
            </a:r>
          </a:p>
          <a:p>
            <a:pPr algn="just"/>
            <a:r>
              <a:rPr lang="en-US" sz="2800" dirty="0"/>
              <a:t>The IS-LM model shows how the level of national income and rate of interest are jointly determined by the simultaneous equilibrium in the two interdependent goods and money markets. 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064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116632"/>
            <a:ext cx="9520158" cy="1049235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IS-LM model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268760"/>
            <a:ext cx="10369152" cy="482453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Goods Market</a:t>
            </a:r>
            <a:r>
              <a:rPr lang="en-US" sz="2400" dirty="0" smtClean="0"/>
              <a:t> covers the </a:t>
            </a:r>
            <a:r>
              <a:rPr lang="en-US" sz="2400" dirty="0"/>
              <a:t>buying and selling of goods and services. </a:t>
            </a:r>
          </a:p>
          <a:p>
            <a:pPr algn="just"/>
            <a:r>
              <a:rPr lang="en-US" sz="2400" b="1" dirty="0" smtClean="0"/>
              <a:t>Money Market</a:t>
            </a:r>
            <a:r>
              <a:rPr lang="en-US" sz="2400" dirty="0"/>
              <a:t> </a:t>
            </a:r>
            <a:r>
              <a:rPr lang="en-US" sz="2400" dirty="0" smtClean="0"/>
              <a:t>deals with the </a:t>
            </a:r>
            <a:r>
              <a:rPr lang="en-US" sz="2400" dirty="0"/>
              <a:t>interaction between demand for money and the supply of money. 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IS curve </a:t>
            </a:r>
            <a:r>
              <a:rPr lang="en-US" sz="2400" dirty="0"/>
              <a:t>shows different equilibrium levels of </a:t>
            </a:r>
            <a:r>
              <a:rPr lang="en-US" sz="2400" b="1" dirty="0"/>
              <a:t>national income with various rates of interest. </a:t>
            </a:r>
          </a:p>
          <a:p>
            <a:pPr algn="just"/>
            <a:r>
              <a:rPr lang="en-US" sz="2400" dirty="0"/>
              <a:t>It is the locus of those combinations of rate of interest and the level of national income at which goods market is in equilibrium. </a:t>
            </a:r>
          </a:p>
          <a:p>
            <a:pPr algn="just"/>
            <a:r>
              <a:rPr lang="en-US" sz="2400" dirty="0"/>
              <a:t>IS curve always </a:t>
            </a:r>
            <a:r>
              <a:rPr lang="en-US" sz="2400" b="1" dirty="0"/>
              <a:t>slopes downward to the right (negative slope).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899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t="26587" r="22583" b="23296"/>
          <a:stretch/>
        </p:blipFill>
        <p:spPr bwMode="auto">
          <a:xfrm>
            <a:off x="2063552" y="332656"/>
            <a:ext cx="835292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1344" y="4869160"/>
            <a:ext cx="1137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decrease in the rate of interest bring about an increase in the planned investment which increases the aggregate demand </a:t>
            </a:r>
            <a:r>
              <a:rPr lang="en-US" sz="2000" dirty="0"/>
              <a:t>(upward shift of aggregate demand) therefore leads to the increase in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equilibrium level of national income. 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This makes the IS curve to slope downward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30796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IS Curve</a:t>
            </a:r>
          </a:p>
        </p:txBody>
      </p:sp>
    </p:spTree>
    <p:extLst>
      <p:ext uri="{BB962C8B-B14F-4D97-AF65-F5344CB8AC3E}">
        <p14:creationId xmlns:p14="http://schemas.microsoft.com/office/powerpoint/2010/main" val="7796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260648"/>
            <a:ext cx="7884367" cy="732210"/>
          </a:xfrm>
        </p:spPr>
        <p:txBody>
          <a:bodyPr/>
          <a:lstStyle/>
          <a:p>
            <a:r>
              <a:rPr lang="en-US" dirty="0"/>
              <a:t>Marginal </a:t>
            </a:r>
            <a:r>
              <a:rPr lang="en-US" dirty="0" smtClean="0"/>
              <a:t>Propensity </a:t>
            </a:r>
            <a:r>
              <a:rPr lang="en-US" dirty="0"/>
              <a:t>to </a:t>
            </a:r>
            <a:r>
              <a:rPr lang="en-US" dirty="0" smtClean="0"/>
              <a:t>Consume </a:t>
            </a:r>
            <a:r>
              <a:rPr lang="en-US" dirty="0"/>
              <a:t>(MPC)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480" y="1412776"/>
            <a:ext cx="10081119" cy="482453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Marginal propensity to consume (MPC) is defined as the proportion of an aggregate raise in pay that a consumer spends on the consumption of goods and services, as opposed to saving it. </a:t>
            </a:r>
          </a:p>
          <a:p>
            <a:pPr algn="just"/>
            <a:r>
              <a:rPr lang="en-US" sz="2400" dirty="0"/>
              <a:t>The marginal propensity to consume=ΔC/ΔY, where ΔC is the change in consumption, and ΔY is the change in income.</a:t>
            </a:r>
          </a:p>
          <a:p>
            <a:pPr algn="just"/>
            <a:r>
              <a:rPr lang="en-US" sz="2400" dirty="0"/>
              <a:t> If consumption increases by 80 cents for each additional dollar of income, then MPC is equal to 0.8 / 1 = 0.8.</a:t>
            </a:r>
          </a:p>
        </p:txBody>
      </p:sp>
    </p:spTree>
    <p:extLst>
      <p:ext uri="{BB962C8B-B14F-4D97-AF65-F5344CB8AC3E}">
        <p14:creationId xmlns:p14="http://schemas.microsoft.com/office/powerpoint/2010/main" val="15894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116632"/>
            <a:ext cx="9520158" cy="104923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IS Curve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340768"/>
            <a:ext cx="9865096" cy="435443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There are two factors </a:t>
            </a:r>
            <a:r>
              <a:rPr lang="en-US" sz="2400" b="1" dirty="0"/>
              <a:t>on which the steepness of the IS curve </a:t>
            </a:r>
            <a:r>
              <a:rPr lang="en-US" sz="2400" dirty="0"/>
              <a:t>depends on:-  </a:t>
            </a:r>
          </a:p>
          <a:p>
            <a:r>
              <a:rPr lang="en-US" sz="2400" dirty="0"/>
              <a:t>1. </a:t>
            </a:r>
            <a:r>
              <a:rPr lang="en-US" sz="2400" b="1" dirty="0"/>
              <a:t>the elasticity of investment demand curve</a:t>
            </a:r>
            <a:r>
              <a:rPr lang="en-US" sz="2400" dirty="0"/>
              <a:t>; </a:t>
            </a:r>
          </a:p>
          <a:p>
            <a:r>
              <a:rPr lang="en-US" sz="2400" dirty="0"/>
              <a:t>2. </a:t>
            </a:r>
            <a:r>
              <a:rPr lang="en-US" sz="2400" b="1" dirty="0"/>
              <a:t>the size of the multiplier</a:t>
            </a:r>
            <a:r>
              <a:rPr lang="en-US" sz="2400" dirty="0"/>
              <a:t>. 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b="1" dirty="0"/>
              <a:t>Autonomous expenditure </a:t>
            </a:r>
            <a:r>
              <a:rPr lang="en-US" sz="2400" dirty="0"/>
              <a:t>which determines the position of the IS curve and changes in the autonomous expenditure causes a shift in it. </a:t>
            </a:r>
          </a:p>
          <a:p>
            <a:r>
              <a:rPr lang="en-US" sz="2400" dirty="0"/>
              <a:t>[The formula for calculating the </a:t>
            </a:r>
            <a:r>
              <a:rPr lang="en-US" sz="2400" b="1" dirty="0"/>
              <a:t>investment multiplier </a:t>
            </a:r>
            <a:r>
              <a:rPr lang="en-US" sz="2400" dirty="0"/>
              <a:t>of a project is </a:t>
            </a:r>
            <a:r>
              <a:rPr lang="en-US" sz="2400" dirty="0" smtClean="0"/>
              <a:t>simply =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/(1−MPC)]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76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60040"/>
            <a:ext cx="9433048" cy="240486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The LM curve relates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level of income </a:t>
            </a:r>
            <a:r>
              <a:rPr lang="en-US" sz="2400" dirty="0"/>
              <a:t>with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rate of interest </a:t>
            </a:r>
            <a:r>
              <a:rPr lang="en-US" sz="2400" dirty="0"/>
              <a:t>which is determined by </a:t>
            </a:r>
            <a:r>
              <a:rPr lang="en-US" sz="2400" b="1" dirty="0"/>
              <a:t>money-market equilibrium</a:t>
            </a:r>
            <a:r>
              <a:rPr lang="en-US" sz="2400" dirty="0"/>
              <a:t> corresponding to different levels of demand for money. </a:t>
            </a:r>
          </a:p>
          <a:p>
            <a:pPr algn="just"/>
            <a:r>
              <a:rPr lang="en-US" sz="2400" dirty="0"/>
              <a:t>The LM curve tells what the various rates of interest will be (given the quantity of money and the family of demand curves for money) at different levels of income.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6" t="22695" r="29161" b="42424"/>
          <a:stretch/>
        </p:blipFill>
        <p:spPr bwMode="auto">
          <a:xfrm>
            <a:off x="1847528" y="2348880"/>
            <a:ext cx="892506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0"/>
            <a:ext cx="9520158" cy="1049235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LM Curve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3645024"/>
            <a:ext cx="11593289" cy="226619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As </a:t>
            </a:r>
            <a:r>
              <a:rPr lang="en-US" sz="2200" b="1" dirty="0"/>
              <a:t>income increases</a:t>
            </a:r>
            <a:r>
              <a:rPr lang="en-US" sz="2200" dirty="0"/>
              <a:t>, money demand curve shifts outward and therefore the rate of interest which equates supply of money with demand for money rises. 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This is because with higher levels of income, demand curve for money (</a:t>
            </a:r>
            <a:r>
              <a:rPr lang="en-US" sz="2200" dirty="0" err="1"/>
              <a:t>Md</a:t>
            </a:r>
            <a:r>
              <a:rPr lang="en-US" sz="2200" dirty="0"/>
              <a:t>) is higher and consequently the money market equilibrium (that is, the equality of the given money supply with money demand curve occurs at a higher rate of interest). </a:t>
            </a:r>
          </a:p>
          <a:p>
            <a:pPr algn="just">
              <a:lnSpc>
                <a:spcPct val="100000"/>
              </a:lnSpc>
            </a:pPr>
            <a:r>
              <a:rPr lang="en-US" sz="2200" dirty="0"/>
              <a:t>This means that </a:t>
            </a:r>
            <a:r>
              <a:rPr lang="en-US" sz="2200" b="1" dirty="0"/>
              <a:t>rate of interest varies directly with income</a:t>
            </a:r>
            <a:r>
              <a:rPr lang="en-US" sz="2200" dirty="0"/>
              <a:t>.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6" t="22695" r="29161" b="42424"/>
          <a:stretch/>
        </p:blipFill>
        <p:spPr bwMode="auto">
          <a:xfrm>
            <a:off x="2567608" y="17148"/>
            <a:ext cx="892506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3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folHlink"/>
                </a:solidFill>
              </a:rPr>
              <a:t>  </a:t>
            </a: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Building the IS curve</a:t>
            </a:r>
            <a:endParaRPr lang="en-US" altLang="en-US" sz="3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841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731963" y="1160464"/>
            <a:ext cx="4305300" cy="973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The IS curve maps the relationship between r and Y for the goods market.</a:t>
            </a:r>
          </a:p>
        </p:txBody>
      </p:sp>
      <p:sp>
        <p:nvSpPr>
          <p:cNvPr id="188420" name="Arc 1028"/>
          <p:cNvSpPr>
            <a:spLocks/>
          </p:cNvSpPr>
          <p:nvPr/>
        </p:nvSpPr>
        <p:spPr bwMode="auto">
          <a:xfrm rot="4106726" flipV="1">
            <a:off x="7023100" y="4075113"/>
            <a:ext cx="2819400" cy="1981200"/>
          </a:xfrm>
          <a:custGeom>
            <a:avLst/>
            <a:gdLst>
              <a:gd name="T0" fmla="*/ 0 w 21899"/>
              <a:gd name="T1" fmla="*/ 4219 h 21600"/>
              <a:gd name="T2" fmla="*/ 2819400 w 21899"/>
              <a:gd name="T3" fmla="*/ 1355654 h 21600"/>
              <a:gd name="T4" fmla="*/ 180759 w 21899"/>
              <a:gd name="T5" fmla="*/ 1981200 h 21600"/>
              <a:gd name="T6" fmla="*/ 0 60000 65536"/>
              <a:gd name="T7" fmla="*/ 0 60000 65536"/>
              <a:gd name="T8" fmla="*/ 0 60000 65536"/>
              <a:gd name="T9" fmla="*/ 0 w 21899"/>
              <a:gd name="T10" fmla="*/ 0 h 21600"/>
              <a:gd name="T11" fmla="*/ 21899 w 218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99" h="21600" fill="none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0705" y="0"/>
                  <a:pt x="18962" y="5954"/>
                  <a:pt x="21899" y="14779"/>
                </a:cubicBezTo>
              </a:path>
              <a:path w="21899" h="21600" stroke="0" extrusionOk="0">
                <a:moveTo>
                  <a:pt x="-1" y="45"/>
                </a:moveTo>
                <a:cubicBezTo>
                  <a:pt x="467" y="15"/>
                  <a:pt x="935" y="-1"/>
                  <a:pt x="1404" y="0"/>
                </a:cubicBezTo>
                <a:cubicBezTo>
                  <a:pt x="10705" y="0"/>
                  <a:pt x="18962" y="5954"/>
                  <a:pt x="21899" y="14779"/>
                </a:cubicBezTo>
                <a:lnTo>
                  <a:pt x="1404" y="21600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8421" name="Text Box 1029"/>
          <p:cNvSpPr txBox="1">
            <a:spLocks noChangeArrowheads="1"/>
          </p:cNvSpPr>
          <p:nvPr/>
        </p:nvSpPr>
        <p:spPr bwMode="auto">
          <a:xfrm>
            <a:off x="8991600" y="5886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IS</a:t>
            </a:r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6553200" y="762000"/>
            <a:ext cx="3810000" cy="2743200"/>
            <a:chOff x="3168" y="480"/>
            <a:chExt cx="2400" cy="1728"/>
          </a:xfrm>
        </p:grpSpPr>
        <p:sp>
          <p:nvSpPr>
            <p:cNvPr id="6202" name="Line 1031"/>
            <p:cNvSpPr>
              <a:spLocks noChangeShapeType="1"/>
            </p:cNvSpPr>
            <p:nvPr/>
          </p:nvSpPr>
          <p:spPr bwMode="auto">
            <a:xfrm>
              <a:off x="3264" y="672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03" name="Line 1032"/>
            <p:cNvSpPr>
              <a:spLocks noChangeShapeType="1"/>
            </p:cNvSpPr>
            <p:nvPr/>
          </p:nvSpPr>
          <p:spPr bwMode="auto">
            <a:xfrm>
              <a:off x="3264" y="2112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04" name="Text Box 1033"/>
            <p:cNvSpPr txBox="1">
              <a:spLocks noChangeArrowheads="1"/>
            </p:cNvSpPr>
            <p:nvPr/>
          </p:nvSpPr>
          <p:spPr bwMode="auto">
            <a:xfrm>
              <a:off x="5184" y="201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Y</a:t>
              </a:r>
            </a:p>
          </p:txBody>
        </p:sp>
        <p:sp>
          <p:nvSpPr>
            <p:cNvPr id="6205" name="Text Box 1034"/>
            <p:cNvSpPr txBox="1">
              <a:spLocks noChangeArrowheads="1"/>
            </p:cNvSpPr>
            <p:nvPr/>
          </p:nvSpPr>
          <p:spPr bwMode="auto">
            <a:xfrm>
              <a:off x="3168" y="4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E</a:t>
              </a:r>
            </a:p>
          </p:txBody>
        </p:sp>
      </p:grpSp>
      <p:sp>
        <p:nvSpPr>
          <p:cNvPr id="188427" name="Line 1035"/>
          <p:cNvSpPr>
            <a:spLocks noChangeShapeType="1"/>
          </p:cNvSpPr>
          <p:nvPr/>
        </p:nvSpPr>
        <p:spPr bwMode="auto">
          <a:xfrm flipV="1">
            <a:off x="6705600" y="2089150"/>
            <a:ext cx="2819400" cy="654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28" name="Line 1036"/>
          <p:cNvSpPr>
            <a:spLocks noChangeShapeType="1"/>
          </p:cNvSpPr>
          <p:nvPr/>
        </p:nvSpPr>
        <p:spPr bwMode="auto">
          <a:xfrm flipV="1">
            <a:off x="6705600" y="1250950"/>
            <a:ext cx="2514600" cy="21018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29" name="Line 1037"/>
          <p:cNvSpPr>
            <a:spLocks noChangeShapeType="1"/>
          </p:cNvSpPr>
          <p:nvPr/>
        </p:nvSpPr>
        <p:spPr bwMode="auto">
          <a:xfrm>
            <a:off x="7696200" y="2546350"/>
            <a:ext cx="0" cy="80645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30" name="Text Box 1038"/>
          <p:cNvSpPr txBox="1">
            <a:spLocks noChangeArrowheads="1"/>
          </p:cNvSpPr>
          <p:nvPr/>
        </p:nvSpPr>
        <p:spPr bwMode="auto">
          <a:xfrm>
            <a:off x="7543800" y="3352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188431" name="Line 1039"/>
          <p:cNvSpPr>
            <a:spLocks noChangeShapeType="1"/>
          </p:cNvSpPr>
          <p:nvPr/>
        </p:nvSpPr>
        <p:spPr bwMode="auto">
          <a:xfrm flipV="1">
            <a:off x="6705600" y="1708150"/>
            <a:ext cx="2819400" cy="6540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32" name="Line 1040"/>
          <p:cNvSpPr>
            <a:spLocks noChangeShapeType="1"/>
          </p:cNvSpPr>
          <p:nvPr/>
        </p:nvSpPr>
        <p:spPr bwMode="auto">
          <a:xfrm>
            <a:off x="8382000" y="1968500"/>
            <a:ext cx="0" cy="13843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33" name="Text Box 1041"/>
          <p:cNvSpPr txBox="1">
            <a:spLocks noChangeArrowheads="1"/>
          </p:cNvSpPr>
          <p:nvPr/>
        </p:nvSpPr>
        <p:spPr bwMode="auto">
          <a:xfrm>
            <a:off x="8229600" y="3352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2133600" y="3810000"/>
            <a:ext cx="3810000" cy="2686050"/>
            <a:chOff x="384" y="2400"/>
            <a:chExt cx="2400" cy="1692"/>
          </a:xfrm>
        </p:grpSpPr>
        <p:sp>
          <p:nvSpPr>
            <p:cNvPr id="6198" name="Text Box 1043"/>
            <p:cNvSpPr txBox="1">
              <a:spLocks noChangeArrowheads="1"/>
            </p:cNvSpPr>
            <p:nvPr/>
          </p:nvSpPr>
          <p:spPr bwMode="auto">
            <a:xfrm>
              <a:off x="384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r</a:t>
              </a:r>
            </a:p>
          </p:txBody>
        </p:sp>
        <p:sp>
          <p:nvSpPr>
            <p:cNvPr id="6199" name="Line 1044"/>
            <p:cNvSpPr>
              <a:spLocks noChangeShapeType="1"/>
            </p:cNvSpPr>
            <p:nvPr/>
          </p:nvSpPr>
          <p:spPr bwMode="auto">
            <a:xfrm>
              <a:off x="480" y="25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00" name="Line 1045"/>
            <p:cNvSpPr>
              <a:spLocks noChangeShapeType="1"/>
            </p:cNvSpPr>
            <p:nvPr/>
          </p:nvSpPr>
          <p:spPr bwMode="auto">
            <a:xfrm>
              <a:off x="480" y="399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01" name="Text Box 1046"/>
            <p:cNvSpPr txBox="1">
              <a:spLocks noChangeArrowheads="1"/>
            </p:cNvSpPr>
            <p:nvPr/>
          </p:nvSpPr>
          <p:spPr bwMode="auto">
            <a:xfrm>
              <a:off x="2400" y="39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I</a:t>
              </a:r>
            </a:p>
          </p:txBody>
        </p:sp>
      </p:grpSp>
      <p:sp>
        <p:nvSpPr>
          <p:cNvPr id="188439" name="Text Box 1047"/>
          <p:cNvSpPr txBox="1">
            <a:spLocks noChangeArrowheads="1"/>
          </p:cNvSpPr>
          <p:nvPr/>
        </p:nvSpPr>
        <p:spPr bwMode="auto">
          <a:xfrm>
            <a:off x="4724400" y="59118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I(r)</a:t>
            </a:r>
          </a:p>
        </p:txBody>
      </p:sp>
      <p:sp>
        <p:nvSpPr>
          <p:cNvPr id="188440" name="Line 1048"/>
          <p:cNvSpPr>
            <a:spLocks noChangeShapeType="1"/>
          </p:cNvSpPr>
          <p:nvPr/>
        </p:nvSpPr>
        <p:spPr bwMode="auto">
          <a:xfrm flipH="1" flipV="1">
            <a:off x="2362200" y="4191001"/>
            <a:ext cx="2381250" cy="191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41" name="Line 1049"/>
          <p:cNvSpPr>
            <a:spLocks noChangeShapeType="1"/>
          </p:cNvSpPr>
          <p:nvPr/>
        </p:nvSpPr>
        <p:spPr bwMode="auto">
          <a:xfrm flipH="1">
            <a:off x="7848600" y="3505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42" name="Line 1050"/>
          <p:cNvSpPr>
            <a:spLocks noChangeShapeType="1"/>
          </p:cNvSpPr>
          <p:nvPr/>
        </p:nvSpPr>
        <p:spPr bwMode="auto">
          <a:xfrm>
            <a:off x="7391400" y="2238376"/>
            <a:ext cx="0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43" name="Text Box 1051"/>
          <p:cNvSpPr txBox="1">
            <a:spLocks noChangeArrowheads="1"/>
          </p:cNvSpPr>
          <p:nvPr/>
        </p:nvSpPr>
        <p:spPr bwMode="auto">
          <a:xfrm>
            <a:off x="6934200" y="2270126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>
                <a:solidFill>
                  <a:schemeClr val="tx2"/>
                </a:solidFill>
                <a:cs typeface="Arial" pitchFamily="34" charset="0"/>
              </a:rPr>
              <a:t>Δ</a:t>
            </a:r>
            <a:r>
              <a:rPr lang="en-US" altLang="en-US">
                <a:solidFill>
                  <a:schemeClr val="tx2"/>
                </a:solidFill>
                <a:cs typeface="Arial" pitchFamily="34" charset="0"/>
              </a:rPr>
              <a:t>I</a:t>
            </a:r>
            <a:endParaRPr lang="el-GR" altLang="en-US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88444" name="Line 1052"/>
          <p:cNvSpPr>
            <a:spLocks noChangeShapeType="1"/>
          </p:cNvSpPr>
          <p:nvPr/>
        </p:nvSpPr>
        <p:spPr bwMode="auto">
          <a:xfrm>
            <a:off x="8382000" y="3765550"/>
            <a:ext cx="0" cy="255905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45" name="Line 1053"/>
          <p:cNvSpPr>
            <a:spLocks noChangeShapeType="1"/>
          </p:cNvSpPr>
          <p:nvPr/>
        </p:nvSpPr>
        <p:spPr bwMode="auto">
          <a:xfrm>
            <a:off x="7696200" y="3765550"/>
            <a:ext cx="0" cy="255905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46" name="Text Box 1054"/>
          <p:cNvSpPr txBox="1">
            <a:spLocks noChangeArrowheads="1"/>
          </p:cNvSpPr>
          <p:nvPr/>
        </p:nvSpPr>
        <p:spPr bwMode="auto">
          <a:xfrm>
            <a:off x="7543800" y="6324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2</a:t>
            </a:r>
            <a:endParaRPr lang="en-US" altLang="en-US" sz="1600"/>
          </a:p>
        </p:txBody>
      </p:sp>
      <p:sp>
        <p:nvSpPr>
          <p:cNvPr id="188447" name="Text Box 1055"/>
          <p:cNvSpPr txBox="1">
            <a:spLocks noChangeArrowheads="1"/>
          </p:cNvSpPr>
          <p:nvPr/>
        </p:nvSpPr>
        <p:spPr bwMode="auto">
          <a:xfrm>
            <a:off x="8229600" y="63246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Y</a:t>
            </a:r>
            <a:r>
              <a:rPr lang="en-US" altLang="en-US" sz="1600" baseline="-25000"/>
              <a:t>1</a:t>
            </a:r>
            <a:endParaRPr lang="en-US" altLang="en-US" sz="1600"/>
          </a:p>
        </p:txBody>
      </p:sp>
      <p:sp>
        <p:nvSpPr>
          <p:cNvPr id="188448" name="Line 1056"/>
          <p:cNvSpPr>
            <a:spLocks noChangeShapeType="1"/>
          </p:cNvSpPr>
          <p:nvPr/>
        </p:nvSpPr>
        <p:spPr bwMode="auto">
          <a:xfrm flipH="1">
            <a:off x="7848600" y="647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49" name="Text Box 1057"/>
          <p:cNvSpPr txBox="1">
            <a:spLocks noChangeArrowheads="1"/>
          </p:cNvSpPr>
          <p:nvPr/>
        </p:nvSpPr>
        <p:spPr bwMode="auto">
          <a:xfrm>
            <a:off x="6400800" y="5119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88450" name="Text Box 1058"/>
          <p:cNvSpPr txBox="1">
            <a:spLocks noChangeArrowheads="1"/>
          </p:cNvSpPr>
          <p:nvPr/>
        </p:nvSpPr>
        <p:spPr bwMode="auto">
          <a:xfrm>
            <a:off x="6400800" y="5729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88451" name="Line 1059"/>
          <p:cNvSpPr>
            <a:spLocks noChangeShapeType="1"/>
          </p:cNvSpPr>
          <p:nvPr/>
        </p:nvSpPr>
        <p:spPr bwMode="auto">
          <a:xfrm flipH="1">
            <a:off x="6705600" y="5334000"/>
            <a:ext cx="99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52" name="Line 1060"/>
          <p:cNvSpPr>
            <a:spLocks noChangeShapeType="1"/>
          </p:cNvSpPr>
          <p:nvPr/>
        </p:nvSpPr>
        <p:spPr bwMode="auto">
          <a:xfrm flipH="1">
            <a:off x="6705600" y="5943600"/>
            <a:ext cx="1676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53" name="Line 1061"/>
          <p:cNvSpPr>
            <a:spLocks noChangeShapeType="1"/>
          </p:cNvSpPr>
          <p:nvPr/>
        </p:nvSpPr>
        <p:spPr bwMode="auto">
          <a:xfrm flipV="1">
            <a:off x="6553200" y="5486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54" name="Text Box 1062"/>
          <p:cNvSpPr txBox="1">
            <a:spLocks noChangeArrowheads="1"/>
          </p:cNvSpPr>
          <p:nvPr/>
        </p:nvSpPr>
        <p:spPr bwMode="auto">
          <a:xfrm>
            <a:off x="1981200" y="5119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88455" name="Text Box 1063"/>
          <p:cNvSpPr txBox="1">
            <a:spLocks noChangeArrowheads="1"/>
          </p:cNvSpPr>
          <p:nvPr/>
        </p:nvSpPr>
        <p:spPr bwMode="auto">
          <a:xfrm>
            <a:off x="1981200" y="5729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r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88456" name="Line 1064"/>
          <p:cNvSpPr>
            <a:spLocks noChangeShapeType="1"/>
          </p:cNvSpPr>
          <p:nvPr/>
        </p:nvSpPr>
        <p:spPr bwMode="auto">
          <a:xfrm flipV="1">
            <a:off x="2133600" y="5486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57" name="Line 1065"/>
          <p:cNvSpPr>
            <a:spLocks noChangeShapeType="1"/>
          </p:cNvSpPr>
          <p:nvPr/>
        </p:nvSpPr>
        <p:spPr bwMode="auto">
          <a:xfrm flipH="1">
            <a:off x="3810000" y="5334000"/>
            <a:ext cx="2590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58" name="Line 1066"/>
          <p:cNvSpPr>
            <a:spLocks noChangeShapeType="1"/>
          </p:cNvSpPr>
          <p:nvPr/>
        </p:nvSpPr>
        <p:spPr bwMode="auto">
          <a:xfrm flipH="1">
            <a:off x="2286000" y="5943600"/>
            <a:ext cx="22098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59" name="Text Box 1067"/>
          <p:cNvSpPr txBox="1">
            <a:spLocks noChangeArrowheads="1"/>
          </p:cNvSpPr>
          <p:nvPr/>
        </p:nvSpPr>
        <p:spPr bwMode="auto">
          <a:xfrm>
            <a:off x="4343400" y="63690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I(r</a:t>
            </a:r>
            <a:r>
              <a:rPr lang="en-US" altLang="en-US" sz="1600" baseline="-25000"/>
              <a:t>1</a:t>
            </a:r>
            <a:r>
              <a:rPr lang="en-US" altLang="en-US" sz="1600"/>
              <a:t>)</a:t>
            </a:r>
          </a:p>
        </p:txBody>
      </p:sp>
      <p:sp>
        <p:nvSpPr>
          <p:cNvPr id="188460" name="Text Box 1068"/>
          <p:cNvSpPr txBox="1">
            <a:spLocks noChangeArrowheads="1"/>
          </p:cNvSpPr>
          <p:nvPr/>
        </p:nvSpPr>
        <p:spPr bwMode="auto">
          <a:xfrm>
            <a:off x="3581400" y="63690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I(r</a:t>
            </a:r>
            <a:r>
              <a:rPr lang="en-US" altLang="en-US" sz="1600" baseline="-25000"/>
              <a:t>2</a:t>
            </a:r>
            <a:r>
              <a:rPr lang="en-US" altLang="en-US" sz="1600"/>
              <a:t>)</a:t>
            </a:r>
          </a:p>
        </p:txBody>
      </p:sp>
      <p:sp>
        <p:nvSpPr>
          <p:cNvPr id="188461" name="Line 1069"/>
          <p:cNvSpPr>
            <a:spLocks noChangeShapeType="1"/>
          </p:cNvSpPr>
          <p:nvPr/>
        </p:nvSpPr>
        <p:spPr bwMode="auto">
          <a:xfrm flipH="1">
            <a:off x="4038600" y="6553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62" name="Line 1070"/>
          <p:cNvSpPr>
            <a:spLocks noChangeShapeType="1"/>
          </p:cNvSpPr>
          <p:nvPr/>
        </p:nvSpPr>
        <p:spPr bwMode="auto">
          <a:xfrm>
            <a:off x="3790950" y="5334000"/>
            <a:ext cx="0" cy="9906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63" name="Line 1071"/>
          <p:cNvSpPr>
            <a:spLocks noChangeShapeType="1"/>
          </p:cNvSpPr>
          <p:nvPr/>
        </p:nvSpPr>
        <p:spPr bwMode="auto">
          <a:xfrm>
            <a:off x="4543425" y="5943600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64" name="Text Box 1072"/>
          <p:cNvSpPr txBox="1">
            <a:spLocks noChangeArrowheads="1"/>
          </p:cNvSpPr>
          <p:nvPr/>
        </p:nvSpPr>
        <p:spPr bwMode="auto">
          <a:xfrm>
            <a:off x="9144000" y="9906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E=Y</a:t>
            </a:r>
          </a:p>
        </p:txBody>
      </p:sp>
      <p:sp>
        <p:nvSpPr>
          <p:cNvPr id="188465" name="Text Box 1073"/>
          <p:cNvSpPr txBox="1">
            <a:spLocks noChangeArrowheads="1"/>
          </p:cNvSpPr>
          <p:nvPr/>
        </p:nvSpPr>
        <p:spPr bwMode="auto">
          <a:xfrm>
            <a:off x="9448800" y="1524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E=C+I(r</a:t>
            </a:r>
            <a:r>
              <a:rPr lang="en-US" altLang="en-US" sz="1400" baseline="-25000"/>
              <a:t>1</a:t>
            </a:r>
            <a:r>
              <a:rPr lang="en-US" altLang="en-US" sz="1400"/>
              <a:t>)+G</a:t>
            </a:r>
          </a:p>
        </p:txBody>
      </p:sp>
      <p:sp>
        <p:nvSpPr>
          <p:cNvPr id="188466" name="Text Box 1074"/>
          <p:cNvSpPr txBox="1">
            <a:spLocks noChangeArrowheads="1"/>
          </p:cNvSpPr>
          <p:nvPr/>
        </p:nvSpPr>
        <p:spPr bwMode="auto">
          <a:xfrm>
            <a:off x="9448800" y="1905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tx2"/>
                </a:solidFill>
              </a:rPr>
              <a:t>E=C+I(r</a:t>
            </a:r>
            <a:r>
              <a:rPr lang="en-US" altLang="en-US" sz="1400" baseline="-25000">
                <a:solidFill>
                  <a:schemeClr val="tx2"/>
                </a:solidFill>
              </a:rPr>
              <a:t>2</a:t>
            </a:r>
            <a:r>
              <a:rPr lang="en-US" altLang="en-US" sz="1400">
                <a:solidFill>
                  <a:schemeClr val="tx2"/>
                </a:solidFill>
              </a:rPr>
              <a:t>)+G</a:t>
            </a:r>
          </a:p>
        </p:txBody>
      </p:sp>
      <p:sp>
        <p:nvSpPr>
          <p:cNvPr id="188467" name="AutoShape 1075"/>
          <p:cNvSpPr>
            <a:spLocks noChangeArrowheads="1"/>
          </p:cNvSpPr>
          <p:nvPr/>
        </p:nvSpPr>
        <p:spPr bwMode="auto">
          <a:xfrm>
            <a:off x="1524000" y="1447800"/>
            <a:ext cx="4724400" cy="2057400"/>
          </a:xfrm>
          <a:prstGeom prst="wedgeEllipseCallout">
            <a:avLst>
              <a:gd name="adj1" fmla="val -1514"/>
              <a:gd name="adj2" fmla="val 13487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Let the interest rate increase from r</a:t>
            </a:r>
            <a:r>
              <a:rPr lang="en-US" altLang="en-US" baseline="-25000"/>
              <a:t>1</a:t>
            </a:r>
            <a:r>
              <a:rPr lang="en-US" altLang="en-US"/>
              <a:t> to r</a:t>
            </a:r>
            <a:r>
              <a:rPr lang="en-US" altLang="en-US" baseline="-25000"/>
              <a:t>2</a:t>
            </a:r>
            <a:r>
              <a:rPr lang="en-US" altLang="en-US"/>
              <a:t> reduce planned investment from I(r</a:t>
            </a:r>
            <a:r>
              <a:rPr lang="en-US" altLang="en-US" baseline="-25000"/>
              <a:t>1</a:t>
            </a:r>
            <a:r>
              <a:rPr lang="en-US" altLang="en-US"/>
              <a:t>) to I(r</a:t>
            </a:r>
            <a:r>
              <a:rPr lang="en-US" altLang="en-US" baseline="-25000"/>
              <a:t>2</a:t>
            </a:r>
            <a:r>
              <a:rPr lang="en-US" altLang="en-US"/>
              <a:t>).</a:t>
            </a:r>
          </a:p>
        </p:txBody>
      </p:sp>
      <p:sp>
        <p:nvSpPr>
          <p:cNvPr id="188468" name="AutoShape 1076"/>
          <p:cNvSpPr>
            <a:spLocks noChangeArrowheads="1"/>
          </p:cNvSpPr>
          <p:nvPr/>
        </p:nvSpPr>
        <p:spPr bwMode="auto">
          <a:xfrm>
            <a:off x="1676400" y="1600200"/>
            <a:ext cx="4724400" cy="2057400"/>
          </a:xfrm>
          <a:prstGeom prst="wedgeEllipseCallout">
            <a:avLst>
              <a:gd name="adj1" fmla="val 61458"/>
              <a:gd name="adj2" fmla="val -269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This decrease in investment causes the planned expenditure function to shift down.</a:t>
            </a:r>
          </a:p>
        </p:txBody>
      </p:sp>
      <p:sp>
        <p:nvSpPr>
          <p:cNvPr id="188469" name="AutoShape 1077"/>
          <p:cNvSpPr>
            <a:spLocks noChangeArrowheads="1"/>
          </p:cNvSpPr>
          <p:nvPr/>
        </p:nvSpPr>
        <p:spPr bwMode="auto">
          <a:xfrm>
            <a:off x="1828800" y="1752600"/>
            <a:ext cx="4724400" cy="2057400"/>
          </a:xfrm>
          <a:prstGeom prst="wedgeEllipseCallout">
            <a:avLst>
              <a:gd name="adj1" fmla="val 71306"/>
              <a:gd name="adj2" fmla="val 410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So Y decreases from </a:t>
            </a:r>
            <a:br>
              <a:rPr lang="en-US" altLang="en-US"/>
            </a:br>
            <a:r>
              <a:rPr lang="en-US" altLang="en-US"/>
              <a:t>Y</a:t>
            </a:r>
            <a:r>
              <a:rPr lang="en-US" altLang="en-US" baseline="-25000"/>
              <a:t>1</a:t>
            </a:r>
            <a:r>
              <a:rPr lang="en-US" altLang="en-US"/>
              <a:t> to Y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</a:p>
        </p:txBody>
      </p:sp>
      <p:grpSp>
        <p:nvGrpSpPr>
          <p:cNvPr id="4" name="Group 1078"/>
          <p:cNvGrpSpPr>
            <a:grpSpLocks/>
          </p:cNvGrpSpPr>
          <p:nvPr/>
        </p:nvGrpSpPr>
        <p:grpSpPr bwMode="auto">
          <a:xfrm>
            <a:off x="6553200" y="3810000"/>
            <a:ext cx="3810000" cy="2686050"/>
            <a:chOff x="3168" y="2400"/>
            <a:chExt cx="2400" cy="1692"/>
          </a:xfrm>
        </p:grpSpPr>
        <p:sp>
          <p:nvSpPr>
            <p:cNvPr id="6194" name="Line 1079"/>
            <p:cNvSpPr>
              <a:spLocks noChangeShapeType="1"/>
            </p:cNvSpPr>
            <p:nvPr/>
          </p:nvSpPr>
          <p:spPr bwMode="auto">
            <a:xfrm>
              <a:off x="3264" y="255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95" name="Line 1080"/>
            <p:cNvSpPr>
              <a:spLocks noChangeShapeType="1"/>
            </p:cNvSpPr>
            <p:nvPr/>
          </p:nvSpPr>
          <p:spPr bwMode="auto">
            <a:xfrm>
              <a:off x="3264" y="3996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96" name="Text Box 1081"/>
            <p:cNvSpPr txBox="1">
              <a:spLocks noChangeArrowheads="1"/>
            </p:cNvSpPr>
            <p:nvPr/>
          </p:nvSpPr>
          <p:spPr bwMode="auto">
            <a:xfrm>
              <a:off x="5184" y="39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Y</a:t>
              </a:r>
            </a:p>
          </p:txBody>
        </p:sp>
        <p:sp>
          <p:nvSpPr>
            <p:cNvPr id="6197" name="Text Box 1082"/>
            <p:cNvSpPr txBox="1">
              <a:spLocks noChangeArrowheads="1"/>
            </p:cNvSpPr>
            <p:nvPr/>
          </p:nvSpPr>
          <p:spPr bwMode="auto">
            <a:xfrm>
              <a:off x="3168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/>
                <a:t>r</a:t>
              </a:r>
            </a:p>
          </p:txBody>
        </p:sp>
      </p:grpSp>
      <p:sp>
        <p:nvSpPr>
          <p:cNvPr id="188475" name="Line 1083"/>
          <p:cNvSpPr>
            <a:spLocks noChangeShapeType="1"/>
          </p:cNvSpPr>
          <p:nvPr/>
        </p:nvSpPr>
        <p:spPr bwMode="auto">
          <a:xfrm flipH="1">
            <a:off x="2286000" y="5334000"/>
            <a:ext cx="1524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76" name="Line 1084"/>
          <p:cNvSpPr>
            <a:spLocks noChangeShapeType="1"/>
          </p:cNvSpPr>
          <p:nvPr/>
        </p:nvSpPr>
        <p:spPr bwMode="auto">
          <a:xfrm flipH="1">
            <a:off x="4495800" y="5943600"/>
            <a:ext cx="1905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8477" name="AutoShape 1085"/>
          <p:cNvSpPr>
            <a:spLocks noChangeArrowheads="1"/>
          </p:cNvSpPr>
          <p:nvPr/>
        </p:nvSpPr>
        <p:spPr bwMode="auto">
          <a:xfrm>
            <a:off x="1981200" y="1905000"/>
            <a:ext cx="4724400" cy="2057400"/>
          </a:xfrm>
          <a:prstGeom prst="wedgeEllipseCallout">
            <a:avLst>
              <a:gd name="adj1" fmla="val 65153"/>
              <a:gd name="adj2" fmla="val 1094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altLang="en-US"/>
              <a:t>The IS curve maps out this relationship between the interest rate, r, and output (or income) Y.</a:t>
            </a:r>
          </a:p>
        </p:txBody>
      </p:sp>
    </p:spTree>
    <p:extLst>
      <p:ext uri="{BB962C8B-B14F-4D97-AF65-F5344CB8AC3E}">
        <p14:creationId xmlns:p14="http://schemas.microsoft.com/office/powerpoint/2010/main" val="8140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8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8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8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8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8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8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8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8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8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8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8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8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20" grpId="0" animBg="1"/>
      <p:bldP spid="188421" grpId="0" autoUpdateAnimBg="0"/>
      <p:bldP spid="188427" grpId="0" animBg="1"/>
      <p:bldP spid="188428" grpId="0" animBg="1"/>
      <p:bldP spid="188429" grpId="0" animBg="1"/>
      <p:bldP spid="188430" grpId="0" autoUpdateAnimBg="0"/>
      <p:bldP spid="188431" grpId="0" animBg="1"/>
      <p:bldP spid="188432" grpId="0" animBg="1"/>
      <p:bldP spid="188433" grpId="0" autoUpdateAnimBg="0"/>
      <p:bldP spid="188439" grpId="0" autoUpdateAnimBg="0"/>
      <p:bldP spid="188440" grpId="0" animBg="1"/>
      <p:bldP spid="188441" grpId="0" animBg="1"/>
      <p:bldP spid="188442" grpId="0" animBg="1"/>
      <p:bldP spid="188443" grpId="0" autoUpdateAnimBg="0"/>
      <p:bldP spid="188444" grpId="0" animBg="1"/>
      <p:bldP spid="188445" grpId="0" animBg="1"/>
      <p:bldP spid="188446" grpId="0" autoUpdateAnimBg="0"/>
      <p:bldP spid="188447" grpId="0" autoUpdateAnimBg="0"/>
      <p:bldP spid="188448" grpId="0" animBg="1"/>
      <p:bldP spid="188449" grpId="0" autoUpdateAnimBg="0"/>
      <p:bldP spid="188450" grpId="0" autoUpdateAnimBg="0"/>
      <p:bldP spid="188451" grpId="0" animBg="1"/>
      <p:bldP spid="188452" grpId="0" animBg="1"/>
      <p:bldP spid="188453" grpId="0" animBg="1"/>
      <p:bldP spid="188454" grpId="0" autoUpdateAnimBg="0"/>
      <p:bldP spid="188455" grpId="0" autoUpdateAnimBg="0"/>
      <p:bldP spid="188456" grpId="0" animBg="1"/>
      <p:bldP spid="188457" grpId="0" animBg="1"/>
      <p:bldP spid="188458" grpId="0" animBg="1"/>
      <p:bldP spid="188459" grpId="0" autoUpdateAnimBg="0"/>
      <p:bldP spid="188460" grpId="0" autoUpdateAnimBg="0"/>
      <p:bldP spid="188461" grpId="0" animBg="1"/>
      <p:bldP spid="188462" grpId="0" animBg="1"/>
      <p:bldP spid="188463" grpId="0" animBg="1"/>
      <p:bldP spid="188464" grpId="0" autoUpdateAnimBg="0"/>
      <p:bldP spid="188465" grpId="0" autoUpdateAnimBg="0"/>
      <p:bldP spid="188466" grpId="0" autoUpdateAnimBg="0"/>
      <p:bldP spid="188467" grpId="0" animBg="1" autoUpdateAnimBg="0"/>
      <p:bldP spid="188468" grpId="0" animBg="1" autoUpdateAnimBg="0"/>
      <p:bldP spid="188469" grpId="0" animBg="1" autoUpdateAnimBg="0"/>
      <p:bldP spid="188475" grpId="0" animBg="1"/>
      <p:bldP spid="188476" grpId="0" animBg="1"/>
      <p:bldP spid="188477" grpId="0" animBg="1" autoUpdateAnimBg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7552</TotalTime>
  <Words>1234</Words>
  <Application>Microsoft Macintosh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Palatino Linotype</vt:lpstr>
      <vt:lpstr>Times New Roman</vt:lpstr>
      <vt:lpstr>Arial</vt:lpstr>
      <vt:lpstr>Calibri</vt:lpstr>
      <vt:lpstr>Gallery</vt:lpstr>
      <vt:lpstr>IS-LM MODEL</vt:lpstr>
      <vt:lpstr>IS-LM model</vt:lpstr>
      <vt:lpstr>IS-LM model </vt:lpstr>
      <vt:lpstr>PowerPoint Presentation</vt:lpstr>
      <vt:lpstr>Marginal Propensity to Consume (MPC)</vt:lpstr>
      <vt:lpstr>IS Curve</vt:lpstr>
      <vt:lpstr>PowerPoint Presentation</vt:lpstr>
      <vt:lpstr>LM Curve</vt:lpstr>
      <vt:lpstr>  Building the IS curve</vt:lpstr>
      <vt:lpstr>Shifting the IS curve</vt:lpstr>
      <vt:lpstr>     IS Curve</vt:lpstr>
      <vt:lpstr>IS CURVE</vt:lpstr>
      <vt:lpstr>Building the LM curve</vt:lpstr>
      <vt:lpstr>Shifting the LM curve</vt:lpstr>
      <vt:lpstr>IS=LM: The Short Run Equilibrium </vt:lpstr>
      <vt:lpstr>Conclusion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and Supply of Money</dc:title>
  <dc:creator>DELL</dc:creator>
  <cp:lastModifiedBy>Microsoft Office User</cp:lastModifiedBy>
  <cp:revision>25</cp:revision>
  <cp:lastPrinted>2021-06-07T05:41:13Z</cp:lastPrinted>
  <dcterms:created xsi:type="dcterms:W3CDTF">2020-04-16T12:38:48Z</dcterms:created>
  <dcterms:modified xsi:type="dcterms:W3CDTF">2021-06-08T16:27:04Z</dcterms:modified>
</cp:coreProperties>
</file>