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83" r:id="rId7"/>
    <p:sldId id="28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851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D0B85-DDF8-904B-AA1A-25F640E75B2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8B9BE-8D24-CA43-804A-A9F0CAE8E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B06DC7-2AA7-3540-9C4F-F8EFF3588C59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49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ED1991-F464-1E42-BD2E-4501D7EBA59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0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25E8BE-7339-594A-A7D1-E8DDC2CCC02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42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D2B4BB-7787-AD44-8887-F428FC890D9F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149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4B50BF-18D3-834B-8592-109A9EF0C7A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3CF75A-178F-BC40-9364-A4677DA4BC3B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26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3FF788-F3E7-E847-B867-4F7E7D205738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1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7F7907-727C-A544-9C07-1053718A5FE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44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C80CC4-6FE1-5546-B2BB-892FF55110C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3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48773B-2482-6F4F-817A-3A3642AC54D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3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EC17B6-632D-9F41-980D-A64AFC3E4E5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07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7C227A-B7AF-7946-BB21-7CD41FDC480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28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0DD7E8-9784-AC4A-A262-28A27CD97E6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9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D7A713-AF2F-A44D-8C1A-5525544DC0B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64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01365D-04AA-924C-A3D7-03CF8DAC0E4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43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Monopolistic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Ravi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1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1425" y="244961"/>
            <a:ext cx="9520158" cy="1049235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The Short Run: Profit or Loss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idx="1"/>
          </p:nvPr>
        </p:nvSpPr>
        <p:spPr>
          <a:xfrm>
            <a:off x="1528549" y="1657611"/>
            <a:ext cx="10095603" cy="409183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sz="3200" dirty="0"/>
              <a:t>The monopolistically competitive firm maximizes profit or minimizes loss in the short run.  It produces a quantity </a:t>
            </a:r>
            <a:r>
              <a:rPr lang="en-US" altLang="en-US" sz="3200" i="1" dirty="0"/>
              <a:t>Q</a:t>
            </a:r>
            <a:r>
              <a:rPr lang="en-US" altLang="en-US" sz="3200" dirty="0"/>
              <a:t> at which  MR = MC and charges a price </a:t>
            </a:r>
            <a:r>
              <a:rPr lang="en-US" altLang="en-US" sz="3200" i="1" dirty="0"/>
              <a:t>P</a:t>
            </a:r>
            <a:r>
              <a:rPr lang="en-US" altLang="en-US" sz="3200" dirty="0"/>
              <a:t> based on its demand curve.</a:t>
            </a:r>
          </a:p>
          <a:p>
            <a:pPr lvl="1" algn="just" eaLnBrk="1" hangingPunct="1"/>
            <a:r>
              <a:rPr lang="en-US" altLang="en-US" sz="2800" dirty="0"/>
              <a:t>When P &gt; ATC, the firm earns an economic profit.</a:t>
            </a:r>
          </a:p>
          <a:p>
            <a:pPr lvl="1" algn="just" eaLnBrk="1" hangingPunct="1"/>
            <a:r>
              <a:rPr lang="en-US" altLang="en-US" sz="2800" dirty="0"/>
              <a:t>When P &lt; ATC, the firm incurs a loss.</a:t>
            </a:r>
          </a:p>
        </p:txBody>
      </p:sp>
    </p:spTree>
    <p:extLst>
      <p:ext uri="{BB962C8B-B14F-4D97-AF65-F5344CB8AC3E}">
        <p14:creationId xmlns:p14="http://schemas.microsoft.com/office/powerpoint/2010/main" val="1682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415989"/>
            <a:ext cx="8763000" cy="1048512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A Monopolistically Competitive Firm: Above Normal Profit</a:t>
            </a:r>
          </a:p>
        </p:txBody>
      </p:sp>
      <p:pic>
        <p:nvPicPr>
          <p:cNvPr id="13315" name="Picture 3" descr="26_0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64501"/>
            <a:ext cx="5105400" cy="4487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2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992" y="0"/>
            <a:ext cx="9520158" cy="104923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Economic Losses</a:t>
            </a:r>
            <a:endParaRPr lang="en-US" dirty="0"/>
          </a:p>
        </p:txBody>
      </p:sp>
      <p:pic>
        <p:nvPicPr>
          <p:cNvPr id="14339" name="Picture 3" descr="26_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95" y="1363900"/>
            <a:ext cx="5257800" cy="4430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5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048" y="0"/>
            <a:ext cx="9520158" cy="104923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Normal Profits</a:t>
            </a:r>
            <a:endParaRPr lang="en-US" dirty="0"/>
          </a:p>
        </p:txBody>
      </p:sp>
      <p:pic>
        <p:nvPicPr>
          <p:cNvPr id="15363" name="Picture 3" descr="26_0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04" y="1287058"/>
            <a:ext cx="6301854" cy="53415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1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696" y="149427"/>
            <a:ext cx="9520158" cy="104923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/>
              <a:t>The Long </a:t>
            </a:r>
            <a:r>
              <a:rPr lang="en-US" sz="4000" dirty="0" smtClean="0"/>
              <a:t>Run</a:t>
            </a:r>
            <a:r>
              <a:rPr lang="en-US" sz="4000" smtClean="0"/>
              <a:t>: Normal </a:t>
            </a:r>
            <a:r>
              <a:rPr lang="en-US" sz="4000" dirty="0"/>
              <a:t>Profits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1534696" y="1497117"/>
            <a:ext cx="10256970" cy="34506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/>
              <a:t>In the long-run, firms will enter a profitable monopolistically competitive industry and leave an unprofitable one.</a:t>
            </a:r>
          </a:p>
          <a:p>
            <a:pPr eaLnBrk="1" hangingPunct="1"/>
            <a:r>
              <a:rPr lang="en-US" altLang="en-US" sz="3200" dirty="0"/>
              <a:t>A monopolistic competitor will earn only a normal profit and price just equals average total cost at the MR = MC output.</a:t>
            </a:r>
          </a:p>
        </p:txBody>
      </p:sp>
    </p:spTree>
    <p:extLst>
      <p:ext uri="{BB962C8B-B14F-4D97-AF65-F5344CB8AC3E}">
        <p14:creationId xmlns:p14="http://schemas.microsoft.com/office/powerpoint/2010/main" val="11322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5238" y="-109538"/>
            <a:ext cx="10926762" cy="9810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/>
              <a:t>The Long </a:t>
            </a:r>
            <a:r>
              <a:rPr lang="en-US" sz="4000" dirty="0" smtClean="0"/>
              <a:t>Run: </a:t>
            </a:r>
            <a:r>
              <a:rPr lang="en-US" sz="4000" dirty="0"/>
              <a:t>Normal Profit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4025" y="876300"/>
            <a:ext cx="6086900" cy="51833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Because entry to the industry is relatively easy, economic profits attract new rivals.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 new firms enter, the demand curve faced by the typical firm shifts to the left, reducing its economic profit.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When entry of new firms has reduced demand to the extent that the demand curve is tangent to the ATC curve at the profit-maximizing output, the firm is just making a normal profit, leaving no incentive for new firms to enter</a:t>
            </a:r>
            <a:r>
              <a:rPr lang="en-US" altLang="en-US" sz="2200" dirty="0"/>
              <a:t>.</a:t>
            </a:r>
          </a:p>
        </p:txBody>
      </p:sp>
      <p:pic>
        <p:nvPicPr>
          <p:cNvPr id="4" name="Picture 3" descr="ch26_f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8"/>
          <a:stretch/>
        </p:blipFill>
        <p:spPr bwMode="auto">
          <a:xfrm>
            <a:off x="6725043" y="807078"/>
            <a:ext cx="5398718" cy="51136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696" y="258609"/>
            <a:ext cx="9520158" cy="104923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/>
              <a:t>The Long </a:t>
            </a:r>
            <a:r>
              <a:rPr lang="en-US" sz="4000" dirty="0" smtClean="0"/>
              <a:t>Run: Normal </a:t>
            </a:r>
            <a:r>
              <a:rPr lang="en-US" sz="4000" dirty="0"/>
              <a:t>Profit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34696" y="1583140"/>
            <a:ext cx="10243322" cy="3883205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3200" dirty="0"/>
              <a:t>	When the industry suffers short-run losses, some firms will exit in the long run.</a:t>
            </a:r>
          </a:p>
          <a:p>
            <a:pPr lvl="1" eaLnBrk="1" hangingPunct="1"/>
            <a:r>
              <a:rPr lang="en-US" altLang="en-US" sz="2800" dirty="0"/>
              <a:t>As firms exit, the demand curve of surviving firms begins to shift to the right, reducing losses until the firms are just making normal profit.</a:t>
            </a:r>
          </a:p>
        </p:txBody>
      </p:sp>
    </p:spTree>
    <p:extLst>
      <p:ext uri="{BB962C8B-B14F-4D97-AF65-F5344CB8AC3E}">
        <p14:creationId xmlns:p14="http://schemas.microsoft.com/office/powerpoint/2010/main" val="8167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233" y="-146136"/>
            <a:ext cx="10597019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000" dirty="0"/>
              <a:t>Pricing and </a:t>
            </a:r>
            <a:r>
              <a:rPr lang="en-US" sz="4000"/>
              <a:t>Output </a:t>
            </a:r>
            <a:r>
              <a:rPr lang="en-US" sz="4000" smtClean="0"/>
              <a:t>in Monopolistic </a:t>
            </a:r>
            <a:r>
              <a:rPr lang="en-US" sz="4000" dirty="0"/>
              <a:t>Competition</a:t>
            </a:r>
          </a:p>
        </p:txBody>
      </p:sp>
      <p:pic>
        <p:nvPicPr>
          <p:cNvPr id="20483" name="Picture 7" descr="bru19674_090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05" y="1283028"/>
            <a:ext cx="38084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8" descr="bru19674_090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976" y="1244928"/>
            <a:ext cx="39862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882" y="4838399"/>
            <a:ext cx="11764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/>
              <a:t>When the industry suffers short-run losses, some firms will exit in the long </a:t>
            </a:r>
            <a:r>
              <a:rPr lang="en-US" altLang="en-US" sz="2400" dirty="0" smtClean="0"/>
              <a:t>run.</a:t>
            </a:r>
          </a:p>
          <a:p>
            <a:pPr algn="just"/>
            <a:r>
              <a:rPr lang="en-US" altLang="en-US" sz="2400" dirty="0" smtClean="0"/>
              <a:t>As </a:t>
            </a:r>
            <a:r>
              <a:rPr lang="en-US" altLang="en-US" sz="2400" dirty="0"/>
              <a:t>firms exit, the demand curve of surviving firms begins to shift to the right, reducing losses until the firms are just making normal profit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696" y="204017"/>
            <a:ext cx="10181315" cy="104923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/>
              <a:t>Monopolistic </a:t>
            </a:r>
            <a:r>
              <a:rPr lang="en-US" sz="4000" dirty="0" smtClean="0"/>
              <a:t>Competition and </a:t>
            </a:r>
            <a:r>
              <a:rPr lang="en-US" sz="4000" dirty="0"/>
              <a:t>Efficiency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>
          <a:xfrm>
            <a:off x="1534696" y="1403378"/>
            <a:ext cx="10181315" cy="45702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200" dirty="0"/>
              <a:t>In monopolistic competition, neither productive nor allocative efficiency occurs in long-run equilibrium.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Since the firm’s profit-maximizing price (and average total cost) slightly exceed the lowest average total cost, productive efficiency is not achieved.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Since the profit-maximizing price exceeds marginal cost, monopolistic competition causes an </a:t>
            </a:r>
            <a:r>
              <a:rPr lang="en-US" altLang="en-US" sz="2800" dirty="0" smtClean="0"/>
              <a:t>under-allocation </a:t>
            </a:r>
            <a:r>
              <a:rPr lang="en-US" altLang="en-US" sz="2800" dirty="0"/>
              <a:t>of resources.</a:t>
            </a:r>
          </a:p>
        </p:txBody>
      </p:sp>
    </p:spTree>
    <p:extLst>
      <p:ext uri="{BB962C8B-B14F-4D97-AF65-F5344CB8AC3E}">
        <p14:creationId xmlns:p14="http://schemas.microsoft.com/office/powerpoint/2010/main" val="19319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8344" y="0"/>
            <a:ext cx="9520158" cy="1049235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Excess Capacity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1548343" y="1494771"/>
            <a:ext cx="10297913" cy="446930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200" dirty="0"/>
              <a:t>The gap between the minimum ATC output and the profit-maximizing output is a monopolistically competitive firm’s </a:t>
            </a:r>
            <a:r>
              <a:rPr lang="en-US" altLang="en-US" sz="3200" b="1" dirty="0"/>
              <a:t>excess capacity</a:t>
            </a:r>
            <a:r>
              <a:rPr lang="en-US" altLang="en-US" sz="3200" dirty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Plants and equipment are unused because the firm is producing less than the minimum- ATC output.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Monopolistically competitive industries are overcrowded with firms each operating below its optimal capacity.</a:t>
            </a:r>
          </a:p>
        </p:txBody>
      </p:sp>
    </p:spTree>
    <p:extLst>
      <p:ext uri="{BB962C8B-B14F-4D97-AF65-F5344CB8AC3E}">
        <p14:creationId xmlns:p14="http://schemas.microsoft.com/office/powerpoint/2010/main" val="449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878" y="217666"/>
            <a:ext cx="9520158" cy="1049235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Monopolistic Competition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76061" y="1557402"/>
            <a:ext cx="9110098" cy="4768242"/>
          </a:xfrm>
        </p:spPr>
        <p:txBody>
          <a:bodyPr/>
          <a:lstStyle/>
          <a:p>
            <a:pPr algn="just" eaLnBrk="1" hangingPunct="1">
              <a:buFont typeface="Wingdings" charset="2"/>
              <a:buNone/>
            </a:pPr>
            <a:r>
              <a:rPr lang="en-US" altLang="en-US" sz="3200" b="1"/>
              <a:t>	Monopolistic competition</a:t>
            </a:r>
            <a:r>
              <a:rPr lang="en-US" altLang="en-US" sz="3200"/>
              <a:t> is a market structure in which many firms selling a differentiated product. </a:t>
            </a:r>
            <a:r>
              <a:rPr lang="en-US" altLang="en-US" sz="3200" dirty="0"/>
              <a:t>Entry into and exit from the market is relatively easy.</a:t>
            </a:r>
          </a:p>
          <a:p>
            <a:pPr lvl="1" algn="just" eaLnBrk="1" hangingPunct="1"/>
            <a:r>
              <a:rPr lang="en-US" altLang="en-US" sz="2800" dirty="0"/>
              <a:t>Examples: Druggists stores, furniture, jewelry, leather goods, grocery stores, Petrol pumps, restaurants, clothing stores and medical care.</a:t>
            </a:r>
          </a:p>
        </p:txBody>
      </p:sp>
    </p:spTree>
    <p:extLst>
      <p:ext uri="{BB962C8B-B14F-4D97-AF65-F5344CB8AC3E}">
        <p14:creationId xmlns:p14="http://schemas.microsoft.com/office/powerpoint/2010/main" val="2097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ch26_f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/>
          <a:stretch/>
        </p:blipFill>
        <p:spPr bwMode="auto">
          <a:xfrm>
            <a:off x="2088107" y="599102"/>
            <a:ext cx="8610600" cy="61380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457" y="-122830"/>
            <a:ext cx="9520158" cy="776280"/>
          </a:xfrm>
        </p:spPr>
        <p:txBody>
          <a:bodyPr/>
          <a:lstStyle/>
          <a:p>
            <a:r>
              <a:rPr lang="en-US" dirty="0" smtClean="0"/>
              <a:t>Perfect Competition and Monopolistic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696" y="149427"/>
            <a:ext cx="9520158" cy="1049235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Oligopoly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34696" y="1378424"/>
            <a:ext cx="10229674" cy="4087921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charset="2"/>
              <a:buNone/>
            </a:pPr>
            <a:r>
              <a:rPr lang="en-US" altLang="en-US" sz="3200" b="1" dirty="0"/>
              <a:t>	Oligopoly</a:t>
            </a:r>
            <a:r>
              <a:rPr lang="en-US" altLang="en-US" sz="3200" dirty="0"/>
              <a:t> is a market structure dominated by a few large producers of homogeneous or differentiated products.</a:t>
            </a:r>
          </a:p>
          <a:p>
            <a:pPr algn="just" eaLnBrk="1" hangingPunct="1">
              <a:buFont typeface="Wingdings" charset="2"/>
              <a:buNone/>
            </a:pPr>
            <a:r>
              <a:rPr lang="en-US" altLang="en-US" sz="3200" dirty="0"/>
              <a:t>	Because of their “fewness”, </a:t>
            </a:r>
            <a:r>
              <a:rPr lang="en-US" altLang="en-US" sz="3200" dirty="0" err="1"/>
              <a:t>O</a:t>
            </a:r>
            <a:r>
              <a:rPr lang="en-US" altLang="en-US" sz="3200" dirty="0" err="1" smtClean="0"/>
              <a:t>ligopolists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have considerable control over their price.</a:t>
            </a:r>
          </a:p>
          <a:p>
            <a:pPr lvl="1" algn="just" eaLnBrk="1" hangingPunct="1"/>
            <a:r>
              <a:rPr lang="en-US" altLang="en-US" sz="2800" dirty="0"/>
              <a:t>Examples: </a:t>
            </a:r>
            <a:r>
              <a:rPr lang="en-US" altLang="en-US" sz="2800" dirty="0" err="1"/>
              <a:t>tyres</a:t>
            </a:r>
            <a:r>
              <a:rPr lang="en-US" altLang="en-US" sz="2800" dirty="0"/>
              <a:t>, beer, cigarettes, steel, copper, greeting cards, steel, aluminum, automobiles and breakfast cereals</a:t>
            </a:r>
          </a:p>
        </p:txBody>
      </p:sp>
    </p:spTree>
    <p:extLst>
      <p:ext uri="{BB962C8B-B14F-4D97-AF65-F5344CB8AC3E}">
        <p14:creationId xmlns:p14="http://schemas.microsoft.com/office/powerpoint/2010/main" val="1083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Characteristics of Oligopoly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828799" y="1447800"/>
            <a:ext cx="10222173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i="1" dirty="0"/>
              <a:t>A few large producers</a:t>
            </a:r>
            <a:r>
              <a:rPr lang="en-US" altLang="en-US" sz="3200" dirty="0"/>
              <a:t> – firms are generally large and together they dominate the industry.</a:t>
            </a:r>
          </a:p>
          <a:p>
            <a:pPr eaLnBrk="1" hangingPunct="1"/>
            <a:r>
              <a:rPr lang="en-US" altLang="en-US" sz="3200" i="1" dirty="0"/>
              <a:t>Either homogeneous or differentiated products</a:t>
            </a:r>
            <a:r>
              <a:rPr lang="en-US" altLang="en-US" sz="3200" dirty="0"/>
              <a:t> – the products are standardized, or differentiated with heaving advertising.</a:t>
            </a:r>
          </a:p>
          <a:p>
            <a:pPr eaLnBrk="1" hangingPunct="1"/>
            <a:r>
              <a:rPr lang="en-US" altLang="en-US" sz="3200" i="1" dirty="0"/>
              <a:t>Price maker </a:t>
            </a:r>
            <a:r>
              <a:rPr lang="en-US" altLang="en-US" sz="3200" dirty="0"/>
              <a:t>– the firm can set its price and output levels to maximize its profit.</a:t>
            </a:r>
          </a:p>
        </p:txBody>
      </p:sp>
    </p:spTree>
    <p:extLst>
      <p:ext uri="{BB962C8B-B14F-4D97-AF65-F5344CB8AC3E}">
        <p14:creationId xmlns:p14="http://schemas.microsoft.com/office/powerpoint/2010/main" val="16344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/>
              <a:t>Characteristics of Oligopoly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78424" y="1447800"/>
            <a:ext cx="10686197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i="1" dirty="0"/>
              <a:t>Strategic behavior </a:t>
            </a:r>
            <a:r>
              <a:rPr lang="en-US" altLang="en-US" sz="3200" dirty="0"/>
              <a:t>–</a:t>
            </a:r>
            <a:r>
              <a:rPr lang="en-US" altLang="en-US" sz="3200" i="1" dirty="0"/>
              <a:t> </a:t>
            </a:r>
            <a:r>
              <a:rPr lang="en-US" altLang="en-US" sz="3200" dirty="0"/>
              <a:t>Self-interested behavior that takes into account the reactions of others.</a:t>
            </a:r>
            <a:endParaRPr lang="en-US" altLang="en-US" sz="3200" i="1" dirty="0"/>
          </a:p>
          <a:p>
            <a:pPr eaLnBrk="1" hangingPunct="1"/>
            <a:r>
              <a:rPr lang="en-US" altLang="en-US" sz="3200" i="1" dirty="0"/>
              <a:t>Mutual interdependence </a:t>
            </a:r>
            <a:r>
              <a:rPr lang="en-US" altLang="en-US" sz="3200" dirty="0"/>
              <a:t>– each firm’s profit depends not entirely on its own price and sales strategies but also on those of the other firms.</a:t>
            </a:r>
          </a:p>
          <a:p>
            <a:pPr eaLnBrk="1" hangingPunct="1"/>
            <a:r>
              <a:rPr lang="en-US" altLang="en-US" sz="3200" i="1" dirty="0"/>
              <a:t>Blocked entry</a:t>
            </a:r>
            <a:r>
              <a:rPr lang="en-US" altLang="en-US" sz="3200" dirty="0"/>
              <a:t> – barriers to entry exist which make it hard for new firms to enter.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035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34695" y="204018"/>
            <a:ext cx="9520158" cy="1049235"/>
          </a:xfrm>
        </p:spPr>
        <p:txBody>
          <a:bodyPr/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</a:pPr>
            <a:r>
              <a:rPr lang="en-US" altLang="en-US" b="1" dirty="0"/>
              <a:t>Interdependence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398217" y="1510765"/>
            <a:ext cx="10434391" cy="3450613"/>
          </a:xfrm>
        </p:spPr>
        <p:txBody>
          <a:bodyPr>
            <a:noAutofit/>
          </a:bodyPr>
          <a:lstStyle/>
          <a:p>
            <a:pPr lvl="1" algn="just">
              <a:spcBef>
                <a:spcPts val="300"/>
              </a:spcBef>
              <a:spcAft>
                <a:spcPts val="600"/>
              </a:spcAft>
            </a:pPr>
            <a:r>
              <a:rPr lang="en-CA" altLang="en-US" sz="2800" dirty="0"/>
              <a:t>When a small number of firms compete in a market, they are interdependent in the sense that the profit earned by each firm depends on the firms own actions and on the actions of the other firms.</a:t>
            </a:r>
          </a:p>
          <a:p>
            <a:pPr lvl="1" algn="just">
              <a:spcBef>
                <a:spcPts val="300"/>
              </a:spcBef>
              <a:spcAft>
                <a:spcPts val="600"/>
              </a:spcAft>
            </a:pPr>
            <a:r>
              <a:rPr lang="en-CA" altLang="en-US" sz="2800" dirty="0"/>
              <a:t>Before making a decision, each firm must consider how the other firms will react to its decision and influence its profit.</a:t>
            </a:r>
          </a:p>
        </p:txBody>
      </p:sp>
    </p:spTree>
    <p:extLst>
      <p:ext uri="{BB962C8B-B14F-4D97-AF65-F5344CB8AC3E}">
        <p14:creationId xmlns:p14="http://schemas.microsoft.com/office/powerpoint/2010/main" val="3208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34695" y="0"/>
            <a:ext cx="9520158" cy="1049235"/>
          </a:xfrm>
        </p:spPr>
        <p:txBody>
          <a:bodyPr/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</a:pPr>
            <a:r>
              <a:rPr lang="en-US" altLang="en-US" b="1" dirty="0"/>
              <a:t>Temptation to Collude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534695" y="1374288"/>
            <a:ext cx="10188731" cy="4030226"/>
          </a:xfrm>
        </p:spPr>
        <p:txBody>
          <a:bodyPr>
            <a:normAutofit/>
          </a:bodyPr>
          <a:lstStyle/>
          <a:p>
            <a:pPr lvl="1" algn="just">
              <a:spcBef>
                <a:spcPts val="300"/>
              </a:spcBef>
              <a:spcAft>
                <a:spcPts val="600"/>
              </a:spcAft>
            </a:pPr>
            <a:r>
              <a:rPr lang="en-CA" altLang="en-US" sz="2400" dirty="0"/>
              <a:t>When a small number of firms share a market, they can increase their profit by forming a cartel and acting like a monopoly.</a:t>
            </a:r>
          </a:p>
          <a:p>
            <a:pPr lvl="1" algn="just">
              <a:spcBef>
                <a:spcPts val="300"/>
              </a:spcBef>
              <a:spcAft>
                <a:spcPts val="600"/>
              </a:spcAft>
            </a:pPr>
            <a:r>
              <a:rPr lang="en-CA" altLang="en-US" sz="2400" dirty="0"/>
              <a:t>A </a:t>
            </a:r>
            <a:r>
              <a:rPr lang="en-CA" altLang="en-US" sz="2400" b="1" dirty="0">
                <a:solidFill>
                  <a:srgbClr val="FF0000"/>
                </a:solidFill>
              </a:rPr>
              <a:t>cartel</a:t>
            </a:r>
            <a:r>
              <a:rPr lang="en-CA" altLang="en-US" sz="2400" dirty="0"/>
              <a:t> is a group of firms acting together to limit output, raise price, and increase economic profit.</a:t>
            </a:r>
          </a:p>
          <a:p>
            <a:pPr lvl="1" algn="just">
              <a:spcBef>
                <a:spcPts val="300"/>
              </a:spcBef>
              <a:spcAft>
                <a:spcPts val="600"/>
              </a:spcAft>
            </a:pPr>
            <a:r>
              <a:rPr lang="en-CA" altLang="en-US" sz="2400" dirty="0"/>
              <a:t>Cartels are illegal but they do operate in some markets.</a:t>
            </a:r>
          </a:p>
          <a:p>
            <a:pPr lvl="1" algn="just">
              <a:spcBef>
                <a:spcPts val="300"/>
              </a:spcBef>
              <a:spcAft>
                <a:spcPts val="600"/>
              </a:spcAft>
            </a:pPr>
            <a:r>
              <a:rPr lang="en-CA" altLang="en-US" sz="2400" dirty="0"/>
              <a:t>Despite the temptation to collude, cartels tend to collapse. 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0264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000" dirty="0"/>
              <a:t>Characteristics of </a:t>
            </a:r>
            <a:br>
              <a:rPr lang="en-US" sz="4000" dirty="0"/>
            </a:br>
            <a:r>
              <a:rPr lang="en-US" sz="4000" dirty="0"/>
              <a:t>Monopolistic Competition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778695" y="1623165"/>
            <a:ext cx="9482203" cy="4724400"/>
          </a:xfrm>
        </p:spPr>
        <p:txBody>
          <a:bodyPr>
            <a:normAutofit fontScale="92500"/>
          </a:bodyPr>
          <a:lstStyle/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i="1" dirty="0">
                <a:solidFill>
                  <a:schemeClr val="accent1"/>
                </a:solidFill>
              </a:rPr>
              <a:t>Relatively large number of sellers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– firms have small market shares, collusion is unlikely and each firm can act independently</a:t>
            </a:r>
          </a:p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i="1" dirty="0">
                <a:solidFill>
                  <a:schemeClr val="accent1"/>
                </a:solidFill>
              </a:rPr>
              <a:t>Differentiated products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– the product is slightly different and is often promoted by heavy advertising</a:t>
            </a:r>
          </a:p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i="1" dirty="0">
                <a:solidFill>
                  <a:schemeClr val="accent1"/>
                </a:solidFill>
              </a:rPr>
              <a:t>Selling Costs </a:t>
            </a:r>
            <a:r>
              <a:rPr lang="en-US" sz="3200" i="1" dirty="0"/>
              <a:t>– Cost incurred to enhance the sales of the commodity</a:t>
            </a:r>
          </a:p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i="1" dirty="0">
                <a:solidFill>
                  <a:schemeClr val="accent1"/>
                </a:solidFill>
              </a:rPr>
              <a:t>Easy entry to, and exit from, the industry </a:t>
            </a:r>
            <a:r>
              <a:rPr lang="en-US" sz="3200" dirty="0"/>
              <a:t>– economies of scale are few, capital requirements are low but financial barriers exist</a:t>
            </a:r>
          </a:p>
        </p:txBody>
      </p:sp>
    </p:spTree>
    <p:extLst>
      <p:ext uri="{BB962C8B-B14F-4D97-AF65-F5344CB8AC3E}">
        <p14:creationId xmlns:p14="http://schemas.microsoft.com/office/powerpoint/2010/main" val="15650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060" y="190369"/>
            <a:ext cx="9520158" cy="1049235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Differentiated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17107" y="1716066"/>
            <a:ext cx="9682619" cy="4471792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b="1" dirty="0">
                <a:solidFill>
                  <a:schemeClr val="accent1"/>
                </a:solidFill>
              </a:rPr>
              <a:t>Product differentiation </a:t>
            </a:r>
            <a:r>
              <a:rPr lang="en-US" sz="3200" dirty="0"/>
              <a:t>is a form of non-price competition in which a firm tries to distinguish its product or service from all competing ones on the basis of attributes such as design and quality.</a:t>
            </a:r>
          </a:p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/>
              <a:t>The firms compete more on product differentiation than on price</a:t>
            </a:r>
          </a:p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/>
              <a:t>Production differentiation entails product attributes, service, location, brand name and packaging, and some control over price.</a:t>
            </a:r>
          </a:p>
        </p:txBody>
      </p:sp>
    </p:spTree>
    <p:extLst>
      <p:ext uri="{BB962C8B-B14F-4D97-AF65-F5344CB8AC3E}">
        <p14:creationId xmlns:p14="http://schemas.microsoft.com/office/powerpoint/2010/main" val="4490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454" y="231314"/>
            <a:ext cx="9520158" cy="1049235"/>
          </a:xfrm>
        </p:spPr>
        <p:txBody>
          <a:bodyPr/>
          <a:lstStyle/>
          <a:p>
            <a:pPr algn="just" eaLnBrk="1" hangingPunct="1"/>
            <a:r>
              <a:rPr lang="en-US" altLang="en-US" sz="4000" dirty="0"/>
              <a:t>Advertising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329841" y="1678488"/>
            <a:ext cx="9174771" cy="4232734"/>
          </a:xfrm>
        </p:spPr>
        <p:txBody>
          <a:bodyPr/>
          <a:lstStyle/>
          <a:p>
            <a:pPr algn="just" eaLnBrk="1" hangingPunct="1"/>
            <a:r>
              <a:rPr lang="en-US" altLang="en-US" sz="3200"/>
              <a:t>The goal of product differentiation and advertising is to make price less of a factor in consumer purchases and make product differences a greater factor.</a:t>
            </a:r>
          </a:p>
          <a:p>
            <a:pPr algn="just" eaLnBrk="1" hangingPunct="1"/>
            <a:r>
              <a:rPr lang="en-US" altLang="en-US" sz="3200" dirty="0"/>
              <a:t>The intent is to increase the demand for a product and to make demand less elastic.</a:t>
            </a:r>
          </a:p>
        </p:txBody>
      </p:sp>
    </p:spTree>
    <p:extLst>
      <p:ext uri="{BB962C8B-B14F-4D97-AF65-F5344CB8AC3E}">
        <p14:creationId xmlns:p14="http://schemas.microsoft.com/office/powerpoint/2010/main" val="12707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2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85750"/>
            <a:ext cx="9606419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9212" y="273382"/>
            <a:ext cx="8911687" cy="12808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/>
              <a:t>Pricing and Output in</a:t>
            </a:r>
            <a:br>
              <a:rPr lang="en-US" sz="4000" dirty="0"/>
            </a:br>
            <a:r>
              <a:rPr lang="en-US" sz="4000" dirty="0"/>
              <a:t>Monopolistic Competition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8549" y="1703540"/>
            <a:ext cx="10263117" cy="422020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200" dirty="0"/>
              <a:t>The demand curve of a monopolistically competitive firm is highly, but not perfectly, elastic.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The price elasticity of demand for a monopolistic competitor depends on the number of rivals and the degree of product differentiation.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The larger the number of rival firms and the weaker the product differentiation, the greater the price elasticity of each firm’s demand.</a:t>
            </a:r>
          </a:p>
        </p:txBody>
      </p:sp>
    </p:spTree>
    <p:extLst>
      <p:ext uri="{BB962C8B-B14F-4D97-AF65-F5344CB8AC3E}">
        <p14:creationId xmlns:p14="http://schemas.microsoft.com/office/powerpoint/2010/main" val="25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Output, Price, and Profit of a Monopolistic Competitor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029216" y="2133600"/>
            <a:ext cx="9475396" cy="377762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monopolistically competitive firm prices in the same manner as a monopolist—where </a:t>
            </a:r>
            <a:r>
              <a:rPr lang="en-US" altLang="en-US" sz="2800" i="1" dirty="0"/>
              <a:t>MC = MR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But the monopolistic competitor is not only a monopolist but a competitor as well.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3421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887</Words>
  <Application>Microsoft Macintosh PowerPoint</Application>
  <PresentationFormat>Widescreen</PresentationFormat>
  <Paragraphs>88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Palatino Linotype</vt:lpstr>
      <vt:lpstr>Wingdings</vt:lpstr>
      <vt:lpstr>Wingdings 2</vt:lpstr>
      <vt:lpstr>Arial</vt:lpstr>
      <vt:lpstr>Gallery</vt:lpstr>
      <vt:lpstr>Monopolistic Competition</vt:lpstr>
      <vt:lpstr>Monopolistic Competition</vt:lpstr>
      <vt:lpstr>Characteristics of  Monopolistic Competition</vt:lpstr>
      <vt:lpstr>Differentiated Products</vt:lpstr>
      <vt:lpstr>Advertising</vt:lpstr>
      <vt:lpstr>PowerPoint Presentation</vt:lpstr>
      <vt:lpstr>PowerPoint Presentation</vt:lpstr>
      <vt:lpstr>Pricing and Output in Monopolistic Competition</vt:lpstr>
      <vt:lpstr>Output, Price, and Profit of a Monopolistic Competitor</vt:lpstr>
      <vt:lpstr>The Short Run: Profit or Loss</vt:lpstr>
      <vt:lpstr>A Monopolistically Competitive Firm: Above Normal Profit</vt:lpstr>
      <vt:lpstr>Economic Losses</vt:lpstr>
      <vt:lpstr>Normal Profits</vt:lpstr>
      <vt:lpstr>The Long Run: Normal Profits</vt:lpstr>
      <vt:lpstr>The Long Run: Normal Profit</vt:lpstr>
      <vt:lpstr>The Long Run: Normal Profit</vt:lpstr>
      <vt:lpstr>Pricing and Output in Monopolistic Competition</vt:lpstr>
      <vt:lpstr>Monopolistic Competition and Efficiency</vt:lpstr>
      <vt:lpstr>Excess Capacity</vt:lpstr>
      <vt:lpstr>Perfect Competition and Monopolistic Competition</vt:lpstr>
      <vt:lpstr>Oligopoly</vt:lpstr>
      <vt:lpstr>Characteristics of Oligopoly</vt:lpstr>
      <vt:lpstr>Characteristics of Oligopoly</vt:lpstr>
      <vt:lpstr>Interdependence</vt:lpstr>
      <vt:lpstr>Temptation to Collude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2020-04-06T02:41:12Z</dcterms:created>
  <dcterms:modified xsi:type="dcterms:W3CDTF">2021-04-19T04:58:44Z</dcterms:modified>
</cp:coreProperties>
</file>