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31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317" r:id="rId18"/>
    <p:sldId id="314" r:id="rId19"/>
    <p:sldId id="315" r:id="rId20"/>
    <p:sldId id="316" r:id="rId21"/>
    <p:sldId id="282" r:id="rId22"/>
    <p:sldId id="283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Microsoft Office User" initials="Office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89"/>
  </p:normalViewPr>
  <p:slideViewPr>
    <p:cSldViewPr snapToGrid="0" snapToObjects="1">
      <p:cViewPr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2E369-FBA3-B341-9ED1-9F15DA16CAB5}" type="doc">
      <dgm:prSet loTypeId="urn:microsoft.com/office/officeart/2005/8/layout/radial1" loCatId="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638D78A-5CC1-4F45-980D-926B6939AB6A}">
      <dgm:prSet phldrT="[Text]"/>
      <dgm:spPr/>
      <dgm:t>
        <a:bodyPr/>
        <a:lstStyle/>
        <a:p>
          <a:r>
            <a:rPr lang="en-US" dirty="0" smtClean="0"/>
            <a:t>Features of Monopoly</a:t>
          </a:r>
          <a:endParaRPr lang="en-US" dirty="0"/>
        </a:p>
      </dgm:t>
    </dgm:pt>
    <dgm:pt modelId="{261A0AF1-3129-EE4D-96DA-C238A6B468FB}" type="parTrans" cxnId="{51CDFFA7-C04A-5544-A89A-A9E81D07A0C9}">
      <dgm:prSet/>
      <dgm:spPr/>
      <dgm:t>
        <a:bodyPr/>
        <a:lstStyle/>
        <a:p>
          <a:endParaRPr lang="en-US"/>
        </a:p>
      </dgm:t>
    </dgm:pt>
    <dgm:pt modelId="{B41C1922-CC88-7E40-A4A6-52F2F753235E}" type="sibTrans" cxnId="{51CDFFA7-C04A-5544-A89A-A9E81D07A0C9}">
      <dgm:prSet/>
      <dgm:spPr/>
      <dgm:t>
        <a:bodyPr/>
        <a:lstStyle/>
        <a:p>
          <a:endParaRPr lang="en-US"/>
        </a:p>
      </dgm:t>
    </dgm:pt>
    <dgm:pt modelId="{67D6D67C-06A8-1848-81C6-EAAD87469D43}">
      <dgm:prSet phldrT="[Text]"/>
      <dgm:spPr/>
      <dgm:t>
        <a:bodyPr/>
        <a:lstStyle/>
        <a:p>
          <a:r>
            <a:rPr lang="en-US" dirty="0" smtClean="0"/>
            <a:t>Firm constitutes an industry</a:t>
          </a:r>
          <a:endParaRPr lang="en-US" dirty="0"/>
        </a:p>
      </dgm:t>
    </dgm:pt>
    <dgm:pt modelId="{2DBAB372-CA82-8E4C-A299-4163E4F2787E}" type="parTrans" cxnId="{45B3DF8D-8553-7447-886B-949A4272D1FA}">
      <dgm:prSet/>
      <dgm:spPr/>
      <dgm:t>
        <a:bodyPr/>
        <a:lstStyle/>
        <a:p>
          <a:endParaRPr lang="en-US"/>
        </a:p>
      </dgm:t>
    </dgm:pt>
    <dgm:pt modelId="{198C5CC8-A4C3-AA47-9DC8-33870380E9EF}" type="sibTrans" cxnId="{45B3DF8D-8553-7447-886B-949A4272D1FA}">
      <dgm:prSet/>
      <dgm:spPr/>
      <dgm:t>
        <a:bodyPr/>
        <a:lstStyle/>
        <a:p>
          <a:endParaRPr lang="en-US"/>
        </a:p>
      </dgm:t>
    </dgm:pt>
    <dgm:pt modelId="{86F53831-3BCE-6F44-ADF8-63FB6025CEF0}">
      <dgm:prSet phldrT="[Text]"/>
      <dgm:spPr/>
      <dgm:t>
        <a:bodyPr/>
        <a:lstStyle/>
        <a:p>
          <a:r>
            <a:rPr lang="en-US" dirty="0" smtClean="0"/>
            <a:t>Price maker</a:t>
          </a:r>
          <a:endParaRPr lang="en-US" dirty="0"/>
        </a:p>
      </dgm:t>
    </dgm:pt>
    <dgm:pt modelId="{82DDE5B1-72F8-C648-AAB0-4440E167EF13}" type="parTrans" cxnId="{87F15AD3-A0FD-0246-B1B1-018A13EA4E98}">
      <dgm:prSet/>
      <dgm:spPr/>
      <dgm:t>
        <a:bodyPr/>
        <a:lstStyle/>
        <a:p>
          <a:endParaRPr lang="en-US"/>
        </a:p>
      </dgm:t>
    </dgm:pt>
    <dgm:pt modelId="{8F442162-CB9A-9D46-BA5D-854A1748DA02}" type="sibTrans" cxnId="{87F15AD3-A0FD-0246-B1B1-018A13EA4E98}">
      <dgm:prSet/>
      <dgm:spPr/>
      <dgm:t>
        <a:bodyPr/>
        <a:lstStyle/>
        <a:p>
          <a:endParaRPr lang="en-US"/>
        </a:p>
      </dgm:t>
    </dgm:pt>
    <dgm:pt modelId="{D49E07DB-A4BE-F844-8593-85460A8459FF}">
      <dgm:prSet phldrT="[Text]"/>
      <dgm:spPr/>
      <dgm:t>
        <a:bodyPr/>
        <a:lstStyle/>
        <a:p>
          <a:r>
            <a:rPr lang="en-US" dirty="0" smtClean="0"/>
            <a:t>Strong Barriers to entry</a:t>
          </a:r>
          <a:endParaRPr lang="en-US" dirty="0"/>
        </a:p>
      </dgm:t>
    </dgm:pt>
    <dgm:pt modelId="{55CA6D72-D938-3847-9A44-48D429BB14A1}" type="parTrans" cxnId="{91603B8C-0407-D348-B3A0-608CBDA8FBDB}">
      <dgm:prSet/>
      <dgm:spPr/>
      <dgm:t>
        <a:bodyPr/>
        <a:lstStyle/>
        <a:p>
          <a:endParaRPr lang="en-US"/>
        </a:p>
      </dgm:t>
    </dgm:pt>
    <dgm:pt modelId="{F799D363-8036-EF4A-B96E-5CE3DECEA413}" type="sibTrans" cxnId="{91603B8C-0407-D348-B3A0-608CBDA8FBDB}">
      <dgm:prSet/>
      <dgm:spPr/>
      <dgm:t>
        <a:bodyPr/>
        <a:lstStyle/>
        <a:p>
          <a:endParaRPr lang="en-US"/>
        </a:p>
      </dgm:t>
    </dgm:pt>
    <dgm:pt modelId="{FD557644-7D23-B645-A609-6E3F3ABC0A16}">
      <dgm:prSet/>
      <dgm:spPr/>
      <dgm:t>
        <a:bodyPr/>
        <a:lstStyle/>
        <a:p>
          <a:r>
            <a:rPr lang="en-US" smtClean="0"/>
            <a:t>No Substitutes</a:t>
          </a:r>
          <a:endParaRPr lang="en-US" dirty="0"/>
        </a:p>
      </dgm:t>
    </dgm:pt>
    <dgm:pt modelId="{8FE518E5-CC38-E64D-9C03-110CB0C8E54A}" type="parTrans" cxnId="{066E7BE7-9C6F-144E-849E-3544CD0C6A02}">
      <dgm:prSet/>
      <dgm:spPr/>
      <dgm:t>
        <a:bodyPr/>
        <a:lstStyle/>
        <a:p>
          <a:endParaRPr lang="en-US"/>
        </a:p>
      </dgm:t>
    </dgm:pt>
    <dgm:pt modelId="{068705BA-0AC1-694D-81D1-A3B30B7D3291}" type="sibTrans" cxnId="{066E7BE7-9C6F-144E-849E-3544CD0C6A02}">
      <dgm:prSet/>
      <dgm:spPr/>
      <dgm:t>
        <a:bodyPr/>
        <a:lstStyle/>
        <a:p>
          <a:endParaRPr lang="en-US"/>
        </a:p>
      </dgm:t>
    </dgm:pt>
    <dgm:pt modelId="{C638B22C-A44F-1A48-95EF-1EA787423896}">
      <dgm:prSet/>
      <dgm:spPr/>
      <dgm:t>
        <a:bodyPr/>
        <a:lstStyle/>
        <a:p>
          <a:r>
            <a:rPr lang="en-US" smtClean="0"/>
            <a:t>Downwards sloping Demand curve</a:t>
          </a:r>
          <a:endParaRPr lang="en-US" dirty="0"/>
        </a:p>
      </dgm:t>
    </dgm:pt>
    <dgm:pt modelId="{1CA8CB9D-E18B-8E4A-9F88-9754EF5E6B1E}" type="parTrans" cxnId="{8E6F4EC1-3DA3-7143-BB30-B43A1CC70C23}">
      <dgm:prSet/>
      <dgm:spPr/>
      <dgm:t>
        <a:bodyPr/>
        <a:lstStyle/>
        <a:p>
          <a:endParaRPr lang="en-US"/>
        </a:p>
      </dgm:t>
    </dgm:pt>
    <dgm:pt modelId="{04275B49-D081-D94E-9CB2-D1560C9AB8B7}" type="sibTrans" cxnId="{8E6F4EC1-3DA3-7143-BB30-B43A1CC70C23}">
      <dgm:prSet/>
      <dgm:spPr/>
      <dgm:t>
        <a:bodyPr/>
        <a:lstStyle/>
        <a:p>
          <a:endParaRPr lang="en-US"/>
        </a:p>
      </dgm:t>
    </dgm:pt>
    <dgm:pt modelId="{00CA48A1-F6A0-A84D-BF56-541E0D9D0EA6}">
      <dgm:prSet/>
      <dgm:spPr/>
    </dgm:pt>
    <dgm:pt modelId="{828E24CB-7CF6-344F-A371-E738E501F087}" type="parTrans" cxnId="{94B77711-0442-444A-802E-E277A7358568}">
      <dgm:prSet/>
      <dgm:spPr/>
      <dgm:t>
        <a:bodyPr/>
        <a:lstStyle/>
        <a:p>
          <a:endParaRPr lang="en-US"/>
        </a:p>
      </dgm:t>
    </dgm:pt>
    <dgm:pt modelId="{848F5D48-4204-844C-B8BB-B054E959E0D9}" type="sibTrans" cxnId="{94B77711-0442-444A-802E-E277A7358568}">
      <dgm:prSet/>
      <dgm:spPr/>
      <dgm:t>
        <a:bodyPr/>
        <a:lstStyle/>
        <a:p>
          <a:endParaRPr lang="en-US"/>
        </a:p>
      </dgm:t>
    </dgm:pt>
    <dgm:pt modelId="{8F736571-5F18-BA45-80E5-E65FB3F1F005}">
      <dgm:prSet/>
      <dgm:spPr/>
    </dgm:pt>
    <dgm:pt modelId="{04ED9D6E-086A-8C4A-9416-4811D4122E92}" type="parTrans" cxnId="{14538BCD-E1E0-6146-9932-D9A39C56186B}">
      <dgm:prSet/>
      <dgm:spPr/>
      <dgm:t>
        <a:bodyPr/>
        <a:lstStyle/>
        <a:p>
          <a:endParaRPr lang="en-US"/>
        </a:p>
      </dgm:t>
    </dgm:pt>
    <dgm:pt modelId="{F17A63C8-5908-4842-9427-95F8F41FE02D}" type="sibTrans" cxnId="{14538BCD-E1E0-6146-9932-D9A39C56186B}">
      <dgm:prSet/>
      <dgm:spPr/>
      <dgm:t>
        <a:bodyPr/>
        <a:lstStyle/>
        <a:p>
          <a:endParaRPr lang="en-US"/>
        </a:p>
      </dgm:t>
    </dgm:pt>
    <dgm:pt modelId="{062ABCDA-C84D-9A4F-BFB9-71921ADD3460}">
      <dgm:prSet/>
      <dgm:spPr/>
      <dgm:t>
        <a:bodyPr/>
        <a:lstStyle/>
        <a:p>
          <a:r>
            <a:rPr lang="en-US" dirty="0" smtClean="0"/>
            <a:t>Control over supply</a:t>
          </a:r>
          <a:endParaRPr lang="en-US" dirty="0"/>
        </a:p>
      </dgm:t>
    </dgm:pt>
    <dgm:pt modelId="{6203B45A-5FF6-3C4B-8600-DC944B72D152}" type="parTrans" cxnId="{43FDF73F-4FE3-5646-B643-1F5C44554D29}">
      <dgm:prSet/>
      <dgm:spPr/>
      <dgm:t>
        <a:bodyPr/>
        <a:lstStyle/>
        <a:p>
          <a:endParaRPr lang="en-US"/>
        </a:p>
      </dgm:t>
    </dgm:pt>
    <dgm:pt modelId="{971D86DF-BC7A-E448-AFDE-3BC9BD5674EE}" type="sibTrans" cxnId="{43FDF73F-4FE3-5646-B643-1F5C44554D29}">
      <dgm:prSet/>
      <dgm:spPr/>
      <dgm:t>
        <a:bodyPr/>
        <a:lstStyle/>
        <a:p>
          <a:endParaRPr lang="en-US"/>
        </a:p>
      </dgm:t>
    </dgm:pt>
    <dgm:pt modelId="{B894D6D0-F6BB-F843-A227-EAE2E9A74708}">
      <dgm:prSet/>
      <dgm:spPr/>
    </dgm:pt>
    <dgm:pt modelId="{ECBF654A-C511-154E-AD32-AA371B2517CA}" type="parTrans" cxnId="{F525AF00-EE4F-8242-8093-1EA0A829D030}">
      <dgm:prSet/>
      <dgm:spPr/>
      <dgm:t>
        <a:bodyPr/>
        <a:lstStyle/>
        <a:p>
          <a:endParaRPr lang="en-US"/>
        </a:p>
      </dgm:t>
    </dgm:pt>
    <dgm:pt modelId="{2061011C-E056-AA4E-9475-DDD908564C77}" type="sibTrans" cxnId="{F525AF00-EE4F-8242-8093-1EA0A829D030}">
      <dgm:prSet/>
      <dgm:spPr/>
      <dgm:t>
        <a:bodyPr/>
        <a:lstStyle/>
        <a:p>
          <a:endParaRPr lang="en-US"/>
        </a:p>
      </dgm:t>
    </dgm:pt>
    <dgm:pt modelId="{56D75A94-BCDA-504C-8922-EB977AF6AC7A}">
      <dgm:prSet/>
      <dgm:spPr/>
      <dgm:t>
        <a:bodyPr/>
        <a:lstStyle/>
        <a:p>
          <a:r>
            <a:rPr lang="en-US" dirty="0" smtClean="0"/>
            <a:t>Sole seller of Product</a:t>
          </a:r>
          <a:endParaRPr lang="en-US" dirty="0"/>
        </a:p>
      </dgm:t>
    </dgm:pt>
    <dgm:pt modelId="{3DA1A495-30A4-B94E-9B86-EC4F1877359E}" type="parTrans" cxnId="{1A5B9E96-4F72-B545-B693-44BE6B5CE8B5}">
      <dgm:prSet/>
      <dgm:spPr/>
      <dgm:t>
        <a:bodyPr/>
        <a:lstStyle/>
        <a:p>
          <a:endParaRPr lang="en-US"/>
        </a:p>
      </dgm:t>
    </dgm:pt>
    <dgm:pt modelId="{673638C7-5809-1242-883D-1614E8DC0EAC}" type="sibTrans" cxnId="{1A5B9E96-4F72-B545-B693-44BE6B5CE8B5}">
      <dgm:prSet/>
      <dgm:spPr/>
      <dgm:t>
        <a:bodyPr/>
        <a:lstStyle/>
        <a:p>
          <a:endParaRPr lang="en-US"/>
        </a:p>
      </dgm:t>
    </dgm:pt>
    <dgm:pt modelId="{E80F33FE-4DE0-3346-985F-77FB3CFFC591}" type="pres">
      <dgm:prSet presAssocID="{F9F2E369-FBA3-B341-9ED1-9F15DA16CAB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39969E9-BCC4-614C-960F-4B2023B34728}" type="pres">
      <dgm:prSet presAssocID="{C638D78A-5CC1-4F45-980D-926B6939AB6A}" presName="centerShape" presStyleLbl="node0" presStyleIdx="0" presStyleCnt="1"/>
      <dgm:spPr/>
    </dgm:pt>
    <dgm:pt modelId="{375D0829-1024-A746-A089-BD1B51AC0F80}" type="pres">
      <dgm:prSet presAssocID="{2DBAB372-CA82-8E4C-A299-4163E4F2787E}" presName="Name9" presStyleLbl="parChTrans1D2" presStyleIdx="0" presStyleCnt="7"/>
      <dgm:spPr/>
    </dgm:pt>
    <dgm:pt modelId="{9A09238B-4F11-1C43-9EA6-80C1D287C5F0}" type="pres">
      <dgm:prSet presAssocID="{2DBAB372-CA82-8E4C-A299-4163E4F2787E}" presName="connTx" presStyleLbl="parChTrans1D2" presStyleIdx="0" presStyleCnt="7"/>
      <dgm:spPr/>
    </dgm:pt>
    <dgm:pt modelId="{BFBDBFDC-E300-8D4C-A7F3-B56CC089BF62}" type="pres">
      <dgm:prSet presAssocID="{67D6D67C-06A8-1848-81C6-EAAD87469D4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1FE93-B7F5-3040-BEE1-FED4F64551BB}" type="pres">
      <dgm:prSet presAssocID="{82DDE5B1-72F8-C648-AAB0-4440E167EF13}" presName="Name9" presStyleLbl="parChTrans1D2" presStyleIdx="1" presStyleCnt="7"/>
      <dgm:spPr/>
    </dgm:pt>
    <dgm:pt modelId="{3AE16210-1F69-CC4C-81BC-08C08807AE7E}" type="pres">
      <dgm:prSet presAssocID="{82DDE5B1-72F8-C648-AAB0-4440E167EF13}" presName="connTx" presStyleLbl="parChTrans1D2" presStyleIdx="1" presStyleCnt="7"/>
      <dgm:spPr/>
    </dgm:pt>
    <dgm:pt modelId="{33CFD6C1-28F6-F644-82F1-E1232C969A6C}" type="pres">
      <dgm:prSet presAssocID="{86F53831-3BCE-6F44-ADF8-63FB6025CEF0}" presName="node" presStyleLbl="node1" presStyleIdx="1" presStyleCnt="7">
        <dgm:presLayoutVars>
          <dgm:bulletEnabled val="1"/>
        </dgm:presLayoutVars>
      </dgm:prSet>
      <dgm:spPr/>
    </dgm:pt>
    <dgm:pt modelId="{BDCA3D16-A5A4-E440-9893-67D55BA7E7E2}" type="pres">
      <dgm:prSet presAssocID="{55CA6D72-D938-3847-9A44-48D429BB14A1}" presName="Name9" presStyleLbl="parChTrans1D2" presStyleIdx="2" presStyleCnt="7"/>
      <dgm:spPr/>
    </dgm:pt>
    <dgm:pt modelId="{23BD1734-E48A-AB44-8354-8D7B7AD9DF25}" type="pres">
      <dgm:prSet presAssocID="{55CA6D72-D938-3847-9A44-48D429BB14A1}" presName="connTx" presStyleLbl="parChTrans1D2" presStyleIdx="2" presStyleCnt="7"/>
      <dgm:spPr/>
    </dgm:pt>
    <dgm:pt modelId="{5719C59A-9F50-D24E-AEAD-CC49E5567ADB}" type="pres">
      <dgm:prSet presAssocID="{D49E07DB-A4BE-F844-8593-85460A8459F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6F47E-7CE5-6E45-A6D9-D4AC1CDFAEE6}" type="pres">
      <dgm:prSet presAssocID="{8FE518E5-CC38-E64D-9C03-110CB0C8E54A}" presName="Name9" presStyleLbl="parChTrans1D2" presStyleIdx="3" presStyleCnt="7"/>
      <dgm:spPr/>
    </dgm:pt>
    <dgm:pt modelId="{5E9984C3-10A6-FF4D-9F66-8E3A98938F40}" type="pres">
      <dgm:prSet presAssocID="{8FE518E5-CC38-E64D-9C03-110CB0C8E54A}" presName="connTx" presStyleLbl="parChTrans1D2" presStyleIdx="3" presStyleCnt="7"/>
      <dgm:spPr/>
    </dgm:pt>
    <dgm:pt modelId="{9215BDD8-15A8-0740-9509-62612635A66A}" type="pres">
      <dgm:prSet presAssocID="{FD557644-7D23-B645-A609-6E3F3ABC0A16}" presName="node" presStyleLbl="node1" presStyleIdx="3" presStyleCnt="7">
        <dgm:presLayoutVars>
          <dgm:bulletEnabled val="1"/>
        </dgm:presLayoutVars>
      </dgm:prSet>
      <dgm:spPr/>
    </dgm:pt>
    <dgm:pt modelId="{5971B24F-57C3-EF48-90A9-E4F24DF4B0D3}" type="pres">
      <dgm:prSet presAssocID="{6203B45A-5FF6-3C4B-8600-DC944B72D152}" presName="Name9" presStyleLbl="parChTrans1D2" presStyleIdx="4" presStyleCnt="7"/>
      <dgm:spPr/>
    </dgm:pt>
    <dgm:pt modelId="{BC6D1DE3-8BF4-1E4C-BB85-AC079EC1CAB4}" type="pres">
      <dgm:prSet presAssocID="{6203B45A-5FF6-3C4B-8600-DC944B72D152}" presName="connTx" presStyleLbl="parChTrans1D2" presStyleIdx="4" presStyleCnt="7"/>
      <dgm:spPr/>
    </dgm:pt>
    <dgm:pt modelId="{2F78B929-B909-E740-B671-EF011529427E}" type="pres">
      <dgm:prSet presAssocID="{062ABCDA-C84D-9A4F-BFB9-71921ADD346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16150-C418-8F4B-B35F-10CB53747AA6}" type="pres">
      <dgm:prSet presAssocID="{1CA8CB9D-E18B-8E4A-9F88-9754EF5E6B1E}" presName="Name9" presStyleLbl="parChTrans1D2" presStyleIdx="5" presStyleCnt="7"/>
      <dgm:spPr/>
    </dgm:pt>
    <dgm:pt modelId="{88A7E99A-CFC8-C14E-B74F-AC581556A6BE}" type="pres">
      <dgm:prSet presAssocID="{1CA8CB9D-E18B-8E4A-9F88-9754EF5E6B1E}" presName="connTx" presStyleLbl="parChTrans1D2" presStyleIdx="5" presStyleCnt="7"/>
      <dgm:spPr/>
    </dgm:pt>
    <dgm:pt modelId="{A4A29793-1F46-0C49-A42E-E43511C24485}" type="pres">
      <dgm:prSet presAssocID="{C638B22C-A44F-1A48-95EF-1EA787423896}" presName="node" presStyleLbl="node1" presStyleIdx="5" presStyleCnt="7">
        <dgm:presLayoutVars>
          <dgm:bulletEnabled val="1"/>
        </dgm:presLayoutVars>
      </dgm:prSet>
      <dgm:spPr/>
    </dgm:pt>
    <dgm:pt modelId="{32F0A429-00FD-B04C-9086-73477A9D2E25}" type="pres">
      <dgm:prSet presAssocID="{3DA1A495-30A4-B94E-9B86-EC4F1877359E}" presName="Name9" presStyleLbl="parChTrans1D2" presStyleIdx="6" presStyleCnt="7"/>
      <dgm:spPr/>
    </dgm:pt>
    <dgm:pt modelId="{F4718E70-CA6F-3143-8FFF-BCB910D6D2A3}" type="pres">
      <dgm:prSet presAssocID="{3DA1A495-30A4-B94E-9B86-EC4F1877359E}" presName="connTx" presStyleLbl="parChTrans1D2" presStyleIdx="6" presStyleCnt="7"/>
      <dgm:spPr/>
    </dgm:pt>
    <dgm:pt modelId="{8AF2DA44-840E-F544-B64C-EBC982AD7D83}" type="pres">
      <dgm:prSet presAssocID="{56D75A94-BCDA-504C-8922-EB977AF6AC7A}" presName="node" presStyleLbl="node1" presStyleIdx="6" presStyleCnt="7">
        <dgm:presLayoutVars>
          <dgm:bulletEnabled val="1"/>
        </dgm:presLayoutVars>
      </dgm:prSet>
      <dgm:spPr/>
    </dgm:pt>
  </dgm:ptLst>
  <dgm:cxnLst>
    <dgm:cxn modelId="{8183B3BE-18B1-D04F-84FE-9B4D6D24811C}" type="presOf" srcId="{FD557644-7D23-B645-A609-6E3F3ABC0A16}" destId="{9215BDD8-15A8-0740-9509-62612635A66A}" srcOrd="0" destOrd="0" presId="urn:microsoft.com/office/officeart/2005/8/layout/radial1"/>
    <dgm:cxn modelId="{5118817F-1064-B141-911C-C6CFC77598C8}" type="presOf" srcId="{3DA1A495-30A4-B94E-9B86-EC4F1877359E}" destId="{32F0A429-00FD-B04C-9086-73477A9D2E25}" srcOrd="0" destOrd="0" presId="urn:microsoft.com/office/officeart/2005/8/layout/radial1"/>
    <dgm:cxn modelId="{ACB9C1CE-93DA-3F48-88C2-B6BC178516E3}" type="presOf" srcId="{55CA6D72-D938-3847-9A44-48D429BB14A1}" destId="{BDCA3D16-A5A4-E440-9893-67D55BA7E7E2}" srcOrd="0" destOrd="0" presId="urn:microsoft.com/office/officeart/2005/8/layout/radial1"/>
    <dgm:cxn modelId="{C53467BA-F38D-6348-8A2B-5CDED32EAD3F}" type="presOf" srcId="{67D6D67C-06A8-1848-81C6-EAAD87469D43}" destId="{BFBDBFDC-E300-8D4C-A7F3-B56CC089BF62}" srcOrd="0" destOrd="0" presId="urn:microsoft.com/office/officeart/2005/8/layout/radial1"/>
    <dgm:cxn modelId="{5BA00D0B-5919-E74E-BBC8-7CE2D7D94B58}" type="presOf" srcId="{062ABCDA-C84D-9A4F-BFB9-71921ADD3460}" destId="{2F78B929-B909-E740-B671-EF011529427E}" srcOrd="0" destOrd="0" presId="urn:microsoft.com/office/officeart/2005/8/layout/radial1"/>
    <dgm:cxn modelId="{C2312EC1-0216-5949-90A3-AD704FDCD73C}" type="presOf" srcId="{1CA8CB9D-E18B-8E4A-9F88-9754EF5E6B1E}" destId="{88A7E99A-CFC8-C14E-B74F-AC581556A6BE}" srcOrd="1" destOrd="0" presId="urn:microsoft.com/office/officeart/2005/8/layout/radial1"/>
    <dgm:cxn modelId="{58EC7901-795E-9F49-AD87-038F2A1BC15B}" type="presOf" srcId="{C638B22C-A44F-1A48-95EF-1EA787423896}" destId="{A4A29793-1F46-0C49-A42E-E43511C24485}" srcOrd="0" destOrd="0" presId="urn:microsoft.com/office/officeart/2005/8/layout/radial1"/>
    <dgm:cxn modelId="{374B5192-AF7C-DD41-84F9-A027E8B06BE7}" type="presOf" srcId="{2DBAB372-CA82-8E4C-A299-4163E4F2787E}" destId="{375D0829-1024-A746-A089-BD1B51AC0F80}" srcOrd="0" destOrd="0" presId="urn:microsoft.com/office/officeart/2005/8/layout/radial1"/>
    <dgm:cxn modelId="{A473FEB5-73CD-6544-A677-B74435346653}" type="presOf" srcId="{56D75A94-BCDA-504C-8922-EB977AF6AC7A}" destId="{8AF2DA44-840E-F544-B64C-EBC982AD7D83}" srcOrd="0" destOrd="0" presId="urn:microsoft.com/office/officeart/2005/8/layout/radial1"/>
    <dgm:cxn modelId="{91603B8C-0407-D348-B3A0-608CBDA8FBDB}" srcId="{C638D78A-5CC1-4F45-980D-926B6939AB6A}" destId="{D49E07DB-A4BE-F844-8593-85460A8459FF}" srcOrd="2" destOrd="0" parTransId="{55CA6D72-D938-3847-9A44-48D429BB14A1}" sibTransId="{F799D363-8036-EF4A-B96E-5CE3DECEA413}"/>
    <dgm:cxn modelId="{97BA27F1-BCC8-754A-8AF5-1787277BDFF8}" type="presOf" srcId="{6203B45A-5FF6-3C4B-8600-DC944B72D152}" destId="{5971B24F-57C3-EF48-90A9-E4F24DF4B0D3}" srcOrd="0" destOrd="0" presId="urn:microsoft.com/office/officeart/2005/8/layout/radial1"/>
    <dgm:cxn modelId="{85395606-095D-A44E-A4B8-6BA5D8407B4C}" type="presOf" srcId="{6203B45A-5FF6-3C4B-8600-DC944B72D152}" destId="{BC6D1DE3-8BF4-1E4C-BB85-AC079EC1CAB4}" srcOrd="1" destOrd="0" presId="urn:microsoft.com/office/officeart/2005/8/layout/radial1"/>
    <dgm:cxn modelId="{066E7BE7-9C6F-144E-849E-3544CD0C6A02}" srcId="{C638D78A-5CC1-4F45-980D-926B6939AB6A}" destId="{FD557644-7D23-B645-A609-6E3F3ABC0A16}" srcOrd="3" destOrd="0" parTransId="{8FE518E5-CC38-E64D-9C03-110CB0C8E54A}" sibTransId="{068705BA-0AC1-694D-81D1-A3B30B7D3291}"/>
    <dgm:cxn modelId="{13872840-BE30-B54A-89B6-3C284BF133F5}" type="presOf" srcId="{8FE518E5-CC38-E64D-9C03-110CB0C8E54A}" destId="{D876F47E-7CE5-6E45-A6D9-D4AC1CDFAEE6}" srcOrd="0" destOrd="0" presId="urn:microsoft.com/office/officeart/2005/8/layout/radial1"/>
    <dgm:cxn modelId="{7CD34DFA-A251-E14E-9928-134BCE718147}" type="presOf" srcId="{55CA6D72-D938-3847-9A44-48D429BB14A1}" destId="{23BD1734-E48A-AB44-8354-8D7B7AD9DF25}" srcOrd="1" destOrd="0" presId="urn:microsoft.com/office/officeart/2005/8/layout/radial1"/>
    <dgm:cxn modelId="{A0FEB82F-B0EE-5C48-8009-A94A06392243}" type="presOf" srcId="{1CA8CB9D-E18B-8E4A-9F88-9754EF5E6B1E}" destId="{5C816150-C418-8F4B-B35F-10CB53747AA6}" srcOrd="0" destOrd="0" presId="urn:microsoft.com/office/officeart/2005/8/layout/radial1"/>
    <dgm:cxn modelId="{F5720FFA-CF93-6843-862F-9270FE897EC2}" type="presOf" srcId="{F9F2E369-FBA3-B341-9ED1-9F15DA16CAB5}" destId="{E80F33FE-4DE0-3346-985F-77FB3CFFC591}" srcOrd="0" destOrd="0" presId="urn:microsoft.com/office/officeart/2005/8/layout/radial1"/>
    <dgm:cxn modelId="{2185556C-5172-654E-B457-FAD8E2604B3E}" type="presOf" srcId="{C638D78A-5CC1-4F45-980D-926B6939AB6A}" destId="{E39969E9-BCC4-614C-960F-4B2023B34728}" srcOrd="0" destOrd="0" presId="urn:microsoft.com/office/officeart/2005/8/layout/radial1"/>
    <dgm:cxn modelId="{51CDFFA7-C04A-5544-A89A-A9E81D07A0C9}" srcId="{F9F2E369-FBA3-B341-9ED1-9F15DA16CAB5}" destId="{C638D78A-5CC1-4F45-980D-926B6939AB6A}" srcOrd="0" destOrd="0" parTransId="{261A0AF1-3129-EE4D-96DA-C238A6B468FB}" sibTransId="{B41C1922-CC88-7E40-A4A6-52F2F753235E}"/>
    <dgm:cxn modelId="{A3A499CE-38BD-4B4B-AE94-898C28ABE3AB}" type="presOf" srcId="{8FE518E5-CC38-E64D-9C03-110CB0C8E54A}" destId="{5E9984C3-10A6-FF4D-9F66-8E3A98938F40}" srcOrd="1" destOrd="0" presId="urn:microsoft.com/office/officeart/2005/8/layout/radial1"/>
    <dgm:cxn modelId="{8E6F4EC1-3DA3-7143-BB30-B43A1CC70C23}" srcId="{C638D78A-5CC1-4F45-980D-926B6939AB6A}" destId="{C638B22C-A44F-1A48-95EF-1EA787423896}" srcOrd="5" destOrd="0" parTransId="{1CA8CB9D-E18B-8E4A-9F88-9754EF5E6B1E}" sibTransId="{04275B49-D081-D94E-9CB2-D1560C9AB8B7}"/>
    <dgm:cxn modelId="{F525AF00-EE4F-8242-8093-1EA0A829D030}" srcId="{F9F2E369-FBA3-B341-9ED1-9F15DA16CAB5}" destId="{B894D6D0-F6BB-F843-A227-EAE2E9A74708}" srcOrd="3" destOrd="0" parTransId="{ECBF654A-C511-154E-AD32-AA371B2517CA}" sibTransId="{2061011C-E056-AA4E-9475-DDD908564C77}"/>
    <dgm:cxn modelId="{3D70AF9C-99BB-8541-B2B6-CF372C2C8C86}" type="presOf" srcId="{86F53831-3BCE-6F44-ADF8-63FB6025CEF0}" destId="{33CFD6C1-28F6-F644-82F1-E1232C969A6C}" srcOrd="0" destOrd="0" presId="urn:microsoft.com/office/officeart/2005/8/layout/radial1"/>
    <dgm:cxn modelId="{6D129E5B-5980-5544-8074-DC3200F36448}" type="presOf" srcId="{82DDE5B1-72F8-C648-AAB0-4440E167EF13}" destId="{3871FE93-B7F5-3040-BEE1-FED4F64551BB}" srcOrd="0" destOrd="0" presId="urn:microsoft.com/office/officeart/2005/8/layout/radial1"/>
    <dgm:cxn modelId="{413FCA35-140F-4749-BC19-84F94936B2B8}" type="presOf" srcId="{3DA1A495-30A4-B94E-9B86-EC4F1877359E}" destId="{F4718E70-CA6F-3143-8FFF-BCB910D6D2A3}" srcOrd="1" destOrd="0" presId="urn:microsoft.com/office/officeart/2005/8/layout/radial1"/>
    <dgm:cxn modelId="{5037F60F-52DB-1F4C-8CE7-C0A41B4264CD}" type="presOf" srcId="{D49E07DB-A4BE-F844-8593-85460A8459FF}" destId="{5719C59A-9F50-D24E-AEAD-CC49E5567ADB}" srcOrd="0" destOrd="0" presId="urn:microsoft.com/office/officeart/2005/8/layout/radial1"/>
    <dgm:cxn modelId="{1A5B9E96-4F72-B545-B693-44BE6B5CE8B5}" srcId="{C638D78A-5CC1-4F45-980D-926B6939AB6A}" destId="{56D75A94-BCDA-504C-8922-EB977AF6AC7A}" srcOrd="6" destOrd="0" parTransId="{3DA1A495-30A4-B94E-9B86-EC4F1877359E}" sibTransId="{673638C7-5809-1242-883D-1614E8DC0EAC}"/>
    <dgm:cxn modelId="{800E7730-3E2D-5044-90EB-1C4CBC239EFC}" type="presOf" srcId="{2DBAB372-CA82-8E4C-A299-4163E4F2787E}" destId="{9A09238B-4F11-1C43-9EA6-80C1D287C5F0}" srcOrd="1" destOrd="0" presId="urn:microsoft.com/office/officeart/2005/8/layout/radial1"/>
    <dgm:cxn modelId="{43FDF73F-4FE3-5646-B643-1F5C44554D29}" srcId="{C638D78A-5CC1-4F45-980D-926B6939AB6A}" destId="{062ABCDA-C84D-9A4F-BFB9-71921ADD3460}" srcOrd="4" destOrd="0" parTransId="{6203B45A-5FF6-3C4B-8600-DC944B72D152}" sibTransId="{971D86DF-BC7A-E448-AFDE-3BC9BD5674EE}"/>
    <dgm:cxn modelId="{14538BCD-E1E0-6146-9932-D9A39C56186B}" srcId="{F9F2E369-FBA3-B341-9ED1-9F15DA16CAB5}" destId="{8F736571-5F18-BA45-80E5-E65FB3F1F005}" srcOrd="1" destOrd="0" parTransId="{04ED9D6E-086A-8C4A-9416-4811D4122E92}" sibTransId="{F17A63C8-5908-4842-9427-95F8F41FE02D}"/>
    <dgm:cxn modelId="{87F15AD3-A0FD-0246-B1B1-018A13EA4E98}" srcId="{C638D78A-5CC1-4F45-980D-926B6939AB6A}" destId="{86F53831-3BCE-6F44-ADF8-63FB6025CEF0}" srcOrd="1" destOrd="0" parTransId="{82DDE5B1-72F8-C648-AAB0-4440E167EF13}" sibTransId="{8F442162-CB9A-9D46-BA5D-854A1748DA02}"/>
    <dgm:cxn modelId="{94B77711-0442-444A-802E-E277A7358568}" srcId="{F9F2E369-FBA3-B341-9ED1-9F15DA16CAB5}" destId="{00CA48A1-F6A0-A84D-BF56-541E0D9D0EA6}" srcOrd="2" destOrd="0" parTransId="{828E24CB-7CF6-344F-A371-E738E501F087}" sibTransId="{848F5D48-4204-844C-B8BB-B054E959E0D9}"/>
    <dgm:cxn modelId="{45B3DF8D-8553-7447-886B-949A4272D1FA}" srcId="{C638D78A-5CC1-4F45-980D-926B6939AB6A}" destId="{67D6D67C-06A8-1848-81C6-EAAD87469D43}" srcOrd="0" destOrd="0" parTransId="{2DBAB372-CA82-8E4C-A299-4163E4F2787E}" sibTransId="{198C5CC8-A4C3-AA47-9DC8-33870380E9EF}"/>
    <dgm:cxn modelId="{3EE9495B-3B55-C045-AE55-F6C33D31C3F7}" type="presOf" srcId="{82DDE5B1-72F8-C648-AAB0-4440E167EF13}" destId="{3AE16210-1F69-CC4C-81BC-08C08807AE7E}" srcOrd="1" destOrd="0" presId="urn:microsoft.com/office/officeart/2005/8/layout/radial1"/>
    <dgm:cxn modelId="{9CD744EB-5DBD-B540-923D-60E8DD613295}" type="presParOf" srcId="{E80F33FE-4DE0-3346-985F-77FB3CFFC591}" destId="{E39969E9-BCC4-614C-960F-4B2023B34728}" srcOrd="0" destOrd="0" presId="urn:microsoft.com/office/officeart/2005/8/layout/radial1"/>
    <dgm:cxn modelId="{7CF54AE8-D0E7-2A48-9333-5A27A61EF355}" type="presParOf" srcId="{E80F33FE-4DE0-3346-985F-77FB3CFFC591}" destId="{375D0829-1024-A746-A089-BD1B51AC0F80}" srcOrd="1" destOrd="0" presId="urn:microsoft.com/office/officeart/2005/8/layout/radial1"/>
    <dgm:cxn modelId="{DC85620F-81CF-2C46-9DC8-5080BBA7FC37}" type="presParOf" srcId="{375D0829-1024-A746-A089-BD1B51AC0F80}" destId="{9A09238B-4F11-1C43-9EA6-80C1D287C5F0}" srcOrd="0" destOrd="0" presId="urn:microsoft.com/office/officeart/2005/8/layout/radial1"/>
    <dgm:cxn modelId="{FA47DCF9-4D5D-9C43-B2AC-832DD9F3E11D}" type="presParOf" srcId="{E80F33FE-4DE0-3346-985F-77FB3CFFC591}" destId="{BFBDBFDC-E300-8D4C-A7F3-B56CC089BF62}" srcOrd="2" destOrd="0" presId="urn:microsoft.com/office/officeart/2005/8/layout/radial1"/>
    <dgm:cxn modelId="{30D4174A-8F56-7945-A031-5F7D9E774C2D}" type="presParOf" srcId="{E80F33FE-4DE0-3346-985F-77FB3CFFC591}" destId="{3871FE93-B7F5-3040-BEE1-FED4F64551BB}" srcOrd="3" destOrd="0" presId="urn:microsoft.com/office/officeart/2005/8/layout/radial1"/>
    <dgm:cxn modelId="{9D043EBC-3EAA-B242-9E99-D29C5C951705}" type="presParOf" srcId="{3871FE93-B7F5-3040-BEE1-FED4F64551BB}" destId="{3AE16210-1F69-CC4C-81BC-08C08807AE7E}" srcOrd="0" destOrd="0" presId="urn:microsoft.com/office/officeart/2005/8/layout/radial1"/>
    <dgm:cxn modelId="{787C219B-2CCD-D545-BFA9-36E6E42CD004}" type="presParOf" srcId="{E80F33FE-4DE0-3346-985F-77FB3CFFC591}" destId="{33CFD6C1-28F6-F644-82F1-E1232C969A6C}" srcOrd="4" destOrd="0" presId="urn:microsoft.com/office/officeart/2005/8/layout/radial1"/>
    <dgm:cxn modelId="{00A15C31-436F-2E48-BAFA-2EF106DCD170}" type="presParOf" srcId="{E80F33FE-4DE0-3346-985F-77FB3CFFC591}" destId="{BDCA3D16-A5A4-E440-9893-67D55BA7E7E2}" srcOrd="5" destOrd="0" presId="urn:microsoft.com/office/officeart/2005/8/layout/radial1"/>
    <dgm:cxn modelId="{3DF7EC82-95C6-334D-A353-06884DEFA0A0}" type="presParOf" srcId="{BDCA3D16-A5A4-E440-9893-67D55BA7E7E2}" destId="{23BD1734-E48A-AB44-8354-8D7B7AD9DF25}" srcOrd="0" destOrd="0" presId="urn:microsoft.com/office/officeart/2005/8/layout/radial1"/>
    <dgm:cxn modelId="{535ACFCB-E839-1641-B421-3EC7A61F0B1B}" type="presParOf" srcId="{E80F33FE-4DE0-3346-985F-77FB3CFFC591}" destId="{5719C59A-9F50-D24E-AEAD-CC49E5567ADB}" srcOrd="6" destOrd="0" presId="urn:microsoft.com/office/officeart/2005/8/layout/radial1"/>
    <dgm:cxn modelId="{DC2DAE36-79BA-0848-9771-5BF396B0E5B9}" type="presParOf" srcId="{E80F33FE-4DE0-3346-985F-77FB3CFFC591}" destId="{D876F47E-7CE5-6E45-A6D9-D4AC1CDFAEE6}" srcOrd="7" destOrd="0" presId="urn:microsoft.com/office/officeart/2005/8/layout/radial1"/>
    <dgm:cxn modelId="{A1BCDB0E-1738-784F-BD90-F6249023C728}" type="presParOf" srcId="{D876F47E-7CE5-6E45-A6D9-D4AC1CDFAEE6}" destId="{5E9984C3-10A6-FF4D-9F66-8E3A98938F40}" srcOrd="0" destOrd="0" presId="urn:microsoft.com/office/officeart/2005/8/layout/radial1"/>
    <dgm:cxn modelId="{29A3D12E-F631-9442-910D-4F5C06132135}" type="presParOf" srcId="{E80F33FE-4DE0-3346-985F-77FB3CFFC591}" destId="{9215BDD8-15A8-0740-9509-62612635A66A}" srcOrd="8" destOrd="0" presId="urn:microsoft.com/office/officeart/2005/8/layout/radial1"/>
    <dgm:cxn modelId="{F356D15A-21CF-9146-806A-D098DE46ED98}" type="presParOf" srcId="{E80F33FE-4DE0-3346-985F-77FB3CFFC591}" destId="{5971B24F-57C3-EF48-90A9-E4F24DF4B0D3}" srcOrd="9" destOrd="0" presId="urn:microsoft.com/office/officeart/2005/8/layout/radial1"/>
    <dgm:cxn modelId="{58A36FD3-3B52-464A-A267-E2D45672E1FC}" type="presParOf" srcId="{5971B24F-57C3-EF48-90A9-E4F24DF4B0D3}" destId="{BC6D1DE3-8BF4-1E4C-BB85-AC079EC1CAB4}" srcOrd="0" destOrd="0" presId="urn:microsoft.com/office/officeart/2005/8/layout/radial1"/>
    <dgm:cxn modelId="{87CFD8C1-BBE8-584F-B5E7-3040B293E3A1}" type="presParOf" srcId="{E80F33FE-4DE0-3346-985F-77FB3CFFC591}" destId="{2F78B929-B909-E740-B671-EF011529427E}" srcOrd="10" destOrd="0" presId="urn:microsoft.com/office/officeart/2005/8/layout/radial1"/>
    <dgm:cxn modelId="{589B70D8-033F-9C4C-8064-44D2340DA3F4}" type="presParOf" srcId="{E80F33FE-4DE0-3346-985F-77FB3CFFC591}" destId="{5C816150-C418-8F4B-B35F-10CB53747AA6}" srcOrd="11" destOrd="0" presId="urn:microsoft.com/office/officeart/2005/8/layout/radial1"/>
    <dgm:cxn modelId="{97071C23-7A54-B54A-BEA9-F7855D1529ED}" type="presParOf" srcId="{5C816150-C418-8F4B-B35F-10CB53747AA6}" destId="{88A7E99A-CFC8-C14E-B74F-AC581556A6BE}" srcOrd="0" destOrd="0" presId="urn:microsoft.com/office/officeart/2005/8/layout/radial1"/>
    <dgm:cxn modelId="{CB81981A-DACE-CD49-8412-8BFA507E4CC1}" type="presParOf" srcId="{E80F33FE-4DE0-3346-985F-77FB3CFFC591}" destId="{A4A29793-1F46-0C49-A42E-E43511C24485}" srcOrd="12" destOrd="0" presId="urn:microsoft.com/office/officeart/2005/8/layout/radial1"/>
    <dgm:cxn modelId="{1411996D-D70F-8644-955C-B913AA8955F5}" type="presParOf" srcId="{E80F33FE-4DE0-3346-985F-77FB3CFFC591}" destId="{32F0A429-00FD-B04C-9086-73477A9D2E25}" srcOrd="13" destOrd="0" presId="urn:microsoft.com/office/officeart/2005/8/layout/radial1"/>
    <dgm:cxn modelId="{D92CF4DD-BB0A-4342-846F-94A4D82111FF}" type="presParOf" srcId="{32F0A429-00FD-B04C-9086-73477A9D2E25}" destId="{F4718E70-CA6F-3143-8FFF-BCB910D6D2A3}" srcOrd="0" destOrd="0" presId="urn:microsoft.com/office/officeart/2005/8/layout/radial1"/>
    <dgm:cxn modelId="{FCFE3052-9330-5A49-8DAC-8F30DD4E05DE}" type="presParOf" srcId="{E80F33FE-4DE0-3346-985F-77FB3CFFC591}" destId="{8AF2DA44-840E-F544-B64C-EBC982AD7D83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969E9-BCC4-614C-960F-4B2023B34728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Features of Monopoly</a:t>
          </a:r>
          <a:endParaRPr lang="en-US" sz="1600" kern="1200" dirty="0"/>
        </a:p>
      </dsp:txBody>
      <dsp:txXfrm>
        <a:off x="3567279" y="2316959"/>
        <a:ext cx="993441" cy="993441"/>
      </dsp:txXfrm>
    </dsp:sp>
    <dsp:sp modelId="{375D0829-1024-A746-A089-BD1B51AC0F80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6439" y="1742445"/>
        <a:ext cx="35120" cy="35120"/>
      </dsp:txXfrm>
    </dsp:sp>
    <dsp:sp modelId="{BFBDBFDC-E300-8D4C-A7F3-B56CC089BF62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Firm constitutes an industry</a:t>
          </a:r>
          <a:endParaRPr lang="en-US" sz="1400" kern="1200" dirty="0"/>
        </a:p>
      </dsp:txBody>
      <dsp:txXfrm>
        <a:off x="3567279" y="209611"/>
        <a:ext cx="993441" cy="993441"/>
      </dsp:txXfrm>
    </dsp:sp>
    <dsp:sp modelId="{3871FE93-B7F5-3040-BEE1-FED4F64551BB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70235" y="2139164"/>
        <a:ext cx="35120" cy="35120"/>
      </dsp:txXfrm>
    </dsp:sp>
    <dsp:sp modelId="{33CFD6C1-28F6-F644-82F1-E1232C969A6C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gradFill rotWithShape="0">
          <a:gsLst>
            <a:gs pos="0">
              <a:schemeClr val="accent3">
                <a:hueOff val="-253712"/>
                <a:satOff val="-1510"/>
                <a:lumOff val="-1928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-253712"/>
                <a:satOff val="-1510"/>
                <a:lumOff val="-1928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Price maker</a:t>
          </a:r>
          <a:endParaRPr lang="en-US" sz="1400" kern="1200" dirty="0"/>
        </a:p>
      </dsp:txBody>
      <dsp:txXfrm>
        <a:off x="5214870" y="1003049"/>
        <a:ext cx="993441" cy="993441"/>
      </dsp:txXfrm>
    </dsp:sp>
    <dsp:sp modelId="{BDCA3D16-A5A4-E440-9893-67D55BA7E7E2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3695" y="3030584"/>
        <a:ext cx="35120" cy="35120"/>
      </dsp:txXfrm>
    </dsp:sp>
    <dsp:sp modelId="{5719C59A-9F50-D24E-AEAD-CC49E5567ADB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gradFill rotWithShape="0">
          <a:gsLst>
            <a:gs pos="0">
              <a:schemeClr val="accent3">
                <a:hueOff val="-507425"/>
                <a:satOff val="-3021"/>
                <a:lumOff val="-3856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-507425"/>
                <a:satOff val="-3021"/>
                <a:lumOff val="-385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Strong Barriers to entry</a:t>
          </a:r>
          <a:endParaRPr lang="en-US" sz="1400" kern="1200" dirty="0"/>
        </a:p>
      </dsp:txBody>
      <dsp:txXfrm>
        <a:off x="5621791" y="2785888"/>
        <a:ext cx="993441" cy="993441"/>
      </dsp:txXfrm>
    </dsp:sp>
    <dsp:sp modelId="{D876F47E-7CE5-6E45-A6D9-D4AC1CDFAEE6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03611" y="3745447"/>
        <a:ext cx="35120" cy="35120"/>
      </dsp:txXfrm>
    </dsp:sp>
    <dsp:sp modelId="{9215BDD8-15A8-0740-9509-62612635A66A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gradFill rotWithShape="0">
          <a:gsLst>
            <a:gs pos="0">
              <a:schemeClr val="accent3">
                <a:hueOff val="-761137"/>
                <a:satOff val="-4531"/>
                <a:lumOff val="-5784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-761137"/>
                <a:satOff val="-4531"/>
                <a:lumOff val="-578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No Substitutes</a:t>
          </a:r>
          <a:endParaRPr lang="en-US" sz="1400" kern="1200" dirty="0"/>
        </a:p>
      </dsp:txBody>
      <dsp:txXfrm>
        <a:off x="4481623" y="4215614"/>
        <a:ext cx="993441" cy="993441"/>
      </dsp:txXfrm>
    </dsp:sp>
    <dsp:sp modelId="{5971B24F-57C3-EF48-90A9-E4F24DF4B0D3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589267" y="3745447"/>
        <a:ext cx="35120" cy="35120"/>
      </dsp:txXfrm>
    </dsp:sp>
    <dsp:sp modelId="{2F78B929-B909-E740-B671-EF011529427E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gradFill rotWithShape="0">
          <a:gsLst>
            <a:gs pos="0">
              <a:schemeClr val="accent3">
                <a:hueOff val="-1014849"/>
                <a:satOff val="-6042"/>
                <a:lumOff val="-7713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-1014849"/>
                <a:satOff val="-6042"/>
                <a:lumOff val="-7713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Control over supply</a:t>
          </a:r>
          <a:endParaRPr lang="en-US" sz="1400" kern="1200" dirty="0"/>
        </a:p>
      </dsp:txBody>
      <dsp:txXfrm>
        <a:off x="2652935" y="4215614"/>
        <a:ext cx="993441" cy="993441"/>
      </dsp:txXfrm>
    </dsp:sp>
    <dsp:sp modelId="{5C816150-C418-8F4B-B35F-10CB53747AA6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19183" y="3030584"/>
        <a:ext cx="35120" cy="35120"/>
      </dsp:txXfrm>
    </dsp:sp>
    <dsp:sp modelId="{A4A29793-1F46-0C49-A42E-E43511C24485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gradFill rotWithShape="0">
          <a:gsLst>
            <a:gs pos="0">
              <a:schemeClr val="accent3">
                <a:hueOff val="-1268562"/>
                <a:satOff val="-7552"/>
                <a:lumOff val="-9641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-1268562"/>
                <a:satOff val="-7552"/>
                <a:lumOff val="-9641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Downwards sloping Demand curve</a:t>
          </a:r>
          <a:endParaRPr lang="en-US" sz="1400" kern="1200" dirty="0"/>
        </a:p>
      </dsp:txBody>
      <dsp:txXfrm>
        <a:off x="1512766" y="2785888"/>
        <a:ext cx="993441" cy="993441"/>
      </dsp:txXfrm>
    </dsp:sp>
    <dsp:sp modelId="{32F0A429-00FD-B04C-9086-73477A9D2E25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22644" y="2139164"/>
        <a:ext cx="35120" cy="35120"/>
      </dsp:txXfrm>
    </dsp:sp>
    <dsp:sp modelId="{8AF2DA44-840E-F544-B64C-EBC982AD7D83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gradFill rotWithShape="0">
          <a:gsLst>
            <a:gs pos="0">
              <a:schemeClr val="accent3">
                <a:hueOff val="-1522274"/>
                <a:satOff val="-9063"/>
                <a:lumOff val="-11569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-1522274"/>
                <a:satOff val="-9063"/>
                <a:lumOff val="-11569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Sole seller of Product</a:t>
          </a:r>
          <a:endParaRPr lang="en-US" sz="1400" kern="1200" dirty="0"/>
        </a:p>
      </dsp:txBody>
      <dsp:txXfrm>
        <a:off x="1919688" y="1003049"/>
        <a:ext cx="993441" cy="993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7919B-226B-394E-91FE-EEA008778E75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84F3-070F-6A4A-A813-410E93CA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3A1BFF2-AC14-FF48-A650-3692DAD4761C}" type="slidenum">
              <a:rPr lang="en-US" altLang="en-US" sz="1200" b="0" i="0"/>
              <a:pPr eaLnBrk="1" hangingPunct="1"/>
              <a:t>11</a:t>
            </a:fld>
            <a:endParaRPr lang="en-US" altLang="en-US" sz="1200" b="0" i="0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 w="12700" cap="flat"/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735" tIns="46619" rIns="91735" bIns="46619"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3C8F-D558-5A4D-A839-5FC169E91BC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50E988-23F8-7246-B57C-CC4DC57DC3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3C8F-D558-5A4D-A839-5FC169E91BC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E988-23F8-7246-B57C-CC4DC57DC3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3C8F-D558-5A4D-A839-5FC169E91BC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E988-23F8-7246-B57C-CC4DC57DC3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3C8F-D558-5A4D-A839-5FC169E91BC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E988-23F8-7246-B57C-CC4DC57DC3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3C8F-D558-5A4D-A839-5FC169E91BC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E988-23F8-7246-B57C-CC4DC57DC3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3C8F-D558-5A4D-A839-5FC169E91BC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E988-23F8-7246-B57C-CC4DC57DC3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3C8F-D558-5A4D-A839-5FC169E91BC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E988-23F8-7246-B57C-CC4DC57DC3D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3C8F-D558-5A4D-A839-5FC169E91BC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E988-23F8-7246-B57C-CC4DC57DC3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3C8F-D558-5A4D-A839-5FC169E91BC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E988-23F8-7246-B57C-CC4DC57D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3C8F-D558-5A4D-A839-5FC169E91BC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E988-23F8-7246-B57C-CC4DC57DC3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E7E3C8F-D558-5A4D-A839-5FC169E91BC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E988-23F8-7246-B57C-CC4DC57DC3D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3C8F-D558-5A4D-A839-5FC169E91BC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50E988-23F8-7246-B57C-CC4DC57DC3D1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0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onopoly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Ravi </a:t>
            </a:r>
            <a:r>
              <a:rPr lang="en-US" dirty="0" smtClean="0"/>
              <a:t>Kiran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2400" y="798973"/>
            <a:ext cx="7772400" cy="750427"/>
          </a:xfrm>
        </p:spPr>
        <p:txBody>
          <a:bodyPr/>
          <a:lstStyle/>
          <a:p>
            <a:pPr algn="ctr" eaLnBrk="1" hangingPunct="1"/>
            <a:r>
              <a:rPr lang="en-US" altLang="en-US" b="1"/>
              <a:t>Economies of Scale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587500" y="2159000"/>
            <a:ext cx="9982200" cy="2603500"/>
          </a:xfrm>
        </p:spPr>
        <p:txBody>
          <a:bodyPr/>
          <a:lstStyle/>
          <a:p>
            <a:pPr algn="just" eaLnBrk="1" hangingPunct="1"/>
            <a:r>
              <a:rPr lang="en-US" altLang="en-US"/>
              <a:t>A monopoly sometimes emerges naturally when a firm experiences economies of scale as reflected by the downward-sloping, long-run average cost curve 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dirty="0"/>
              <a:t>In these situations, a single firm can sometimes supply market demand at a lower average cost per unit than could two or more firms at smaller rates of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8ABDF20-39CC-814C-BF36-13BA2A8A9D8F}" type="slidenum">
              <a:rPr lang="en-US" altLang="en-US" sz="1200">
                <a:solidFill>
                  <a:srgbClr val="045C75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86050" y="444963"/>
            <a:ext cx="7772400" cy="685800"/>
          </a:xfrm>
          <a:ln>
            <a:miter lim="800000"/>
            <a:headEnd/>
            <a:tailEnd/>
          </a:ln>
        </p:spPr>
        <p:txBody>
          <a:bodyPr vert="horz" lIns="92075" tIns="46038" rIns="92075" bIns="46038" rtlCol="0" anchor="ctr">
            <a:normAutofit/>
          </a:bodyPr>
          <a:lstStyle/>
          <a:p>
            <a:pPr algn="just">
              <a:lnSpc>
                <a:spcPts val="3800"/>
              </a:lnSpc>
              <a:defRPr/>
            </a:pPr>
            <a:r>
              <a:rPr lang="en-US" sz="2800" dirty="0" smtClean="0"/>
              <a:t>Economies </a:t>
            </a:r>
            <a:r>
              <a:rPr lang="en-US" sz="2800" dirty="0"/>
              <a:t>of Scale as a Barrier to Entry</a:t>
            </a:r>
            <a:r>
              <a:rPr lang="en-US" sz="3200" dirty="0">
                <a:solidFill>
                  <a:srgbClr val="FFCC66"/>
                </a:solidFill>
              </a:rPr>
              <a:t> 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fld id="{AA295E86-A1B8-3B48-892F-0966F77354D0}" type="slidenum">
              <a:rPr lang="en-US" altLang="en-US" sz="1200" b="0">
                <a:solidFill>
                  <a:srgbClr val="045C75"/>
                </a:solidFill>
              </a:rPr>
              <a:pPr algn="just" eaLnBrk="1" hangingPunct="1"/>
              <a:t>11</a:t>
            </a:fld>
            <a:endParaRPr lang="en-US" altLang="en-US" sz="1200" b="0">
              <a:solidFill>
                <a:srgbClr val="045C75"/>
              </a:solidFill>
            </a:endParaRPr>
          </a:p>
        </p:txBody>
      </p:sp>
      <p:sp>
        <p:nvSpPr>
          <p:cNvPr id="17412" name="Freeform 5" descr="Blue tissue paper"/>
          <p:cNvSpPr>
            <a:spLocks/>
          </p:cNvSpPr>
          <p:nvPr/>
        </p:nvSpPr>
        <p:spPr bwMode="auto">
          <a:xfrm>
            <a:off x="3052762" y="1857375"/>
            <a:ext cx="8453437" cy="3886200"/>
          </a:xfrm>
          <a:custGeom>
            <a:avLst/>
            <a:gdLst>
              <a:gd name="T0" fmla="*/ 2147483647 w 16240"/>
              <a:gd name="T1" fmla="*/ 2147483647 h 13711"/>
              <a:gd name="T2" fmla="*/ 0 w 16240"/>
              <a:gd name="T3" fmla="*/ 2147483647 h 13711"/>
              <a:gd name="T4" fmla="*/ 0 w 16240"/>
              <a:gd name="T5" fmla="*/ 0 h 13711"/>
              <a:gd name="T6" fmla="*/ 2147483647 w 16240"/>
              <a:gd name="T7" fmla="*/ 331548092 h 13711"/>
              <a:gd name="T8" fmla="*/ 2147483647 w 16240"/>
              <a:gd name="T9" fmla="*/ 2147483647 h 137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40"/>
              <a:gd name="T16" fmla="*/ 0 h 13711"/>
              <a:gd name="T17" fmla="*/ 16240 w 16240"/>
              <a:gd name="T18" fmla="*/ 13711 h 137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40" h="13711">
                <a:moveTo>
                  <a:pt x="16240" y="13711"/>
                </a:moveTo>
                <a:lnTo>
                  <a:pt x="0" y="13711"/>
                </a:lnTo>
                <a:lnTo>
                  <a:pt x="0" y="0"/>
                </a:lnTo>
                <a:lnTo>
                  <a:pt x="16240" y="13"/>
                </a:lnTo>
                <a:lnTo>
                  <a:pt x="16240" y="13711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 rot="-5400000">
            <a:off x="2613025" y="4083050"/>
            <a:ext cx="146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600" b="0" i="0">
                <a:solidFill>
                  <a:srgbClr val="1F1A17"/>
                </a:solidFill>
                <a:latin typeface="Arial" charset="0"/>
              </a:rPr>
              <a:t>C</a:t>
            </a:r>
            <a:endParaRPr lang="en-US" altLang="en-US" b="0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 rot="-5400000">
            <a:off x="2628900" y="3948113"/>
            <a:ext cx="11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600" b="0" i="0">
                <a:solidFill>
                  <a:srgbClr val="1F1A17"/>
                </a:solidFill>
                <a:latin typeface="Arial" charset="0"/>
              </a:rPr>
              <a:t>o</a:t>
            </a:r>
            <a:endParaRPr lang="en-US" altLang="en-US" b="0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 rot="-5400000">
            <a:off x="2634457" y="3828257"/>
            <a:ext cx="1031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600" b="0" i="0">
                <a:solidFill>
                  <a:srgbClr val="1F1A17"/>
                </a:solidFill>
                <a:latin typeface="Arial" charset="0"/>
              </a:rPr>
              <a:t>s</a:t>
            </a:r>
            <a:endParaRPr lang="en-US" altLang="en-US" b="0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 rot="-5400000">
            <a:off x="2656682" y="3736182"/>
            <a:ext cx="587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600" b="0" i="0">
                <a:solidFill>
                  <a:srgbClr val="1F1A17"/>
                </a:solidFill>
                <a:latin typeface="Arial" charset="0"/>
              </a:rPr>
              <a:t>t</a:t>
            </a:r>
            <a:endParaRPr lang="en-US" altLang="en-US" b="0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 rot="-5400000">
            <a:off x="2657475" y="3676650"/>
            <a:ext cx="571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600" b="0" i="0">
                <a:solidFill>
                  <a:srgbClr val="1F1A17"/>
                </a:solidFill>
                <a:latin typeface="Arial" charset="0"/>
              </a:rPr>
              <a:t> </a:t>
            </a:r>
            <a:endParaRPr lang="en-US" altLang="en-US" b="0"/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 rot="-5400000">
            <a:off x="2628900" y="3586163"/>
            <a:ext cx="11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600" b="0" i="0">
                <a:solidFill>
                  <a:srgbClr val="1F1A17"/>
                </a:solidFill>
                <a:latin typeface="Arial" charset="0"/>
              </a:rPr>
              <a:t>p</a:t>
            </a:r>
            <a:endParaRPr lang="en-US" altLang="en-US" b="0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 rot="-5400000">
            <a:off x="2629694" y="3466307"/>
            <a:ext cx="1127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600" b="0" i="0">
                <a:solidFill>
                  <a:srgbClr val="1F1A17"/>
                </a:solidFill>
                <a:latin typeface="Arial" charset="0"/>
              </a:rPr>
              <a:t>e</a:t>
            </a:r>
            <a:endParaRPr lang="en-US" altLang="en-US" b="0"/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 rot="-5400000">
            <a:off x="2651125" y="3371850"/>
            <a:ext cx="698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600" b="0" i="0">
                <a:solidFill>
                  <a:srgbClr val="1F1A17"/>
                </a:solidFill>
                <a:latin typeface="Arial" charset="0"/>
              </a:rPr>
              <a:t>r</a:t>
            </a:r>
            <a:endParaRPr lang="en-US" altLang="en-US" b="0"/>
          </a:p>
        </p:txBody>
      </p:sp>
      <p:sp>
        <p:nvSpPr>
          <p:cNvPr id="17421" name="Rectangle 14"/>
          <p:cNvSpPr>
            <a:spLocks noChangeArrowheads="1"/>
          </p:cNvSpPr>
          <p:nvPr/>
        </p:nvSpPr>
        <p:spPr bwMode="auto">
          <a:xfrm rot="-5400000">
            <a:off x="2657475" y="3303588"/>
            <a:ext cx="571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600" b="0" i="0">
                <a:solidFill>
                  <a:srgbClr val="1F1A17"/>
                </a:solidFill>
                <a:latin typeface="Arial" charset="0"/>
              </a:rPr>
              <a:t> </a:t>
            </a:r>
            <a:endParaRPr lang="en-US" altLang="en-US" b="0"/>
          </a:p>
        </p:txBody>
      </p:sp>
      <p:sp>
        <p:nvSpPr>
          <p:cNvPr id="17422" name="Rectangle 15"/>
          <p:cNvSpPr>
            <a:spLocks noChangeArrowheads="1"/>
          </p:cNvSpPr>
          <p:nvPr/>
        </p:nvSpPr>
        <p:spPr bwMode="auto">
          <a:xfrm rot="-5400000">
            <a:off x="2628900" y="3213100"/>
            <a:ext cx="11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600" b="0" i="0">
                <a:solidFill>
                  <a:srgbClr val="1F1A17"/>
                </a:solidFill>
                <a:latin typeface="Arial" charset="0"/>
              </a:rPr>
              <a:t>u</a:t>
            </a:r>
            <a:endParaRPr lang="en-US" altLang="en-US" b="0"/>
          </a:p>
        </p:txBody>
      </p:sp>
      <p:sp>
        <p:nvSpPr>
          <p:cNvPr id="17423" name="Rectangle 16"/>
          <p:cNvSpPr>
            <a:spLocks noChangeArrowheads="1"/>
          </p:cNvSpPr>
          <p:nvPr/>
        </p:nvSpPr>
        <p:spPr bwMode="auto">
          <a:xfrm rot="-5400000">
            <a:off x="2628900" y="3089275"/>
            <a:ext cx="11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600" b="0" i="0">
                <a:solidFill>
                  <a:srgbClr val="1F1A17"/>
                </a:solidFill>
                <a:latin typeface="Arial" charset="0"/>
              </a:rPr>
              <a:t>n</a:t>
            </a:r>
            <a:endParaRPr lang="en-US" altLang="en-US" b="0"/>
          </a:p>
        </p:txBody>
      </p:sp>
      <p:sp>
        <p:nvSpPr>
          <p:cNvPr id="17424" name="Rectangle 17"/>
          <p:cNvSpPr>
            <a:spLocks noChangeArrowheads="1"/>
          </p:cNvSpPr>
          <p:nvPr/>
        </p:nvSpPr>
        <p:spPr bwMode="auto">
          <a:xfrm rot="-5400000">
            <a:off x="2663825" y="2997200"/>
            <a:ext cx="44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600" b="0" i="0">
                <a:solidFill>
                  <a:srgbClr val="1F1A17"/>
                </a:solidFill>
                <a:latin typeface="Arial" charset="0"/>
              </a:rPr>
              <a:t>i</a:t>
            </a:r>
            <a:endParaRPr lang="en-US" altLang="en-US" b="0"/>
          </a:p>
        </p:txBody>
      </p:sp>
      <p:sp>
        <p:nvSpPr>
          <p:cNvPr id="17425" name="Rectangle 18"/>
          <p:cNvSpPr>
            <a:spLocks noChangeArrowheads="1"/>
          </p:cNvSpPr>
          <p:nvPr/>
        </p:nvSpPr>
        <p:spPr bwMode="auto">
          <a:xfrm rot="-5400000">
            <a:off x="2656681" y="2934494"/>
            <a:ext cx="587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600" b="0" i="0">
                <a:solidFill>
                  <a:srgbClr val="1F1A17"/>
                </a:solidFill>
                <a:latin typeface="Arial" charset="0"/>
              </a:rPr>
              <a:t>t</a:t>
            </a:r>
            <a:endParaRPr lang="en-US" altLang="en-US" b="0"/>
          </a:p>
        </p:txBody>
      </p:sp>
      <p:sp>
        <p:nvSpPr>
          <p:cNvPr id="17426" name="Rectangle 19"/>
          <p:cNvSpPr>
            <a:spLocks noChangeArrowheads="1"/>
          </p:cNvSpPr>
          <p:nvPr/>
        </p:nvSpPr>
        <p:spPr bwMode="auto">
          <a:xfrm>
            <a:off x="5181600" y="6172201"/>
            <a:ext cx="1746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600" b="0" i="0">
                <a:solidFill>
                  <a:srgbClr val="1F1A17"/>
                </a:solidFill>
                <a:latin typeface="Arial" charset="0"/>
              </a:rPr>
              <a:t>Quantity per period</a:t>
            </a:r>
            <a:endParaRPr lang="en-US" altLang="en-US" b="0"/>
          </a:p>
        </p:txBody>
      </p:sp>
      <p:sp>
        <p:nvSpPr>
          <p:cNvPr id="17427" name="Rectangle 21"/>
          <p:cNvSpPr>
            <a:spLocks noChangeArrowheads="1"/>
          </p:cNvSpPr>
          <p:nvPr/>
        </p:nvSpPr>
        <p:spPr bwMode="auto">
          <a:xfrm>
            <a:off x="2995613" y="1400176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600" b="0" i="0">
                <a:solidFill>
                  <a:srgbClr val="1F1A17"/>
                </a:solidFill>
                <a:latin typeface="Arial" charset="0"/>
              </a:rPr>
              <a:t>$</a:t>
            </a:r>
            <a:endParaRPr lang="en-US" altLang="en-US" b="0"/>
          </a:p>
        </p:txBody>
      </p:sp>
      <p:sp>
        <p:nvSpPr>
          <p:cNvPr id="17428" name="Rectangle 22"/>
          <p:cNvSpPr>
            <a:spLocks noChangeArrowheads="1"/>
          </p:cNvSpPr>
          <p:nvPr/>
        </p:nvSpPr>
        <p:spPr bwMode="auto">
          <a:xfrm>
            <a:off x="7161214" y="5018088"/>
            <a:ext cx="820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600" b="0" i="0">
                <a:solidFill>
                  <a:srgbClr val="FF0000"/>
                </a:solidFill>
                <a:latin typeface="Arial" charset="0"/>
              </a:rPr>
              <a:t>Long-run</a:t>
            </a:r>
            <a:endParaRPr lang="en-US" altLang="en-US" b="0"/>
          </a:p>
        </p:txBody>
      </p:sp>
      <p:sp>
        <p:nvSpPr>
          <p:cNvPr id="17429" name="Rectangle 23"/>
          <p:cNvSpPr>
            <a:spLocks noChangeArrowheads="1"/>
          </p:cNvSpPr>
          <p:nvPr/>
        </p:nvSpPr>
        <p:spPr bwMode="auto">
          <a:xfrm>
            <a:off x="7161213" y="5241926"/>
            <a:ext cx="11747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600" b="0" i="0">
                <a:solidFill>
                  <a:srgbClr val="FF0000"/>
                </a:solidFill>
                <a:latin typeface="Arial" charset="0"/>
              </a:rPr>
              <a:t>average cost</a:t>
            </a:r>
            <a:endParaRPr lang="en-US" altLang="en-US" b="0"/>
          </a:p>
        </p:txBody>
      </p:sp>
      <p:sp>
        <p:nvSpPr>
          <p:cNvPr id="17430" name="Freeform 24"/>
          <p:cNvSpPr>
            <a:spLocks/>
          </p:cNvSpPr>
          <p:nvPr/>
        </p:nvSpPr>
        <p:spPr bwMode="auto">
          <a:xfrm>
            <a:off x="3284538" y="1470026"/>
            <a:ext cx="30162" cy="4371975"/>
          </a:xfrm>
          <a:custGeom>
            <a:avLst/>
            <a:gdLst>
              <a:gd name="T0" fmla="*/ 1504180997 w 95"/>
              <a:gd name="T1" fmla="*/ 2147483647 h 13769"/>
              <a:gd name="T2" fmla="*/ 2147483647 w 95"/>
              <a:gd name="T3" fmla="*/ 2147483647 h 13769"/>
              <a:gd name="T4" fmla="*/ 2147483647 w 95"/>
              <a:gd name="T5" fmla="*/ 0 h 13769"/>
              <a:gd name="T6" fmla="*/ 0 w 95"/>
              <a:gd name="T7" fmla="*/ 0 h 13769"/>
              <a:gd name="T8" fmla="*/ 0 w 95"/>
              <a:gd name="T9" fmla="*/ 2147483647 h 13769"/>
              <a:gd name="T10" fmla="*/ 1504180997 w 95"/>
              <a:gd name="T11" fmla="*/ 2147483647 h 13769"/>
              <a:gd name="T12" fmla="*/ 0 w 95"/>
              <a:gd name="T13" fmla="*/ 2147483647 h 13769"/>
              <a:gd name="T14" fmla="*/ 0 w 95"/>
              <a:gd name="T15" fmla="*/ 2147483647 h 13769"/>
              <a:gd name="T16" fmla="*/ 1504180997 w 95"/>
              <a:gd name="T17" fmla="*/ 2147483647 h 137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5"/>
              <a:gd name="T28" fmla="*/ 0 h 13769"/>
              <a:gd name="T29" fmla="*/ 95 w 95"/>
              <a:gd name="T30" fmla="*/ 13769 h 137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5" h="13769">
                <a:moveTo>
                  <a:pt x="47" y="13769"/>
                </a:moveTo>
                <a:lnTo>
                  <a:pt x="95" y="13721"/>
                </a:lnTo>
                <a:lnTo>
                  <a:pt x="95" y="0"/>
                </a:lnTo>
                <a:lnTo>
                  <a:pt x="0" y="0"/>
                </a:lnTo>
                <a:lnTo>
                  <a:pt x="0" y="13721"/>
                </a:lnTo>
                <a:lnTo>
                  <a:pt x="47" y="13769"/>
                </a:lnTo>
                <a:lnTo>
                  <a:pt x="0" y="13721"/>
                </a:lnTo>
                <a:lnTo>
                  <a:pt x="0" y="13769"/>
                </a:lnTo>
                <a:lnTo>
                  <a:pt x="47" y="13769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Rectangle 25"/>
          <p:cNvSpPr>
            <a:spLocks noChangeArrowheads="1"/>
          </p:cNvSpPr>
          <p:nvPr/>
        </p:nvSpPr>
        <p:spPr bwMode="auto">
          <a:xfrm>
            <a:off x="3298826" y="5811838"/>
            <a:ext cx="6530975" cy="555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endParaRPr lang="en-US" altLang="en-US" b="0"/>
          </a:p>
        </p:txBody>
      </p:sp>
      <p:sp>
        <p:nvSpPr>
          <p:cNvPr id="17432" name="Freeform 26"/>
          <p:cNvSpPr>
            <a:spLocks/>
          </p:cNvSpPr>
          <p:nvPr/>
        </p:nvSpPr>
        <p:spPr bwMode="auto">
          <a:xfrm>
            <a:off x="3505200" y="1752600"/>
            <a:ext cx="3937000" cy="3421063"/>
          </a:xfrm>
          <a:custGeom>
            <a:avLst/>
            <a:gdLst>
              <a:gd name="T0" fmla="*/ 2147483647 w 11463"/>
              <a:gd name="T1" fmla="*/ 2147483647 h 10718"/>
              <a:gd name="T2" fmla="*/ 2147483647 w 11463"/>
              <a:gd name="T3" fmla="*/ 2147483647 h 10718"/>
              <a:gd name="T4" fmla="*/ 2147483647 w 11463"/>
              <a:gd name="T5" fmla="*/ 2147483647 h 10718"/>
              <a:gd name="T6" fmla="*/ 2147483647 w 11463"/>
              <a:gd name="T7" fmla="*/ 2147483647 h 10718"/>
              <a:gd name="T8" fmla="*/ 2147483647 w 11463"/>
              <a:gd name="T9" fmla="*/ 2147483647 h 10718"/>
              <a:gd name="T10" fmla="*/ 2147483647 w 11463"/>
              <a:gd name="T11" fmla="*/ 2147483647 h 10718"/>
              <a:gd name="T12" fmla="*/ 2147483647 w 11463"/>
              <a:gd name="T13" fmla="*/ 2147483647 h 10718"/>
              <a:gd name="T14" fmla="*/ 2147483647 w 11463"/>
              <a:gd name="T15" fmla="*/ 2147483647 h 10718"/>
              <a:gd name="T16" fmla="*/ 2147483647 w 11463"/>
              <a:gd name="T17" fmla="*/ 2147483647 h 10718"/>
              <a:gd name="T18" fmla="*/ 2147483647 w 11463"/>
              <a:gd name="T19" fmla="*/ 2147483647 h 10718"/>
              <a:gd name="T20" fmla="*/ 2147483647 w 11463"/>
              <a:gd name="T21" fmla="*/ 2147483647 h 10718"/>
              <a:gd name="T22" fmla="*/ 2147483647 w 11463"/>
              <a:gd name="T23" fmla="*/ 2147483647 h 10718"/>
              <a:gd name="T24" fmla="*/ 2147483647 w 11463"/>
              <a:gd name="T25" fmla="*/ 2147483647 h 10718"/>
              <a:gd name="T26" fmla="*/ 2147483647 w 11463"/>
              <a:gd name="T27" fmla="*/ 2147483647 h 10718"/>
              <a:gd name="T28" fmla="*/ 2147483647 w 11463"/>
              <a:gd name="T29" fmla="*/ 2147483647 h 10718"/>
              <a:gd name="T30" fmla="*/ 2147483647 w 11463"/>
              <a:gd name="T31" fmla="*/ 2147483647 h 10718"/>
              <a:gd name="T32" fmla="*/ 2147483647 w 11463"/>
              <a:gd name="T33" fmla="*/ 2147483647 h 10718"/>
              <a:gd name="T34" fmla="*/ 2147483647 w 11463"/>
              <a:gd name="T35" fmla="*/ 2147483647 h 10718"/>
              <a:gd name="T36" fmla="*/ 2147483647 w 11463"/>
              <a:gd name="T37" fmla="*/ 2147483647 h 10718"/>
              <a:gd name="T38" fmla="*/ 2147483647 w 11463"/>
              <a:gd name="T39" fmla="*/ 2147483647 h 10718"/>
              <a:gd name="T40" fmla="*/ 2147483647 w 11463"/>
              <a:gd name="T41" fmla="*/ 2147483647 h 10718"/>
              <a:gd name="T42" fmla="*/ 2147483647 w 11463"/>
              <a:gd name="T43" fmla="*/ 2147483647 h 10718"/>
              <a:gd name="T44" fmla="*/ 2147483647 w 11463"/>
              <a:gd name="T45" fmla="*/ 2147483647 h 10718"/>
              <a:gd name="T46" fmla="*/ 2147483647 w 11463"/>
              <a:gd name="T47" fmla="*/ 2147483647 h 10718"/>
              <a:gd name="T48" fmla="*/ 2147483647 w 11463"/>
              <a:gd name="T49" fmla="*/ 2147483647 h 10718"/>
              <a:gd name="T50" fmla="*/ 0 w 11463"/>
              <a:gd name="T51" fmla="*/ 1397038333 h 10718"/>
              <a:gd name="T52" fmla="*/ 2147483647 w 11463"/>
              <a:gd name="T53" fmla="*/ 2147483647 h 10718"/>
              <a:gd name="T54" fmla="*/ 2147483647 w 11463"/>
              <a:gd name="T55" fmla="*/ 2147483647 h 10718"/>
              <a:gd name="T56" fmla="*/ 2147483647 w 11463"/>
              <a:gd name="T57" fmla="*/ 2147483647 h 10718"/>
              <a:gd name="T58" fmla="*/ 2147483647 w 11463"/>
              <a:gd name="T59" fmla="*/ 2147483647 h 10718"/>
              <a:gd name="T60" fmla="*/ 2147483647 w 11463"/>
              <a:gd name="T61" fmla="*/ 2147483647 h 10718"/>
              <a:gd name="T62" fmla="*/ 2147483647 w 11463"/>
              <a:gd name="T63" fmla="*/ 2147483647 h 10718"/>
              <a:gd name="T64" fmla="*/ 2147483647 w 11463"/>
              <a:gd name="T65" fmla="*/ 2147483647 h 10718"/>
              <a:gd name="T66" fmla="*/ 2147483647 w 11463"/>
              <a:gd name="T67" fmla="*/ 2147483647 h 10718"/>
              <a:gd name="T68" fmla="*/ 2147483647 w 11463"/>
              <a:gd name="T69" fmla="*/ 2147483647 h 10718"/>
              <a:gd name="T70" fmla="*/ 2147483647 w 11463"/>
              <a:gd name="T71" fmla="*/ 2147483647 h 10718"/>
              <a:gd name="T72" fmla="*/ 2147483647 w 11463"/>
              <a:gd name="T73" fmla="*/ 2147483647 h 10718"/>
              <a:gd name="T74" fmla="*/ 2147483647 w 11463"/>
              <a:gd name="T75" fmla="*/ 2147483647 h 10718"/>
              <a:gd name="T76" fmla="*/ 2147483647 w 11463"/>
              <a:gd name="T77" fmla="*/ 2147483647 h 10718"/>
              <a:gd name="T78" fmla="*/ 2147483647 w 11463"/>
              <a:gd name="T79" fmla="*/ 2147483647 h 10718"/>
              <a:gd name="T80" fmla="*/ 2147483647 w 11463"/>
              <a:gd name="T81" fmla="*/ 2147483647 h 10718"/>
              <a:gd name="T82" fmla="*/ 2147483647 w 11463"/>
              <a:gd name="T83" fmla="*/ 2147483647 h 10718"/>
              <a:gd name="T84" fmla="*/ 2147483647 w 11463"/>
              <a:gd name="T85" fmla="*/ 2147483647 h 10718"/>
              <a:gd name="T86" fmla="*/ 2147483647 w 11463"/>
              <a:gd name="T87" fmla="*/ 2147483647 h 10718"/>
              <a:gd name="T88" fmla="*/ 2147483647 w 11463"/>
              <a:gd name="T89" fmla="*/ 2147483647 h 10718"/>
              <a:gd name="T90" fmla="*/ 2147483647 w 11463"/>
              <a:gd name="T91" fmla="*/ 2147483647 h 10718"/>
              <a:gd name="T92" fmla="*/ 2147483647 w 11463"/>
              <a:gd name="T93" fmla="*/ 2147483647 h 10718"/>
              <a:gd name="T94" fmla="*/ 2147483647 w 11463"/>
              <a:gd name="T95" fmla="*/ 2147483647 h 10718"/>
              <a:gd name="T96" fmla="*/ 2147483647 w 11463"/>
              <a:gd name="T97" fmla="*/ 2147483647 h 10718"/>
              <a:gd name="T98" fmla="*/ 2147483647 w 11463"/>
              <a:gd name="T99" fmla="*/ 2147483647 h 10718"/>
              <a:gd name="T100" fmla="*/ 2147483647 w 11463"/>
              <a:gd name="T101" fmla="*/ 2147483647 h 1071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1463"/>
              <a:gd name="T154" fmla="*/ 0 h 10718"/>
              <a:gd name="T155" fmla="*/ 11463 w 11463"/>
              <a:gd name="T156" fmla="*/ 10718 h 1071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1463" h="10718">
                <a:moveTo>
                  <a:pt x="11463" y="10598"/>
                </a:moveTo>
                <a:lnTo>
                  <a:pt x="11258" y="10519"/>
                </a:lnTo>
                <a:lnTo>
                  <a:pt x="11056" y="10437"/>
                </a:lnTo>
                <a:lnTo>
                  <a:pt x="10856" y="10355"/>
                </a:lnTo>
                <a:lnTo>
                  <a:pt x="10659" y="10271"/>
                </a:lnTo>
                <a:lnTo>
                  <a:pt x="10463" y="10185"/>
                </a:lnTo>
                <a:lnTo>
                  <a:pt x="10271" y="10099"/>
                </a:lnTo>
                <a:lnTo>
                  <a:pt x="10079" y="10011"/>
                </a:lnTo>
                <a:lnTo>
                  <a:pt x="9891" y="9922"/>
                </a:lnTo>
                <a:lnTo>
                  <a:pt x="9705" y="9832"/>
                </a:lnTo>
                <a:lnTo>
                  <a:pt x="9520" y="9740"/>
                </a:lnTo>
                <a:lnTo>
                  <a:pt x="9337" y="9648"/>
                </a:lnTo>
                <a:lnTo>
                  <a:pt x="9157" y="9554"/>
                </a:lnTo>
                <a:lnTo>
                  <a:pt x="8979" y="9459"/>
                </a:lnTo>
                <a:lnTo>
                  <a:pt x="8804" y="9365"/>
                </a:lnTo>
                <a:lnTo>
                  <a:pt x="8630" y="9269"/>
                </a:lnTo>
                <a:lnTo>
                  <a:pt x="8458" y="9170"/>
                </a:lnTo>
                <a:lnTo>
                  <a:pt x="8290" y="9073"/>
                </a:lnTo>
                <a:lnTo>
                  <a:pt x="8122" y="8974"/>
                </a:lnTo>
                <a:lnTo>
                  <a:pt x="7957" y="8873"/>
                </a:lnTo>
                <a:lnTo>
                  <a:pt x="7793" y="8772"/>
                </a:lnTo>
                <a:lnTo>
                  <a:pt x="7633" y="8672"/>
                </a:lnTo>
                <a:lnTo>
                  <a:pt x="7473" y="8569"/>
                </a:lnTo>
                <a:lnTo>
                  <a:pt x="7316" y="8466"/>
                </a:lnTo>
                <a:lnTo>
                  <a:pt x="7161" y="8363"/>
                </a:lnTo>
                <a:lnTo>
                  <a:pt x="7008" y="8258"/>
                </a:lnTo>
                <a:lnTo>
                  <a:pt x="6856" y="8153"/>
                </a:lnTo>
                <a:lnTo>
                  <a:pt x="6707" y="8048"/>
                </a:lnTo>
                <a:lnTo>
                  <a:pt x="6561" y="7942"/>
                </a:lnTo>
                <a:lnTo>
                  <a:pt x="6416" y="7836"/>
                </a:lnTo>
                <a:lnTo>
                  <a:pt x="6273" y="7728"/>
                </a:lnTo>
                <a:lnTo>
                  <a:pt x="6131" y="7620"/>
                </a:lnTo>
                <a:lnTo>
                  <a:pt x="5992" y="7513"/>
                </a:lnTo>
                <a:lnTo>
                  <a:pt x="5855" y="7405"/>
                </a:lnTo>
                <a:lnTo>
                  <a:pt x="5720" y="7296"/>
                </a:lnTo>
                <a:lnTo>
                  <a:pt x="5586" y="7187"/>
                </a:lnTo>
                <a:lnTo>
                  <a:pt x="5455" y="7078"/>
                </a:lnTo>
                <a:lnTo>
                  <a:pt x="5325" y="6968"/>
                </a:lnTo>
                <a:lnTo>
                  <a:pt x="5198" y="6858"/>
                </a:lnTo>
                <a:lnTo>
                  <a:pt x="5072" y="6748"/>
                </a:lnTo>
                <a:lnTo>
                  <a:pt x="4947" y="6638"/>
                </a:lnTo>
                <a:lnTo>
                  <a:pt x="4826" y="6528"/>
                </a:lnTo>
                <a:lnTo>
                  <a:pt x="4705" y="6418"/>
                </a:lnTo>
                <a:lnTo>
                  <a:pt x="4587" y="6308"/>
                </a:lnTo>
                <a:lnTo>
                  <a:pt x="4470" y="6197"/>
                </a:lnTo>
                <a:lnTo>
                  <a:pt x="4355" y="6087"/>
                </a:lnTo>
                <a:lnTo>
                  <a:pt x="4243" y="5976"/>
                </a:lnTo>
                <a:lnTo>
                  <a:pt x="4131" y="5866"/>
                </a:lnTo>
                <a:lnTo>
                  <a:pt x="4021" y="5756"/>
                </a:lnTo>
                <a:lnTo>
                  <a:pt x="3913" y="5646"/>
                </a:lnTo>
                <a:lnTo>
                  <a:pt x="3807" y="5534"/>
                </a:lnTo>
                <a:lnTo>
                  <a:pt x="3703" y="5426"/>
                </a:lnTo>
                <a:lnTo>
                  <a:pt x="3600" y="5316"/>
                </a:lnTo>
                <a:lnTo>
                  <a:pt x="3500" y="5205"/>
                </a:lnTo>
                <a:lnTo>
                  <a:pt x="3402" y="5097"/>
                </a:lnTo>
                <a:lnTo>
                  <a:pt x="3304" y="4988"/>
                </a:lnTo>
                <a:lnTo>
                  <a:pt x="3208" y="4879"/>
                </a:lnTo>
                <a:lnTo>
                  <a:pt x="3114" y="4771"/>
                </a:lnTo>
                <a:lnTo>
                  <a:pt x="3022" y="4663"/>
                </a:lnTo>
                <a:lnTo>
                  <a:pt x="2932" y="4556"/>
                </a:lnTo>
                <a:lnTo>
                  <a:pt x="2843" y="4449"/>
                </a:lnTo>
                <a:lnTo>
                  <a:pt x="2755" y="4343"/>
                </a:lnTo>
                <a:lnTo>
                  <a:pt x="2670" y="4237"/>
                </a:lnTo>
                <a:lnTo>
                  <a:pt x="2585" y="4131"/>
                </a:lnTo>
                <a:lnTo>
                  <a:pt x="2503" y="4027"/>
                </a:lnTo>
                <a:lnTo>
                  <a:pt x="2422" y="3923"/>
                </a:lnTo>
                <a:lnTo>
                  <a:pt x="2343" y="3819"/>
                </a:lnTo>
                <a:lnTo>
                  <a:pt x="2265" y="3716"/>
                </a:lnTo>
                <a:lnTo>
                  <a:pt x="2189" y="3615"/>
                </a:lnTo>
                <a:lnTo>
                  <a:pt x="2115" y="3513"/>
                </a:lnTo>
                <a:lnTo>
                  <a:pt x="2042" y="3412"/>
                </a:lnTo>
                <a:lnTo>
                  <a:pt x="1971" y="3313"/>
                </a:lnTo>
                <a:lnTo>
                  <a:pt x="1900" y="3214"/>
                </a:lnTo>
                <a:lnTo>
                  <a:pt x="1832" y="3116"/>
                </a:lnTo>
                <a:lnTo>
                  <a:pt x="1765" y="3019"/>
                </a:lnTo>
                <a:lnTo>
                  <a:pt x="1700" y="2923"/>
                </a:lnTo>
                <a:lnTo>
                  <a:pt x="1637" y="2828"/>
                </a:lnTo>
                <a:lnTo>
                  <a:pt x="1575" y="2733"/>
                </a:lnTo>
                <a:lnTo>
                  <a:pt x="1513" y="2641"/>
                </a:lnTo>
                <a:lnTo>
                  <a:pt x="1453" y="2548"/>
                </a:lnTo>
                <a:lnTo>
                  <a:pt x="1396" y="2457"/>
                </a:lnTo>
                <a:lnTo>
                  <a:pt x="1339" y="2367"/>
                </a:lnTo>
                <a:lnTo>
                  <a:pt x="1285" y="2279"/>
                </a:lnTo>
                <a:lnTo>
                  <a:pt x="1230" y="2191"/>
                </a:lnTo>
                <a:lnTo>
                  <a:pt x="1178" y="2105"/>
                </a:lnTo>
                <a:lnTo>
                  <a:pt x="1078" y="1936"/>
                </a:lnTo>
                <a:lnTo>
                  <a:pt x="983" y="1772"/>
                </a:lnTo>
                <a:lnTo>
                  <a:pt x="893" y="1614"/>
                </a:lnTo>
                <a:lnTo>
                  <a:pt x="810" y="1462"/>
                </a:lnTo>
                <a:lnTo>
                  <a:pt x="730" y="1316"/>
                </a:lnTo>
                <a:lnTo>
                  <a:pt x="658" y="1176"/>
                </a:lnTo>
                <a:lnTo>
                  <a:pt x="588" y="1043"/>
                </a:lnTo>
                <a:lnTo>
                  <a:pt x="525" y="916"/>
                </a:lnTo>
                <a:lnTo>
                  <a:pt x="467" y="797"/>
                </a:lnTo>
                <a:lnTo>
                  <a:pt x="413" y="685"/>
                </a:lnTo>
                <a:lnTo>
                  <a:pt x="364" y="579"/>
                </a:lnTo>
                <a:lnTo>
                  <a:pt x="320" y="483"/>
                </a:lnTo>
                <a:lnTo>
                  <a:pt x="280" y="394"/>
                </a:lnTo>
                <a:lnTo>
                  <a:pt x="245" y="314"/>
                </a:lnTo>
                <a:lnTo>
                  <a:pt x="189" y="179"/>
                </a:lnTo>
                <a:lnTo>
                  <a:pt x="149" y="79"/>
                </a:lnTo>
                <a:lnTo>
                  <a:pt x="125" y="20"/>
                </a:lnTo>
                <a:lnTo>
                  <a:pt x="118" y="0"/>
                </a:lnTo>
                <a:lnTo>
                  <a:pt x="0" y="43"/>
                </a:lnTo>
                <a:lnTo>
                  <a:pt x="8" y="65"/>
                </a:lnTo>
                <a:lnTo>
                  <a:pt x="32" y="127"/>
                </a:lnTo>
                <a:lnTo>
                  <a:pt x="72" y="228"/>
                </a:lnTo>
                <a:lnTo>
                  <a:pt x="130" y="365"/>
                </a:lnTo>
                <a:lnTo>
                  <a:pt x="165" y="446"/>
                </a:lnTo>
                <a:lnTo>
                  <a:pt x="205" y="536"/>
                </a:lnTo>
                <a:lnTo>
                  <a:pt x="250" y="634"/>
                </a:lnTo>
                <a:lnTo>
                  <a:pt x="299" y="740"/>
                </a:lnTo>
                <a:lnTo>
                  <a:pt x="354" y="853"/>
                </a:lnTo>
                <a:lnTo>
                  <a:pt x="413" y="974"/>
                </a:lnTo>
                <a:lnTo>
                  <a:pt x="476" y="1101"/>
                </a:lnTo>
                <a:lnTo>
                  <a:pt x="545" y="1236"/>
                </a:lnTo>
                <a:lnTo>
                  <a:pt x="619" y="1376"/>
                </a:lnTo>
                <a:lnTo>
                  <a:pt x="699" y="1524"/>
                </a:lnTo>
                <a:lnTo>
                  <a:pt x="783" y="1677"/>
                </a:lnTo>
                <a:lnTo>
                  <a:pt x="874" y="1836"/>
                </a:lnTo>
                <a:lnTo>
                  <a:pt x="969" y="2002"/>
                </a:lnTo>
                <a:lnTo>
                  <a:pt x="1071" y="2171"/>
                </a:lnTo>
                <a:lnTo>
                  <a:pt x="1123" y="2258"/>
                </a:lnTo>
                <a:lnTo>
                  <a:pt x="1177" y="2346"/>
                </a:lnTo>
                <a:lnTo>
                  <a:pt x="1233" y="2436"/>
                </a:lnTo>
                <a:lnTo>
                  <a:pt x="1289" y="2526"/>
                </a:lnTo>
                <a:lnTo>
                  <a:pt x="1348" y="2617"/>
                </a:lnTo>
                <a:lnTo>
                  <a:pt x="1408" y="2711"/>
                </a:lnTo>
                <a:lnTo>
                  <a:pt x="1469" y="2805"/>
                </a:lnTo>
                <a:lnTo>
                  <a:pt x="1532" y="2899"/>
                </a:lnTo>
                <a:lnTo>
                  <a:pt x="1597" y="2995"/>
                </a:lnTo>
                <a:lnTo>
                  <a:pt x="1662" y="3091"/>
                </a:lnTo>
                <a:lnTo>
                  <a:pt x="1729" y="3190"/>
                </a:lnTo>
                <a:lnTo>
                  <a:pt x="1798" y="3288"/>
                </a:lnTo>
                <a:lnTo>
                  <a:pt x="1868" y="3388"/>
                </a:lnTo>
                <a:lnTo>
                  <a:pt x="1941" y="3488"/>
                </a:lnTo>
                <a:lnTo>
                  <a:pt x="2013" y="3589"/>
                </a:lnTo>
                <a:lnTo>
                  <a:pt x="2089" y="3691"/>
                </a:lnTo>
                <a:lnTo>
                  <a:pt x="2165" y="3794"/>
                </a:lnTo>
                <a:lnTo>
                  <a:pt x="2243" y="3897"/>
                </a:lnTo>
                <a:lnTo>
                  <a:pt x="2323" y="4001"/>
                </a:lnTo>
                <a:lnTo>
                  <a:pt x="2404" y="4106"/>
                </a:lnTo>
                <a:lnTo>
                  <a:pt x="2487" y="4212"/>
                </a:lnTo>
                <a:lnTo>
                  <a:pt x="2571" y="4317"/>
                </a:lnTo>
                <a:lnTo>
                  <a:pt x="2658" y="4425"/>
                </a:lnTo>
                <a:lnTo>
                  <a:pt x="2746" y="4531"/>
                </a:lnTo>
                <a:lnTo>
                  <a:pt x="2835" y="4639"/>
                </a:lnTo>
                <a:lnTo>
                  <a:pt x="2927" y="4747"/>
                </a:lnTo>
                <a:lnTo>
                  <a:pt x="3020" y="4855"/>
                </a:lnTo>
                <a:lnTo>
                  <a:pt x="3114" y="4964"/>
                </a:lnTo>
                <a:lnTo>
                  <a:pt x="3210" y="5073"/>
                </a:lnTo>
                <a:lnTo>
                  <a:pt x="3308" y="5183"/>
                </a:lnTo>
                <a:lnTo>
                  <a:pt x="3408" y="5292"/>
                </a:lnTo>
                <a:lnTo>
                  <a:pt x="3509" y="5403"/>
                </a:lnTo>
                <a:lnTo>
                  <a:pt x="3612" y="5513"/>
                </a:lnTo>
                <a:lnTo>
                  <a:pt x="3717" y="5625"/>
                </a:lnTo>
                <a:lnTo>
                  <a:pt x="3823" y="5735"/>
                </a:lnTo>
                <a:lnTo>
                  <a:pt x="3932" y="5846"/>
                </a:lnTo>
                <a:lnTo>
                  <a:pt x="4043" y="5957"/>
                </a:lnTo>
                <a:lnTo>
                  <a:pt x="4154" y="6068"/>
                </a:lnTo>
                <a:lnTo>
                  <a:pt x="4268" y="6178"/>
                </a:lnTo>
                <a:lnTo>
                  <a:pt x="4384" y="6291"/>
                </a:lnTo>
                <a:lnTo>
                  <a:pt x="4501" y="6402"/>
                </a:lnTo>
                <a:lnTo>
                  <a:pt x="4620" y="6513"/>
                </a:lnTo>
                <a:lnTo>
                  <a:pt x="4742" y="6623"/>
                </a:lnTo>
                <a:lnTo>
                  <a:pt x="4864" y="6734"/>
                </a:lnTo>
                <a:lnTo>
                  <a:pt x="4989" y="6846"/>
                </a:lnTo>
                <a:lnTo>
                  <a:pt x="5116" y="6956"/>
                </a:lnTo>
                <a:lnTo>
                  <a:pt x="5244" y="7067"/>
                </a:lnTo>
                <a:lnTo>
                  <a:pt x="5375" y="7177"/>
                </a:lnTo>
                <a:lnTo>
                  <a:pt x="5507" y="7287"/>
                </a:lnTo>
                <a:lnTo>
                  <a:pt x="5641" y="7396"/>
                </a:lnTo>
                <a:lnTo>
                  <a:pt x="5778" y="7506"/>
                </a:lnTo>
                <a:lnTo>
                  <a:pt x="5915" y="7615"/>
                </a:lnTo>
                <a:lnTo>
                  <a:pt x="6056" y="7723"/>
                </a:lnTo>
                <a:lnTo>
                  <a:pt x="6198" y="7831"/>
                </a:lnTo>
                <a:lnTo>
                  <a:pt x="6341" y="7939"/>
                </a:lnTo>
                <a:lnTo>
                  <a:pt x="6487" y="8045"/>
                </a:lnTo>
                <a:lnTo>
                  <a:pt x="6636" y="8153"/>
                </a:lnTo>
                <a:lnTo>
                  <a:pt x="6785" y="8258"/>
                </a:lnTo>
                <a:lnTo>
                  <a:pt x="6937" y="8364"/>
                </a:lnTo>
                <a:lnTo>
                  <a:pt x="7091" y="8469"/>
                </a:lnTo>
                <a:lnTo>
                  <a:pt x="7247" y="8573"/>
                </a:lnTo>
                <a:lnTo>
                  <a:pt x="7405" y="8676"/>
                </a:lnTo>
                <a:lnTo>
                  <a:pt x="7566" y="8779"/>
                </a:lnTo>
                <a:lnTo>
                  <a:pt x="7727" y="8882"/>
                </a:lnTo>
                <a:lnTo>
                  <a:pt x="7891" y="8983"/>
                </a:lnTo>
                <a:lnTo>
                  <a:pt x="8058" y="9084"/>
                </a:lnTo>
                <a:lnTo>
                  <a:pt x="8226" y="9183"/>
                </a:lnTo>
                <a:lnTo>
                  <a:pt x="8396" y="9282"/>
                </a:lnTo>
                <a:lnTo>
                  <a:pt x="8569" y="9380"/>
                </a:lnTo>
                <a:lnTo>
                  <a:pt x="8744" y="9477"/>
                </a:lnTo>
                <a:lnTo>
                  <a:pt x="8920" y="9573"/>
                </a:lnTo>
                <a:lnTo>
                  <a:pt x="9099" y="9668"/>
                </a:lnTo>
                <a:lnTo>
                  <a:pt x="9281" y="9761"/>
                </a:lnTo>
                <a:lnTo>
                  <a:pt x="9464" y="9855"/>
                </a:lnTo>
                <a:lnTo>
                  <a:pt x="9649" y="9946"/>
                </a:lnTo>
                <a:lnTo>
                  <a:pt x="9836" y="10038"/>
                </a:lnTo>
                <a:lnTo>
                  <a:pt x="10027" y="10127"/>
                </a:lnTo>
                <a:lnTo>
                  <a:pt x="10219" y="10216"/>
                </a:lnTo>
                <a:lnTo>
                  <a:pt x="10413" y="10302"/>
                </a:lnTo>
                <a:lnTo>
                  <a:pt x="10609" y="10388"/>
                </a:lnTo>
                <a:lnTo>
                  <a:pt x="10808" y="10473"/>
                </a:lnTo>
                <a:lnTo>
                  <a:pt x="11009" y="10556"/>
                </a:lnTo>
                <a:lnTo>
                  <a:pt x="11212" y="10638"/>
                </a:lnTo>
                <a:lnTo>
                  <a:pt x="11418" y="10718"/>
                </a:lnTo>
                <a:lnTo>
                  <a:pt x="11463" y="1059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675313" y="1857375"/>
            <a:ext cx="2971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r>
              <a:rPr lang="en-US" altLang="en-US" sz="1800" b="0" i="0"/>
              <a:t>Put another way, market demand is not great enough to permit more than one firm to achieve sufficient economies of scale </a:t>
            </a:r>
            <a:r>
              <a:rPr lang="en-US" altLang="en-US" sz="1800" b="0" i="0">
                <a:sym typeface="Wingdings" charset="2"/>
              </a:rPr>
              <a:t> a single firm will emerge from the competitive process as the sole seller in the market.</a:t>
            </a:r>
            <a:r>
              <a:rPr lang="en-US" altLang="en-US" sz="1800" b="0" i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173009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03500" y="593562"/>
            <a:ext cx="7772400" cy="914400"/>
          </a:xfrm>
        </p:spPr>
        <p:txBody>
          <a:bodyPr/>
          <a:lstStyle/>
          <a:p>
            <a:pPr algn="just" eaLnBrk="1" hangingPunct="1"/>
            <a:r>
              <a:rPr lang="en-US" altLang="en-US"/>
              <a:t>Natural Monopoly</a:t>
            </a: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idx="1"/>
          </p:nvPr>
        </p:nvSpPr>
        <p:spPr>
          <a:xfrm>
            <a:off x="1612900" y="1943100"/>
            <a:ext cx="10414000" cy="37973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sz="2800" dirty="0" smtClean="0"/>
              <a:t>A </a:t>
            </a:r>
            <a:r>
              <a:rPr lang="en-US" altLang="en-US" sz="2800" dirty="0" smtClean="0"/>
              <a:t>monopoly that emerges </a:t>
            </a:r>
            <a:r>
              <a:rPr lang="en-US" altLang="en-US" sz="2800" dirty="0"/>
              <a:t>from the nature of </a:t>
            </a:r>
            <a:r>
              <a:rPr lang="en-US" altLang="en-US" sz="2800" dirty="0" smtClean="0"/>
              <a:t>costs is </a:t>
            </a:r>
            <a:r>
              <a:rPr lang="en-US" altLang="en-US" sz="2800" dirty="0"/>
              <a:t>called a </a:t>
            </a:r>
            <a:r>
              <a:rPr lang="en-US" altLang="en-US" sz="2800" i="1" dirty="0">
                <a:solidFill>
                  <a:srgbClr val="996633"/>
                </a:solidFill>
              </a:rPr>
              <a:t>natural monopoly</a:t>
            </a:r>
          </a:p>
          <a:p>
            <a:pPr algn="just" eaLnBrk="1" hangingPunct="1"/>
            <a:endParaRPr lang="en-US" altLang="en-US" sz="2800" i="1" dirty="0">
              <a:solidFill>
                <a:srgbClr val="996633"/>
              </a:solidFill>
            </a:endParaRPr>
          </a:p>
          <a:p>
            <a:pPr algn="just" eaLnBrk="1" hangingPunct="1"/>
            <a:r>
              <a:rPr lang="en-US" altLang="en-US" sz="2800" dirty="0"/>
              <a:t>A new entrant cannot sell enough output to experience the economies of scale enjoyed by an established natural monopolist </a:t>
            </a:r>
            <a:r>
              <a:rPr lang="en-US" altLang="en-US" sz="2800" dirty="0">
                <a:sym typeface="Wingdings" charset="2"/>
              </a:rPr>
              <a:t> entry into the market is naturally blocked</a:t>
            </a:r>
            <a:endParaRPr lang="en-US" alt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fld id="{118D3561-B2A7-4042-BFCF-B969F0F67C74}" type="slidenum">
              <a:rPr lang="en-US" altLang="en-US" sz="1200" b="0">
                <a:solidFill>
                  <a:srgbClr val="045C75"/>
                </a:solidFill>
              </a:rPr>
              <a:pPr algn="just" eaLnBrk="1" hangingPunct="1"/>
              <a:t>12</a:t>
            </a:fld>
            <a:endParaRPr lang="en-US" altLang="en-US" sz="1200" b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3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35200" y="136362"/>
            <a:ext cx="7772400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b="1"/>
              <a:t>Control of Essential Resources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idx="1"/>
          </p:nvPr>
        </p:nvSpPr>
        <p:spPr>
          <a:xfrm>
            <a:off x="1473200" y="1520662"/>
            <a:ext cx="10414000" cy="3787938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sz="2400" dirty="0"/>
              <a:t>Another source of monopoly power is a firm’s control over some non-reproducible resource critical to production</a:t>
            </a:r>
          </a:p>
          <a:p>
            <a:pPr algn="just"/>
            <a:r>
              <a:rPr lang="en-US" altLang="en-US" sz="2400" dirty="0"/>
              <a:t>Professional sports teams try to block the formation of competing leagues by signing the best athletes to long-term contracts</a:t>
            </a:r>
          </a:p>
          <a:p>
            <a:pPr algn="just"/>
            <a:r>
              <a:rPr lang="en-US" altLang="en-US" sz="2400" dirty="0"/>
              <a:t>Alcoa was the sole U.S. maker of aluminum for a long period of time because it controlled the supply of bauxite</a:t>
            </a:r>
          </a:p>
          <a:p>
            <a:pPr algn="just"/>
            <a:r>
              <a:rPr lang="en-US" altLang="en-US" sz="2400" dirty="0"/>
              <a:t>DeBeers controls the world’s diamond trade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041A48F-2EC2-7644-8DCB-8AAED0878A6C}" type="slidenum">
              <a:rPr lang="en-US" altLang="en-US" sz="1200">
                <a:solidFill>
                  <a:srgbClr val="045C75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3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6332EBE-27B8-7B40-AED7-6983CD24CE7D}" type="slidenum">
              <a:rPr lang="en-US" altLang="en-US" sz="1200">
                <a:solidFill>
                  <a:srgbClr val="045C75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pic>
        <p:nvPicPr>
          <p:cNvPr id="10243" name="Picture 2" descr="http://dynamic.pixton.com/comic/5/h/y/8/5hy85d787vn5o21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431801"/>
            <a:ext cx="8742362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6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700" y="60162"/>
            <a:ext cx="7772400" cy="990600"/>
          </a:xfrm>
        </p:spPr>
        <p:txBody>
          <a:bodyPr/>
          <a:lstStyle/>
          <a:p>
            <a:pPr algn="ctr" eaLnBrk="1" hangingPunct="1"/>
            <a:r>
              <a:rPr lang="en-US" altLang="en-US" b="1"/>
              <a:t>Local Monopolies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070100" y="1546062"/>
            <a:ext cx="9410700" cy="3991138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sz="2800" dirty="0"/>
              <a:t>Local monopolies are more common that national or international </a:t>
            </a:r>
            <a:r>
              <a:rPr lang="en-US" altLang="en-US" sz="2800" dirty="0" smtClean="0"/>
              <a:t>monopolies</a:t>
            </a:r>
            <a:endParaRPr lang="en-US" altLang="en-US" sz="2800" dirty="0"/>
          </a:p>
          <a:p>
            <a:pPr algn="just" eaLnBrk="1" hangingPunct="1"/>
            <a:r>
              <a:rPr lang="en-US" altLang="en-US" sz="2800" dirty="0"/>
              <a:t>Numerous natural monopolies for products sold in local </a:t>
            </a:r>
            <a:r>
              <a:rPr lang="en-US" altLang="en-US" sz="2800" dirty="0" smtClean="0"/>
              <a:t>markets</a:t>
            </a:r>
            <a:endParaRPr lang="en-US" altLang="en-US" sz="2800" dirty="0"/>
          </a:p>
          <a:p>
            <a:pPr algn="just" eaLnBrk="1" hangingPunct="1"/>
            <a:r>
              <a:rPr lang="en-US" altLang="en-US" sz="2800" dirty="0"/>
              <a:t>However, as a rule long-lasting monopolies are rare </a:t>
            </a:r>
            <a:r>
              <a:rPr lang="en-US" altLang="en-US" sz="2800" dirty="0" smtClean="0"/>
              <a:t>as profits in </a:t>
            </a:r>
            <a:r>
              <a:rPr lang="en-US" altLang="en-US" sz="2800" dirty="0"/>
              <a:t>monopoly attracts </a:t>
            </a:r>
            <a:r>
              <a:rPr lang="en-US" altLang="en-US" sz="2800" dirty="0" smtClean="0"/>
              <a:t>competitors. Thus monopoly may cease to exist.</a:t>
            </a:r>
            <a:endParaRPr lang="en-US" alt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3664F15-B2D4-924F-A4F3-FB649E1D23C8}" type="slidenum">
              <a:rPr lang="en-US" altLang="en-US" sz="1200">
                <a:solidFill>
                  <a:srgbClr val="045C75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700" y="303673"/>
            <a:ext cx="7772400" cy="990600"/>
          </a:xfrm>
        </p:spPr>
        <p:txBody>
          <a:bodyPr/>
          <a:lstStyle/>
          <a:p>
            <a:pPr algn="ctr" eaLnBrk="1" hangingPunct="1"/>
            <a:r>
              <a:rPr lang="en-US" altLang="en-US" b="1"/>
              <a:t>Revenue for the Monopolist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765300"/>
            <a:ext cx="9144000" cy="37592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sz="2400" dirty="0"/>
              <a:t>Because a monopoly, by definition, supplies the entire market, the demand for goods or services produced by a monopolist is also the market </a:t>
            </a:r>
            <a:r>
              <a:rPr lang="en-US" altLang="en-US" sz="2400" dirty="0" smtClean="0"/>
              <a:t>demand</a:t>
            </a:r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The demand curve for the </a:t>
            </a:r>
            <a:r>
              <a:rPr lang="en-US" altLang="en-US" sz="2400" dirty="0" smtClean="0"/>
              <a:t>monopolist slopes </a:t>
            </a:r>
            <a:r>
              <a:rPr lang="en-US" altLang="en-US" sz="2400" dirty="0"/>
              <a:t>downward, reflecting the law of </a:t>
            </a:r>
            <a:r>
              <a:rPr lang="en-US" altLang="en-US" sz="2400" dirty="0" smtClean="0"/>
              <a:t>demand.</a:t>
            </a:r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828730B-97F2-8442-B1A6-BD39891AAB7D}" type="slidenum">
              <a:rPr lang="en-US" altLang="en-US" sz="1200">
                <a:solidFill>
                  <a:srgbClr val="045C75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0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71196" y="309219"/>
            <a:ext cx="9520158" cy="104923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Demand, Average and Marginal Revenue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32200" y="2076450"/>
            <a:ext cx="0" cy="3060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624918" y="5118100"/>
            <a:ext cx="447040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39483" y="2533537"/>
            <a:ext cx="2146300" cy="24765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65408" y="2558994"/>
            <a:ext cx="886611" cy="234327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53100" y="4699000"/>
            <a:ext cx="51809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78055" y="4807466"/>
            <a:ext cx="556563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10200" y="517679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95726" y="395117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Price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95318" y="49466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25002" y="494665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44989" y="17789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75100" y="52461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4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196" y="309219"/>
            <a:ext cx="9520158" cy="1049235"/>
          </a:xfrm>
          <a:ln>
            <a:solidFill>
              <a:schemeClr val="accent3"/>
            </a:solidFill>
          </a:ln>
        </p:spPr>
        <p:txBody>
          <a:bodyPr/>
          <a:lstStyle/>
          <a:p>
            <a:r>
              <a:rPr lang="en-US" dirty="0" smtClean="0"/>
              <a:t>Equilibrium in Short Run: Super Normal Profits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632200" y="2076450"/>
            <a:ext cx="0" cy="3060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24918" y="5118100"/>
            <a:ext cx="447040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57600" y="2495550"/>
            <a:ext cx="2146300" cy="24765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63019" y="2501970"/>
            <a:ext cx="914400" cy="23876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53100" y="4699000"/>
            <a:ext cx="51809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78055" y="4807466"/>
            <a:ext cx="556563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670843" y="3250133"/>
            <a:ext cx="457184" cy="111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20219" y="2971800"/>
            <a:ext cx="0" cy="220499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3657600" y="2959100"/>
            <a:ext cx="462619" cy="127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 rot="21340709">
            <a:off x="3690283" y="2317820"/>
            <a:ext cx="1986617" cy="1082879"/>
          </a:xfrm>
          <a:custGeom>
            <a:avLst/>
            <a:gdLst>
              <a:gd name="connsiteX0" fmla="*/ 0 w 1600200"/>
              <a:gd name="connsiteY0" fmla="*/ 0 h 625006"/>
              <a:gd name="connsiteX1" fmla="*/ 520700 w 1600200"/>
              <a:gd name="connsiteY1" fmla="*/ 622300 h 625006"/>
              <a:gd name="connsiteX2" fmla="*/ 1562100 w 1600200"/>
              <a:gd name="connsiteY2" fmla="*/ 241300 h 625006"/>
              <a:gd name="connsiteX3" fmla="*/ 1562100 w 1600200"/>
              <a:gd name="connsiteY3" fmla="*/ 241300 h 625006"/>
              <a:gd name="connsiteX4" fmla="*/ 1587500 w 1600200"/>
              <a:gd name="connsiteY4" fmla="*/ 254000 h 625006"/>
              <a:gd name="connsiteX5" fmla="*/ 1600200 w 1600200"/>
              <a:gd name="connsiteY5" fmla="*/ 241300 h 62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200" h="625006">
                <a:moveTo>
                  <a:pt x="0" y="0"/>
                </a:moveTo>
                <a:cubicBezTo>
                  <a:pt x="130175" y="291041"/>
                  <a:pt x="260350" y="582083"/>
                  <a:pt x="520700" y="622300"/>
                </a:cubicBezTo>
                <a:cubicBezTo>
                  <a:pt x="781050" y="662517"/>
                  <a:pt x="1562100" y="241300"/>
                  <a:pt x="1562100" y="241300"/>
                </a:cubicBezTo>
                <a:lnTo>
                  <a:pt x="1562100" y="241300"/>
                </a:lnTo>
                <a:cubicBezTo>
                  <a:pt x="1566333" y="243417"/>
                  <a:pt x="1581150" y="254000"/>
                  <a:pt x="1587500" y="254000"/>
                </a:cubicBezTo>
                <a:cubicBezTo>
                  <a:pt x="1593850" y="254000"/>
                  <a:pt x="1600200" y="241300"/>
                  <a:pt x="1600200" y="24130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695700" y="2501900"/>
            <a:ext cx="1143000" cy="1122064"/>
          </a:xfrm>
          <a:custGeom>
            <a:avLst/>
            <a:gdLst>
              <a:gd name="connsiteX0" fmla="*/ 0 w 1143000"/>
              <a:gd name="connsiteY0" fmla="*/ 317500 h 1122064"/>
              <a:gd name="connsiteX1" fmla="*/ 444500 w 1143000"/>
              <a:gd name="connsiteY1" fmla="*/ 1117600 h 1122064"/>
              <a:gd name="connsiteX2" fmla="*/ 1143000 w 1143000"/>
              <a:gd name="connsiteY2" fmla="*/ 0 h 1122064"/>
              <a:gd name="connsiteX3" fmla="*/ 1143000 w 1143000"/>
              <a:gd name="connsiteY3" fmla="*/ 0 h 112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122064">
                <a:moveTo>
                  <a:pt x="0" y="317500"/>
                </a:moveTo>
                <a:cubicBezTo>
                  <a:pt x="127000" y="744008"/>
                  <a:pt x="254000" y="1170517"/>
                  <a:pt x="444500" y="1117600"/>
                </a:cubicBezTo>
                <a:cubicBezTo>
                  <a:pt x="635000" y="1064683"/>
                  <a:pt x="1143000" y="0"/>
                  <a:pt x="1143000" y="0"/>
                </a:cubicBezTo>
                <a:lnTo>
                  <a:pt x="114300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600700" y="2470150"/>
            <a:ext cx="527709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73600" y="2170152"/>
            <a:ext cx="56618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83719" y="3435909"/>
            <a:ext cx="32573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87826" y="2682359"/>
            <a:ext cx="32412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20219" y="2682359"/>
            <a:ext cx="40267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97477" y="3119206"/>
            <a:ext cx="365806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10200" y="517679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95726" y="395117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Price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95318" y="49466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25002" y="494665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44989" y="17789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0727" y="3119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75100" y="52461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/>
      <p:bldP spid="46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471196" y="309219"/>
            <a:ext cx="9520158" cy="104923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Equilibrium in Short Run: Losses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644900" y="2076450"/>
            <a:ext cx="0" cy="3060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24918" y="5130800"/>
            <a:ext cx="447040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57600" y="2495550"/>
            <a:ext cx="2146300" cy="24765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63019" y="2501970"/>
            <a:ext cx="914400" cy="23876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4699000"/>
            <a:ext cx="51809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78055" y="4807466"/>
            <a:ext cx="556563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670300" y="2707769"/>
            <a:ext cx="449919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20219" y="2971800"/>
            <a:ext cx="0" cy="220499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657600" y="2959100"/>
            <a:ext cx="462619" cy="127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 rot="21340709">
            <a:off x="3812710" y="1872033"/>
            <a:ext cx="1986617" cy="1082879"/>
          </a:xfrm>
          <a:custGeom>
            <a:avLst/>
            <a:gdLst>
              <a:gd name="connsiteX0" fmla="*/ 0 w 1600200"/>
              <a:gd name="connsiteY0" fmla="*/ 0 h 625006"/>
              <a:gd name="connsiteX1" fmla="*/ 520700 w 1600200"/>
              <a:gd name="connsiteY1" fmla="*/ 622300 h 625006"/>
              <a:gd name="connsiteX2" fmla="*/ 1562100 w 1600200"/>
              <a:gd name="connsiteY2" fmla="*/ 241300 h 625006"/>
              <a:gd name="connsiteX3" fmla="*/ 1562100 w 1600200"/>
              <a:gd name="connsiteY3" fmla="*/ 241300 h 625006"/>
              <a:gd name="connsiteX4" fmla="*/ 1587500 w 1600200"/>
              <a:gd name="connsiteY4" fmla="*/ 254000 h 625006"/>
              <a:gd name="connsiteX5" fmla="*/ 1600200 w 1600200"/>
              <a:gd name="connsiteY5" fmla="*/ 241300 h 62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200" h="625006">
                <a:moveTo>
                  <a:pt x="0" y="0"/>
                </a:moveTo>
                <a:cubicBezTo>
                  <a:pt x="130175" y="291041"/>
                  <a:pt x="260350" y="582083"/>
                  <a:pt x="520700" y="622300"/>
                </a:cubicBezTo>
                <a:cubicBezTo>
                  <a:pt x="781050" y="662517"/>
                  <a:pt x="1562100" y="241300"/>
                  <a:pt x="1562100" y="241300"/>
                </a:cubicBezTo>
                <a:lnTo>
                  <a:pt x="1562100" y="241300"/>
                </a:lnTo>
                <a:cubicBezTo>
                  <a:pt x="1566333" y="243417"/>
                  <a:pt x="1581150" y="254000"/>
                  <a:pt x="1587500" y="254000"/>
                </a:cubicBezTo>
                <a:cubicBezTo>
                  <a:pt x="1593850" y="254000"/>
                  <a:pt x="1600200" y="241300"/>
                  <a:pt x="1600200" y="24130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695700" y="2501900"/>
            <a:ext cx="1143000" cy="1122064"/>
          </a:xfrm>
          <a:custGeom>
            <a:avLst/>
            <a:gdLst>
              <a:gd name="connsiteX0" fmla="*/ 0 w 1143000"/>
              <a:gd name="connsiteY0" fmla="*/ 317500 h 1122064"/>
              <a:gd name="connsiteX1" fmla="*/ 444500 w 1143000"/>
              <a:gd name="connsiteY1" fmla="*/ 1117600 h 1122064"/>
              <a:gd name="connsiteX2" fmla="*/ 1143000 w 1143000"/>
              <a:gd name="connsiteY2" fmla="*/ 0 h 1122064"/>
              <a:gd name="connsiteX3" fmla="*/ 1143000 w 1143000"/>
              <a:gd name="connsiteY3" fmla="*/ 0 h 112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122064">
                <a:moveTo>
                  <a:pt x="0" y="317500"/>
                </a:moveTo>
                <a:cubicBezTo>
                  <a:pt x="127000" y="744008"/>
                  <a:pt x="254000" y="1170517"/>
                  <a:pt x="444500" y="1117600"/>
                </a:cubicBezTo>
                <a:cubicBezTo>
                  <a:pt x="635000" y="1064683"/>
                  <a:pt x="1143000" y="0"/>
                  <a:pt x="1143000" y="0"/>
                </a:cubicBezTo>
                <a:lnTo>
                  <a:pt x="114300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08354" y="1962471"/>
            <a:ext cx="527709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73600" y="2170152"/>
            <a:ext cx="56618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83719" y="3435909"/>
            <a:ext cx="32573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22590" y="2354818"/>
            <a:ext cx="32412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44772" y="2367610"/>
            <a:ext cx="40267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46677" y="2738206"/>
            <a:ext cx="365806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517679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95726" y="395117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Price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95318" y="49466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25002" y="494665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44989" y="17789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40727" y="28017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4119423" y="2654816"/>
            <a:ext cx="6215" cy="31698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5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5700" y="73335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en-US" b="1" dirty="0">
                <a:solidFill>
                  <a:srgbClr val="000000"/>
                </a:solidFill>
                <a:latin typeface="Arial" charset="0"/>
                <a:ea typeface="Open Sans" charset="0"/>
              </a:rPr>
              <a:t>Features of a Monopoly Market</a:t>
            </a:r>
          </a:p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971777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4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71196" y="309219"/>
            <a:ext cx="9520158" cy="104923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Equilibrium in Short Run : Normal Profits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44900" y="2076450"/>
            <a:ext cx="0" cy="3060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624918" y="5130800"/>
            <a:ext cx="447040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57600" y="2495550"/>
            <a:ext cx="2146300" cy="24765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63019" y="2501970"/>
            <a:ext cx="914400" cy="23876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53100" y="4699000"/>
            <a:ext cx="51809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78055" y="4807466"/>
            <a:ext cx="556563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120219" y="2971800"/>
            <a:ext cx="0" cy="220499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657600" y="2959100"/>
            <a:ext cx="462619" cy="127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 rot="21340709">
            <a:off x="3714751" y="2062844"/>
            <a:ext cx="1986617" cy="1082879"/>
          </a:xfrm>
          <a:custGeom>
            <a:avLst/>
            <a:gdLst>
              <a:gd name="connsiteX0" fmla="*/ 0 w 1600200"/>
              <a:gd name="connsiteY0" fmla="*/ 0 h 625006"/>
              <a:gd name="connsiteX1" fmla="*/ 520700 w 1600200"/>
              <a:gd name="connsiteY1" fmla="*/ 622300 h 625006"/>
              <a:gd name="connsiteX2" fmla="*/ 1562100 w 1600200"/>
              <a:gd name="connsiteY2" fmla="*/ 241300 h 625006"/>
              <a:gd name="connsiteX3" fmla="*/ 1562100 w 1600200"/>
              <a:gd name="connsiteY3" fmla="*/ 241300 h 625006"/>
              <a:gd name="connsiteX4" fmla="*/ 1587500 w 1600200"/>
              <a:gd name="connsiteY4" fmla="*/ 254000 h 625006"/>
              <a:gd name="connsiteX5" fmla="*/ 1600200 w 1600200"/>
              <a:gd name="connsiteY5" fmla="*/ 241300 h 62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200" h="625006">
                <a:moveTo>
                  <a:pt x="0" y="0"/>
                </a:moveTo>
                <a:cubicBezTo>
                  <a:pt x="130175" y="291041"/>
                  <a:pt x="260350" y="582083"/>
                  <a:pt x="520700" y="622300"/>
                </a:cubicBezTo>
                <a:cubicBezTo>
                  <a:pt x="781050" y="662517"/>
                  <a:pt x="1562100" y="241300"/>
                  <a:pt x="1562100" y="241300"/>
                </a:cubicBezTo>
                <a:lnTo>
                  <a:pt x="1562100" y="241300"/>
                </a:lnTo>
                <a:cubicBezTo>
                  <a:pt x="1566333" y="243417"/>
                  <a:pt x="1581150" y="254000"/>
                  <a:pt x="1587500" y="254000"/>
                </a:cubicBezTo>
                <a:cubicBezTo>
                  <a:pt x="1593850" y="254000"/>
                  <a:pt x="1600200" y="241300"/>
                  <a:pt x="1600200" y="24130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695700" y="2501900"/>
            <a:ext cx="1143000" cy="1122064"/>
          </a:xfrm>
          <a:custGeom>
            <a:avLst/>
            <a:gdLst>
              <a:gd name="connsiteX0" fmla="*/ 0 w 1143000"/>
              <a:gd name="connsiteY0" fmla="*/ 317500 h 1122064"/>
              <a:gd name="connsiteX1" fmla="*/ 444500 w 1143000"/>
              <a:gd name="connsiteY1" fmla="*/ 1117600 h 1122064"/>
              <a:gd name="connsiteX2" fmla="*/ 1143000 w 1143000"/>
              <a:gd name="connsiteY2" fmla="*/ 0 h 1122064"/>
              <a:gd name="connsiteX3" fmla="*/ 1143000 w 1143000"/>
              <a:gd name="connsiteY3" fmla="*/ 0 h 112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122064">
                <a:moveTo>
                  <a:pt x="0" y="317500"/>
                </a:moveTo>
                <a:cubicBezTo>
                  <a:pt x="127000" y="744008"/>
                  <a:pt x="254000" y="1170517"/>
                  <a:pt x="444500" y="1117600"/>
                </a:cubicBezTo>
                <a:cubicBezTo>
                  <a:pt x="635000" y="1064683"/>
                  <a:pt x="1143000" y="0"/>
                  <a:pt x="1143000" y="0"/>
                </a:cubicBezTo>
                <a:lnTo>
                  <a:pt x="114300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00700" y="2470150"/>
            <a:ext cx="527709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73600" y="2170152"/>
            <a:ext cx="56618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83719" y="3435909"/>
            <a:ext cx="32573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87826" y="2682359"/>
            <a:ext cx="32412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20219" y="2682359"/>
            <a:ext cx="40267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10200" y="517679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95726" y="395117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Price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95318" y="49466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25002" y="494665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44989" y="17789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8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93562"/>
            <a:ext cx="7772400" cy="914400"/>
          </a:xfrm>
        </p:spPr>
        <p:txBody>
          <a:bodyPr/>
          <a:lstStyle/>
          <a:p>
            <a:pPr algn="just" eaLnBrk="1" hangingPunct="1"/>
            <a:r>
              <a:rPr lang="en-US" altLang="en-US"/>
              <a:t>Monopolist’s Supply Curve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171700" y="2451100"/>
            <a:ext cx="9398000" cy="25019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/>
              <a:t>The intersection of a monopolist’s marginal revenue and marginal cost curve identifies the profit maximizing quantity, but the price is found on the demand curve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dirty="0"/>
              <a:t>Thus, there is no curve that shows both price and quantity supplied </a:t>
            </a:r>
            <a:r>
              <a:rPr lang="en-US" altLang="en-US" dirty="0">
                <a:sym typeface="Wingdings" charset="2"/>
              </a:rPr>
              <a:t> there is no </a:t>
            </a:r>
            <a:r>
              <a:rPr lang="en-US" altLang="en-US" i="1" dirty="0">
                <a:solidFill>
                  <a:srgbClr val="CC3300"/>
                </a:solidFill>
                <a:sym typeface="Wingdings" charset="2"/>
              </a:rPr>
              <a:t>monopolist supply curve</a:t>
            </a:r>
            <a:endParaRPr lang="en-US" altLang="en-US" i="1" dirty="0">
              <a:solidFill>
                <a:srgbClr val="CC33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fld id="{A7ED34BF-9E9E-0841-A997-CD3CADA6D97B}" type="slidenum">
              <a:rPr lang="en-US" altLang="en-US" sz="1200" b="0">
                <a:solidFill>
                  <a:srgbClr val="045C75"/>
                </a:solidFill>
              </a:rPr>
              <a:pPr algn="just" eaLnBrk="1" hangingPunct="1"/>
              <a:t>21</a:t>
            </a:fld>
            <a:endParaRPr lang="en-US" altLang="en-US" sz="1200" b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7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72113"/>
            <a:ext cx="7543800" cy="9906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dirty="0"/>
              <a:t>Long-Run Profit Maximization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519836" y="1671014"/>
            <a:ext cx="3495435" cy="364496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/>
              <a:t>For a </a:t>
            </a:r>
            <a:r>
              <a:rPr lang="en-US" altLang="en-US" dirty="0" smtClean="0"/>
              <a:t>monopoly there is  no distinction </a:t>
            </a:r>
            <a:r>
              <a:rPr lang="en-US" altLang="en-US" dirty="0"/>
              <a:t>between the long and </a:t>
            </a:r>
            <a:r>
              <a:rPr lang="en-US" altLang="en-US" dirty="0" smtClean="0"/>
              <a:t>short run</a:t>
            </a:r>
            <a:endParaRPr lang="en-US" altLang="en-US" dirty="0"/>
          </a:p>
          <a:p>
            <a:pPr algn="just" eaLnBrk="1" hangingPunct="1"/>
            <a:r>
              <a:rPr lang="en-US" altLang="en-US" dirty="0" smtClean="0"/>
              <a:t>As there are high </a:t>
            </a:r>
            <a:r>
              <a:rPr lang="en-US" altLang="en-US" dirty="0"/>
              <a:t>barriers </a:t>
            </a:r>
            <a:r>
              <a:rPr lang="en-US" altLang="en-US" dirty="0" smtClean="0"/>
              <a:t>to  </a:t>
            </a:r>
            <a:r>
              <a:rPr lang="en-US" altLang="en-US" dirty="0"/>
              <a:t>new entry, economic profit can persist in the long </a:t>
            </a:r>
            <a:r>
              <a:rPr lang="en-US" altLang="en-US" dirty="0" smtClean="0"/>
              <a:t>run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fld id="{420414AE-3130-2F4B-BBBD-D5C56459E76E}" type="slidenum">
              <a:rPr lang="en-US" altLang="en-US" sz="1200" b="0">
                <a:solidFill>
                  <a:srgbClr val="045C75"/>
                </a:solidFill>
              </a:rPr>
              <a:pPr algn="just" eaLnBrk="1" hangingPunct="1"/>
              <a:t>22</a:t>
            </a:fld>
            <a:endParaRPr lang="en-US" altLang="en-US" sz="1200" b="0">
              <a:solidFill>
                <a:srgbClr val="045C75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32200" y="2076450"/>
            <a:ext cx="0" cy="3060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624918" y="5118100"/>
            <a:ext cx="447040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57600" y="2495550"/>
            <a:ext cx="2146300" cy="24765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63019" y="2501970"/>
            <a:ext cx="914400" cy="23876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53100" y="4699000"/>
            <a:ext cx="51809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8055" y="4807466"/>
            <a:ext cx="556563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70843" y="3250133"/>
            <a:ext cx="457184" cy="111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20219" y="2971800"/>
            <a:ext cx="0" cy="220499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657600" y="2959100"/>
            <a:ext cx="462619" cy="127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 rot="21340709">
            <a:off x="3690283" y="2317820"/>
            <a:ext cx="1986617" cy="1082879"/>
          </a:xfrm>
          <a:custGeom>
            <a:avLst/>
            <a:gdLst>
              <a:gd name="connsiteX0" fmla="*/ 0 w 1600200"/>
              <a:gd name="connsiteY0" fmla="*/ 0 h 625006"/>
              <a:gd name="connsiteX1" fmla="*/ 520700 w 1600200"/>
              <a:gd name="connsiteY1" fmla="*/ 622300 h 625006"/>
              <a:gd name="connsiteX2" fmla="*/ 1562100 w 1600200"/>
              <a:gd name="connsiteY2" fmla="*/ 241300 h 625006"/>
              <a:gd name="connsiteX3" fmla="*/ 1562100 w 1600200"/>
              <a:gd name="connsiteY3" fmla="*/ 241300 h 625006"/>
              <a:gd name="connsiteX4" fmla="*/ 1587500 w 1600200"/>
              <a:gd name="connsiteY4" fmla="*/ 254000 h 625006"/>
              <a:gd name="connsiteX5" fmla="*/ 1600200 w 1600200"/>
              <a:gd name="connsiteY5" fmla="*/ 241300 h 62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200" h="625006">
                <a:moveTo>
                  <a:pt x="0" y="0"/>
                </a:moveTo>
                <a:cubicBezTo>
                  <a:pt x="130175" y="291041"/>
                  <a:pt x="260350" y="582083"/>
                  <a:pt x="520700" y="622300"/>
                </a:cubicBezTo>
                <a:cubicBezTo>
                  <a:pt x="781050" y="662517"/>
                  <a:pt x="1562100" y="241300"/>
                  <a:pt x="1562100" y="241300"/>
                </a:cubicBezTo>
                <a:lnTo>
                  <a:pt x="1562100" y="241300"/>
                </a:lnTo>
                <a:cubicBezTo>
                  <a:pt x="1566333" y="243417"/>
                  <a:pt x="1581150" y="254000"/>
                  <a:pt x="1587500" y="254000"/>
                </a:cubicBezTo>
                <a:cubicBezTo>
                  <a:pt x="1593850" y="254000"/>
                  <a:pt x="1600200" y="241300"/>
                  <a:pt x="1600200" y="24130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695700" y="2501900"/>
            <a:ext cx="1143000" cy="1122064"/>
          </a:xfrm>
          <a:custGeom>
            <a:avLst/>
            <a:gdLst>
              <a:gd name="connsiteX0" fmla="*/ 0 w 1143000"/>
              <a:gd name="connsiteY0" fmla="*/ 317500 h 1122064"/>
              <a:gd name="connsiteX1" fmla="*/ 444500 w 1143000"/>
              <a:gd name="connsiteY1" fmla="*/ 1117600 h 1122064"/>
              <a:gd name="connsiteX2" fmla="*/ 1143000 w 1143000"/>
              <a:gd name="connsiteY2" fmla="*/ 0 h 1122064"/>
              <a:gd name="connsiteX3" fmla="*/ 1143000 w 1143000"/>
              <a:gd name="connsiteY3" fmla="*/ 0 h 112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122064">
                <a:moveTo>
                  <a:pt x="0" y="317500"/>
                </a:moveTo>
                <a:cubicBezTo>
                  <a:pt x="127000" y="744008"/>
                  <a:pt x="254000" y="1170517"/>
                  <a:pt x="444500" y="1117600"/>
                </a:cubicBezTo>
                <a:cubicBezTo>
                  <a:pt x="635000" y="1064683"/>
                  <a:pt x="1143000" y="0"/>
                  <a:pt x="1143000" y="0"/>
                </a:cubicBezTo>
                <a:lnTo>
                  <a:pt x="114300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00700" y="2470150"/>
            <a:ext cx="527709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73600" y="2170152"/>
            <a:ext cx="56618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83719" y="3435909"/>
            <a:ext cx="32573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87826" y="2682359"/>
            <a:ext cx="32412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20219" y="2682359"/>
            <a:ext cx="40267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97477" y="3119206"/>
            <a:ext cx="365806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0200" y="517679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95726" y="395117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Price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95318" y="49466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25002" y="494665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44989" y="17789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0727" y="3119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75100" y="52461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632200" y="2076450"/>
            <a:ext cx="0" cy="3060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24918" y="5118100"/>
            <a:ext cx="447040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57600" y="2495550"/>
            <a:ext cx="2146300" cy="24765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63019" y="2501970"/>
            <a:ext cx="914400" cy="23876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53100" y="4699000"/>
            <a:ext cx="51809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78055" y="4807466"/>
            <a:ext cx="556563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670843" y="3250133"/>
            <a:ext cx="457184" cy="111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20219" y="2971800"/>
            <a:ext cx="0" cy="220499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3657600" y="2959100"/>
            <a:ext cx="462619" cy="127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 rot="21340709">
            <a:off x="3690283" y="2317820"/>
            <a:ext cx="1986617" cy="1082879"/>
          </a:xfrm>
          <a:custGeom>
            <a:avLst/>
            <a:gdLst>
              <a:gd name="connsiteX0" fmla="*/ 0 w 1600200"/>
              <a:gd name="connsiteY0" fmla="*/ 0 h 625006"/>
              <a:gd name="connsiteX1" fmla="*/ 520700 w 1600200"/>
              <a:gd name="connsiteY1" fmla="*/ 622300 h 625006"/>
              <a:gd name="connsiteX2" fmla="*/ 1562100 w 1600200"/>
              <a:gd name="connsiteY2" fmla="*/ 241300 h 625006"/>
              <a:gd name="connsiteX3" fmla="*/ 1562100 w 1600200"/>
              <a:gd name="connsiteY3" fmla="*/ 241300 h 625006"/>
              <a:gd name="connsiteX4" fmla="*/ 1587500 w 1600200"/>
              <a:gd name="connsiteY4" fmla="*/ 254000 h 625006"/>
              <a:gd name="connsiteX5" fmla="*/ 1600200 w 1600200"/>
              <a:gd name="connsiteY5" fmla="*/ 241300 h 62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200" h="625006">
                <a:moveTo>
                  <a:pt x="0" y="0"/>
                </a:moveTo>
                <a:cubicBezTo>
                  <a:pt x="130175" y="291041"/>
                  <a:pt x="260350" y="582083"/>
                  <a:pt x="520700" y="622300"/>
                </a:cubicBezTo>
                <a:cubicBezTo>
                  <a:pt x="781050" y="662517"/>
                  <a:pt x="1562100" y="241300"/>
                  <a:pt x="1562100" y="241300"/>
                </a:cubicBezTo>
                <a:lnTo>
                  <a:pt x="1562100" y="241300"/>
                </a:lnTo>
                <a:cubicBezTo>
                  <a:pt x="1566333" y="243417"/>
                  <a:pt x="1581150" y="254000"/>
                  <a:pt x="1587500" y="254000"/>
                </a:cubicBezTo>
                <a:cubicBezTo>
                  <a:pt x="1593850" y="254000"/>
                  <a:pt x="1600200" y="241300"/>
                  <a:pt x="1600200" y="24130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695700" y="2501900"/>
            <a:ext cx="1143000" cy="1122064"/>
          </a:xfrm>
          <a:custGeom>
            <a:avLst/>
            <a:gdLst>
              <a:gd name="connsiteX0" fmla="*/ 0 w 1143000"/>
              <a:gd name="connsiteY0" fmla="*/ 317500 h 1122064"/>
              <a:gd name="connsiteX1" fmla="*/ 444500 w 1143000"/>
              <a:gd name="connsiteY1" fmla="*/ 1117600 h 1122064"/>
              <a:gd name="connsiteX2" fmla="*/ 1143000 w 1143000"/>
              <a:gd name="connsiteY2" fmla="*/ 0 h 1122064"/>
              <a:gd name="connsiteX3" fmla="*/ 1143000 w 1143000"/>
              <a:gd name="connsiteY3" fmla="*/ 0 h 112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122064">
                <a:moveTo>
                  <a:pt x="0" y="317500"/>
                </a:moveTo>
                <a:cubicBezTo>
                  <a:pt x="127000" y="744008"/>
                  <a:pt x="254000" y="1170517"/>
                  <a:pt x="444500" y="1117600"/>
                </a:cubicBezTo>
                <a:cubicBezTo>
                  <a:pt x="635000" y="1064683"/>
                  <a:pt x="1143000" y="0"/>
                  <a:pt x="1143000" y="0"/>
                </a:cubicBezTo>
                <a:lnTo>
                  <a:pt x="114300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600700" y="2470150"/>
            <a:ext cx="527709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73600" y="2170152"/>
            <a:ext cx="56618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83719" y="3435909"/>
            <a:ext cx="32573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87826" y="2682359"/>
            <a:ext cx="32412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20219" y="2682359"/>
            <a:ext cx="40267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97477" y="3119206"/>
            <a:ext cx="365806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10200" y="517679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95726" y="395117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Price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95318" y="49466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25002" y="494665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44989" y="17789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0727" y="3119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75100" y="52461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</a:t>
            </a:r>
            <a:endParaRPr lang="en-US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8519837" y="838200"/>
            <a:ext cx="3495434" cy="447778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dirty="0"/>
              <a:t>A monopolist </a:t>
            </a:r>
            <a:r>
              <a:rPr lang="en-US" altLang="en-US" dirty="0" smtClean="0"/>
              <a:t>earning </a:t>
            </a:r>
            <a:r>
              <a:rPr lang="en-US" altLang="en-US" dirty="0"/>
              <a:t>economic profit in the short-run may find that profit can be increased in the long run by adjusting the scale of the firm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 smtClean="0"/>
              <a:t>On the other hand if a </a:t>
            </a:r>
            <a:r>
              <a:rPr lang="en-US" altLang="en-US" dirty="0"/>
              <a:t>monopoly </a:t>
            </a:r>
            <a:r>
              <a:rPr lang="en-US" altLang="en-US" dirty="0" smtClean="0"/>
              <a:t>is suffering losses </a:t>
            </a:r>
            <a:r>
              <a:rPr lang="en-US" altLang="en-US" dirty="0"/>
              <a:t>in the short </a:t>
            </a:r>
            <a:r>
              <a:rPr lang="en-US" altLang="en-US" dirty="0" smtClean="0"/>
              <a:t>run, it </a:t>
            </a:r>
            <a:r>
              <a:rPr lang="en-US" altLang="en-US" dirty="0"/>
              <a:t>may be </a:t>
            </a:r>
            <a:r>
              <a:rPr lang="en-US" altLang="en-US" dirty="0" smtClean="0"/>
              <a:t>possible to eliminate </a:t>
            </a:r>
            <a:r>
              <a:rPr lang="en-US" altLang="en-US" dirty="0"/>
              <a:t>that </a:t>
            </a:r>
            <a:r>
              <a:rPr lang="en-US" altLang="en-US" dirty="0" smtClean="0"/>
              <a:t>losses in </a:t>
            </a:r>
            <a:r>
              <a:rPr lang="en-US" altLang="en-US" dirty="0"/>
              <a:t>the long run by adjusting to a more efficient size</a:t>
            </a:r>
            <a:endParaRPr lang="en-US" alt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900" y="258397"/>
            <a:ext cx="7543800" cy="9906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dirty="0"/>
              <a:t>Long-Run Profit Maximization</a:t>
            </a:r>
          </a:p>
        </p:txBody>
      </p:sp>
    </p:spTree>
    <p:extLst>
      <p:ext uri="{BB962C8B-B14F-4D97-AF65-F5344CB8AC3E}">
        <p14:creationId xmlns:p14="http://schemas.microsoft.com/office/powerpoint/2010/main" val="212512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/>
      <p:bldP spid="46" grpId="0"/>
      <p:bldP spid="47" grpId="0"/>
      <p:bldP spid="48" grpId="0"/>
      <p:bldP spid="2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Sole</a:t>
            </a:r>
            <a:r>
              <a:rPr lang="en-US" b="1" dirty="0" smtClean="0"/>
              <a:t> </a:t>
            </a:r>
            <a:r>
              <a:rPr lang="en-US" b="1" dirty="0"/>
              <a:t>Seller of the Product</a:t>
            </a:r>
            <a:endParaRPr lang="en-US" dirty="0"/>
          </a:p>
          <a:p>
            <a:r>
              <a:rPr lang="en-US" dirty="0"/>
              <a:t>In a </a:t>
            </a:r>
            <a:r>
              <a:rPr lang="en-US" dirty="0" smtClean="0"/>
              <a:t>monopoly</a:t>
            </a:r>
            <a:r>
              <a:rPr lang="en-US" dirty="0"/>
              <a:t> market, usually, there is a single </a:t>
            </a:r>
            <a:r>
              <a:rPr lang="en-US" dirty="0" smtClean="0"/>
              <a:t>Producer or seller of product</a:t>
            </a:r>
            <a:r>
              <a:rPr lang="en-US" dirty="0"/>
              <a:t>/ commodity. </a:t>
            </a:r>
            <a:endParaRPr lang="en-US" dirty="0" smtClean="0"/>
          </a:p>
          <a:p>
            <a:r>
              <a:rPr lang="en-US" dirty="0" smtClean="0"/>
              <a:t> This single firm constitutes </a:t>
            </a:r>
            <a:r>
              <a:rPr lang="en-US" dirty="0"/>
              <a:t>the </a:t>
            </a:r>
            <a:r>
              <a:rPr lang="en-US" dirty="0" smtClean="0"/>
              <a:t>industry</a:t>
            </a:r>
            <a:r>
              <a:rPr lang="en-US" dirty="0"/>
              <a:t>. </a:t>
            </a:r>
            <a:r>
              <a:rPr lang="en-US" dirty="0" smtClean="0"/>
              <a:t>Thus,  </a:t>
            </a:r>
            <a:r>
              <a:rPr lang="en-US" dirty="0"/>
              <a:t>there is no distinction between the firm and the industry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436219"/>
            <a:ext cx="9520158" cy="1049235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 </a:t>
            </a:r>
            <a:r>
              <a:rPr lang="en-US" b="1" dirty="0" smtClean="0"/>
              <a:t>Close Substitutes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The product sold by a monopolist does </a:t>
            </a:r>
            <a:r>
              <a:rPr lang="en-US" dirty="0" smtClean="0"/>
              <a:t>not have any close substitutes. </a:t>
            </a:r>
            <a:r>
              <a:rPr lang="en-US" dirty="0" smtClean="0"/>
              <a:t> There fore a monopolist faces  a less elastic demand curve.</a:t>
            </a:r>
          </a:p>
          <a:p>
            <a:r>
              <a:rPr lang="en-US" dirty="0" smtClean="0"/>
              <a:t>The monopolist </a:t>
            </a:r>
            <a:r>
              <a:rPr lang="en-US" dirty="0" smtClean="0"/>
              <a:t>faces a downward sloping demand curve.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461619"/>
            <a:ext cx="9520158" cy="1049235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837932"/>
            <a:ext cx="9520158" cy="3864368"/>
          </a:xfrm>
        </p:spPr>
        <p:txBody>
          <a:bodyPr>
            <a:normAutofit/>
          </a:bodyPr>
          <a:lstStyle/>
          <a:p>
            <a:r>
              <a:rPr lang="en-US" b="1" dirty="0"/>
              <a:t>Strong barriers to Entry </a:t>
            </a:r>
          </a:p>
          <a:p>
            <a:r>
              <a:rPr lang="en-US" dirty="0"/>
              <a:t>Another feature of a monopoly market that there are Strong barriers to Entry. These could be economical, legal, institutional or even artificial.</a:t>
            </a:r>
          </a:p>
          <a:p>
            <a:pPr algn="just"/>
            <a:r>
              <a:rPr lang="en-US" altLang="en-US" dirty="0" smtClean="0"/>
              <a:t>The </a:t>
            </a:r>
            <a:r>
              <a:rPr lang="en-US" altLang="en-US" dirty="0"/>
              <a:t>most important characteristic of a monopolized market is </a:t>
            </a:r>
            <a:r>
              <a:rPr lang="en-US" altLang="en-US" i="1" dirty="0">
                <a:solidFill>
                  <a:srgbClr val="0033CC"/>
                </a:solidFill>
              </a:rPr>
              <a:t>barriers to entry</a:t>
            </a:r>
            <a:r>
              <a:rPr lang="en-US" altLang="en-US" dirty="0"/>
              <a:t> </a:t>
            </a:r>
            <a:r>
              <a:rPr lang="en-US" altLang="en-US" dirty="0">
                <a:sym typeface="Wingdings" charset="2"/>
              </a:rPr>
              <a:t> new firms cannot profitably enter the market</a:t>
            </a:r>
          </a:p>
          <a:p>
            <a:pPr algn="just"/>
            <a:r>
              <a:rPr lang="en-US" altLang="en-US" b="1" dirty="0">
                <a:sym typeface="Wingdings" charset="2"/>
              </a:rPr>
              <a:t>Barriers to entry are restrictions on the entry of new firms into an industry</a:t>
            </a:r>
          </a:p>
          <a:p>
            <a:pPr lvl="1" algn="just"/>
            <a:r>
              <a:rPr lang="en-US" altLang="en-US" dirty="0">
                <a:sym typeface="Wingdings" charset="2"/>
              </a:rPr>
              <a:t>Legal restrictions</a:t>
            </a:r>
          </a:p>
          <a:p>
            <a:pPr lvl="1" algn="just"/>
            <a:r>
              <a:rPr lang="en-US" altLang="en-US" dirty="0">
                <a:sym typeface="Wingdings" charset="2"/>
              </a:rPr>
              <a:t>Economies of scale</a:t>
            </a:r>
          </a:p>
          <a:p>
            <a:pPr lvl="1" algn="just"/>
            <a:r>
              <a:rPr lang="en-US" altLang="en-US" dirty="0">
                <a:sym typeface="Wingdings" charset="2"/>
              </a:rPr>
              <a:t>Control of an essential resource</a:t>
            </a:r>
          </a:p>
          <a:p>
            <a:pPr lvl="1" algn="just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Price Maker</a:t>
            </a:r>
            <a:endParaRPr lang="en-US" sz="2400" dirty="0"/>
          </a:p>
          <a:p>
            <a:pPr algn="just"/>
            <a:r>
              <a:rPr lang="en-US" sz="2800" dirty="0" smtClean="0"/>
              <a:t>As there </a:t>
            </a:r>
            <a:r>
              <a:rPr lang="en-US" sz="2800" dirty="0"/>
              <a:t>is only one firm selling the product, it </a:t>
            </a:r>
            <a:r>
              <a:rPr lang="en-US" sz="2800" dirty="0" smtClean="0"/>
              <a:t>is a price </a:t>
            </a:r>
            <a:r>
              <a:rPr lang="en-US" sz="2800" dirty="0"/>
              <a:t>maker for the whole </a:t>
            </a:r>
            <a:r>
              <a:rPr lang="en-US" sz="2800" dirty="0" smtClean="0"/>
              <a:t>industry.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consumers </a:t>
            </a:r>
            <a:r>
              <a:rPr lang="en-US" sz="2800" dirty="0" smtClean="0"/>
              <a:t>accept </a:t>
            </a:r>
            <a:r>
              <a:rPr lang="en-US" sz="2800" dirty="0"/>
              <a:t>the price set by the firm as there are no other sellers or close substitutes.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66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00" y="555462"/>
            <a:ext cx="7772400" cy="990600"/>
          </a:xfrm>
        </p:spPr>
        <p:txBody>
          <a:bodyPr/>
          <a:lstStyle/>
          <a:p>
            <a:pPr algn="ctr" eaLnBrk="1" hangingPunct="1"/>
            <a:r>
              <a:rPr lang="en-US" altLang="en-US" b="1"/>
              <a:t>Legal Restrictions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24791" y="2119312"/>
            <a:ext cx="9594273" cy="4738688"/>
          </a:xfrm>
        </p:spPr>
        <p:txBody>
          <a:bodyPr/>
          <a:lstStyle/>
          <a:p>
            <a:pPr algn="just" eaLnBrk="1" hangingPunct="1"/>
            <a:r>
              <a:rPr lang="en-US" altLang="en-US"/>
              <a:t>One way to prevent new firms from entering a market is to make entry illegal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i="1" dirty="0"/>
              <a:t>Patents, licenses,</a:t>
            </a:r>
            <a:r>
              <a:rPr lang="en-US" altLang="en-US" dirty="0"/>
              <a:t> and other legal restrictions imposed by the government provide some producers with legal protection against competition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B190528-2DF1-7449-9D7F-B9147193F307}" type="slidenum">
              <a:rPr lang="en-US" altLang="en-US" sz="1200">
                <a:solidFill>
                  <a:srgbClr val="045C75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3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0" y="593562"/>
            <a:ext cx="7620000" cy="9144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/>
              <a:t>Patent and Invention Incentives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168400" y="1981200"/>
            <a:ext cx="9804400" cy="35306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A </a:t>
            </a:r>
            <a:r>
              <a:rPr lang="en-US" altLang="en-US" i="1" dirty="0">
                <a:solidFill>
                  <a:srgbClr val="CC3300"/>
                </a:solidFill>
              </a:rPr>
              <a:t>patent</a:t>
            </a:r>
            <a:r>
              <a:rPr lang="en-US" altLang="en-US" dirty="0"/>
              <a:t> awards an inventor the exclusive right to produce a good or service for 20 years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dirty="0"/>
              <a:t>Patent laws</a:t>
            </a:r>
          </a:p>
          <a:p>
            <a:pPr lvl="1" algn="just" eaLnBrk="1" hangingPunct="1"/>
            <a:r>
              <a:rPr lang="en-US" altLang="en-US" dirty="0"/>
              <a:t>Encourage inventors to invest the time and money required to discover and develop new products and processes</a:t>
            </a:r>
          </a:p>
          <a:p>
            <a:pPr lvl="1" algn="just" eaLnBrk="1" hangingPunct="1"/>
            <a:r>
              <a:rPr lang="en-US" altLang="en-US" dirty="0"/>
              <a:t>Also provide the stimulus to turn an invention into a marketable product, a process called </a:t>
            </a:r>
            <a:r>
              <a:rPr lang="en-US" altLang="en-US" i="1" dirty="0">
                <a:solidFill>
                  <a:srgbClr val="0033CC"/>
                </a:solidFill>
              </a:rPr>
              <a:t>innovation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fld id="{FE0399C8-B5C5-4A4C-A5DC-5A4A3CFC890B}" type="slidenum">
              <a:rPr lang="en-US" altLang="en-US" sz="1200" b="0">
                <a:solidFill>
                  <a:srgbClr val="045C75"/>
                </a:solidFill>
              </a:rPr>
              <a:pPr algn="just" eaLnBrk="1" hangingPunct="1"/>
              <a:t>8</a:t>
            </a:fld>
            <a:endParaRPr lang="en-US" altLang="en-US" sz="1200" b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4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78330" y="555462"/>
            <a:ext cx="7848600" cy="9906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3600"/>
              <a:t>Licenses and other Entry Restrictions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473200" y="2032000"/>
            <a:ext cx="10109200" cy="31496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/>
              <a:t>Governments often confer monopoly status by awarding a single firm the exclusive right to supply a particular good or service</a:t>
            </a:r>
          </a:p>
          <a:p>
            <a:pPr algn="just" eaLnBrk="1" hangingPunct="1"/>
            <a:endParaRPr lang="en-US" altLang="en-US" dirty="0"/>
          </a:p>
          <a:p>
            <a:pPr lvl="1" algn="just" eaLnBrk="1" hangingPunct="1"/>
            <a:r>
              <a:rPr lang="en-US" altLang="en-US" dirty="0"/>
              <a:t>Broadcast TV and radio rights</a:t>
            </a:r>
          </a:p>
          <a:p>
            <a:pPr lvl="1" algn="just" eaLnBrk="1" hangingPunct="1"/>
            <a:endParaRPr lang="en-US" altLang="en-US" dirty="0"/>
          </a:p>
          <a:p>
            <a:pPr lvl="1" algn="just" eaLnBrk="1" hangingPunct="1"/>
            <a:r>
              <a:rPr lang="en-US" altLang="en-US" dirty="0"/>
              <a:t>State licensing of hospitals</a:t>
            </a:r>
          </a:p>
          <a:p>
            <a:pPr lvl="1" algn="just" eaLnBrk="1" hangingPunct="1"/>
            <a:endParaRPr lang="en-US" altLang="en-US" dirty="0"/>
          </a:p>
          <a:p>
            <a:pPr lvl="1" algn="just" eaLnBrk="1" hangingPunct="1"/>
            <a:r>
              <a:rPr lang="en-US" altLang="en-US" dirty="0"/>
              <a:t>Cable TV and electricity on local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/>
            <a:fld id="{A32F271F-BF6A-064B-BB63-794333667ED7}" type="slidenum">
              <a:rPr lang="en-US" altLang="en-US" sz="1200" b="0">
                <a:solidFill>
                  <a:srgbClr val="045C75"/>
                </a:solidFill>
              </a:rPr>
              <a:pPr algn="just" eaLnBrk="1" hangingPunct="1"/>
              <a:t>9</a:t>
            </a:fld>
            <a:endParaRPr lang="en-US" altLang="en-US" sz="1200" b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32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2" autoUpdateAnimBg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282</TotalTime>
  <Words>835</Words>
  <Application>Microsoft Macintosh PowerPoint</Application>
  <PresentationFormat>Widescreen</PresentationFormat>
  <Paragraphs>195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Open Sans</vt:lpstr>
      <vt:lpstr>Palatino Linotype</vt:lpstr>
      <vt:lpstr>Times New Roman</vt:lpstr>
      <vt:lpstr>Wingdings</vt:lpstr>
      <vt:lpstr>Arial</vt:lpstr>
      <vt:lpstr>Gallery</vt:lpstr>
      <vt:lpstr>Monopoly</vt:lpstr>
      <vt:lpstr>PowerPoint Presentation</vt:lpstr>
      <vt:lpstr>Features</vt:lpstr>
      <vt:lpstr>Features</vt:lpstr>
      <vt:lpstr>Features</vt:lpstr>
      <vt:lpstr>Features</vt:lpstr>
      <vt:lpstr>Legal Restrictions</vt:lpstr>
      <vt:lpstr>Patent and Invention Incentives</vt:lpstr>
      <vt:lpstr>Licenses and other Entry Restrictions</vt:lpstr>
      <vt:lpstr>Economies of Scale</vt:lpstr>
      <vt:lpstr>Economies of Scale as a Barrier to Entry </vt:lpstr>
      <vt:lpstr>Natural Monopoly</vt:lpstr>
      <vt:lpstr>Control of Essential Resources</vt:lpstr>
      <vt:lpstr>PowerPoint Presentation</vt:lpstr>
      <vt:lpstr>Local Monopolies</vt:lpstr>
      <vt:lpstr>Revenue for the Monopolist</vt:lpstr>
      <vt:lpstr>PowerPoint Presentation</vt:lpstr>
      <vt:lpstr>Equilibrium in Short Run: Super Normal Profits </vt:lpstr>
      <vt:lpstr>PowerPoint Presentation</vt:lpstr>
      <vt:lpstr>PowerPoint Presentation</vt:lpstr>
      <vt:lpstr>Monopolist’s Supply Curve</vt:lpstr>
      <vt:lpstr>Long-Run Profit Maximization</vt:lpstr>
      <vt:lpstr>Long-Run Profit Maximization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</dc:title>
  <dc:creator>Microsoft Office User</dc:creator>
  <cp:lastModifiedBy>Microsoft Office User</cp:lastModifiedBy>
  <cp:revision>21</cp:revision>
  <dcterms:created xsi:type="dcterms:W3CDTF">2020-03-30T16:13:51Z</dcterms:created>
  <dcterms:modified xsi:type="dcterms:W3CDTF">2020-10-09T16:55:19Z</dcterms:modified>
</cp:coreProperties>
</file>