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30" r:id="rId2"/>
    <p:sldId id="331" r:id="rId3"/>
    <p:sldId id="339" r:id="rId4"/>
    <p:sldId id="340" r:id="rId5"/>
    <p:sldId id="341" r:id="rId6"/>
    <p:sldId id="342" r:id="rId7"/>
    <p:sldId id="343" r:id="rId8"/>
    <p:sldId id="344" r:id="rId9"/>
    <p:sldId id="346" r:id="rId10"/>
    <p:sldId id="357" r:id="rId11"/>
    <p:sldId id="358" r:id="rId12"/>
    <p:sldId id="351" r:id="rId13"/>
    <p:sldId id="352" r:id="rId14"/>
    <p:sldId id="354" r:id="rId15"/>
    <p:sldId id="355" r:id="rId16"/>
    <p:sldId id="356" r:id="rId17"/>
    <p:sldId id="353" r:id="rId18"/>
    <p:sldId id="282" r:id="rId1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>
        <p:scale>
          <a:sx n="110" d="100"/>
          <a:sy n="110" d="100"/>
        </p:scale>
        <p:origin x="76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3C22-3503-4B68-BB50-878B5310CA54}" type="datetimeFigureOut">
              <a:rPr lang="en-IN" smtClean="0"/>
              <a:t>26/05/21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2A71-D5F2-4B98-8F5B-0EAD37F16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6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053E-7771-4406-A526-D36863AAD135}" type="datetimeFigureOut">
              <a:rPr lang="en-IN" smtClean="0"/>
              <a:t>26/05/21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EBF8-0552-456F-B0D7-B5A31D153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D340-BC30-4432-802F-88C06CBD2755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8A81-5EE8-46E8-8D12-8CFC696837E0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ABA6-D0CE-454C-BF29-0937543DFD04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01BF-0113-4377-828A-A62DA35DDF3A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DCC-A156-4044-99A2-CD62A323958E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A17B-DDA6-4D82-82FA-F9C256FE797D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7E4E-4939-4208-854D-F745EF9F24C0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B161-143B-4A27-A50C-771BDF8F956F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CBA2-3A96-48F7-8D40-255270E93AA0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FDAA-3E20-4434-B23C-35557C92828C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3604EEE-F0A9-493C-9167-8E1F2C478379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3FEE-9F84-452C-A9CF-6BD97D2CAF0C}" type="datetime1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93106" y="1050762"/>
            <a:ext cx="8561747" cy="136445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Price &amp; Wage Rigidity- </a:t>
            </a:r>
            <a:r>
              <a:rPr lang="en-IN" sz="4000" dirty="0"/>
              <a:t>Voluntary and Involuntary Unemployment</a:t>
            </a:r>
            <a:r>
              <a:rPr lang="en-IN" sz="4000" dirty="0" smtClean="0"/>
              <a:t> </a:t>
            </a:r>
            <a:endParaRPr lang="en-IN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93106" y="3033492"/>
            <a:ext cx="8561746" cy="977621"/>
          </a:xfrm>
        </p:spPr>
        <p:txBody>
          <a:bodyPr/>
          <a:lstStyle/>
          <a:p>
            <a:r>
              <a:rPr lang="en-IN" dirty="0" smtClean="0"/>
              <a:t>Ravi Kiran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1547" y="-249942"/>
            <a:ext cx="9520158" cy="104923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Voluntary Unemployment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1547" y="1050762"/>
            <a:ext cx="10213533" cy="44236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2400" dirty="0" smtClean="0"/>
              <a:t>Equilibrium </a:t>
            </a:r>
            <a:r>
              <a:rPr lang="en-US" sz="2400" dirty="0"/>
              <a:t>unemployment </a:t>
            </a:r>
            <a:r>
              <a:rPr lang="en-US" sz="2400" dirty="0" smtClean="0"/>
              <a:t>arises </a:t>
            </a:r>
            <a:r>
              <a:rPr lang="en-US" sz="2400" dirty="0"/>
              <a:t>when people become unemployed voluntarily </a:t>
            </a:r>
            <a:r>
              <a:rPr lang="en-US" sz="2400" b="1" dirty="0">
                <a:solidFill>
                  <a:schemeClr val="accent1"/>
                </a:solidFill>
              </a:rPr>
              <a:t>as they move from job to job or into and out of the labor </a:t>
            </a:r>
            <a:r>
              <a:rPr lang="en-US" sz="2400" b="1" dirty="0" smtClean="0">
                <a:solidFill>
                  <a:schemeClr val="accent1"/>
                </a:solidFill>
              </a:rPr>
              <a:t>force.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is also sometimes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chemeClr val="accent1"/>
                </a:solidFill>
              </a:rPr>
              <a:t>frictional </a:t>
            </a:r>
            <a:r>
              <a:rPr lang="en-US" sz="2400" b="1" dirty="0">
                <a:solidFill>
                  <a:schemeClr val="accent1"/>
                </a:solidFill>
              </a:rPr>
              <a:t>unemployment  </a:t>
            </a:r>
            <a:r>
              <a:rPr lang="en-US" sz="2400" dirty="0"/>
              <a:t>because people cannot move instantaneously between </a:t>
            </a:r>
            <a:r>
              <a:rPr lang="en-US" sz="2400" dirty="0" smtClean="0"/>
              <a:t>jobs. </a:t>
            </a:r>
          </a:p>
          <a:p>
            <a:pPr algn="just"/>
            <a:r>
              <a:rPr lang="en-US" sz="2400" dirty="0"/>
              <a:t> Someone working at the local hamburger stand might decide that the </a:t>
            </a:r>
            <a:r>
              <a:rPr lang="en-US" sz="2400" b="1" dirty="0">
                <a:solidFill>
                  <a:schemeClr val="accent1"/>
                </a:solidFill>
              </a:rPr>
              <a:t>pay is too low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chemeClr val="accent1"/>
                </a:solidFill>
              </a:rPr>
              <a:t>the hours are too inconvenient</a:t>
            </a:r>
            <a:r>
              <a:rPr lang="en-US" sz="2400" dirty="0"/>
              <a:t>, and quit to look for a better job. </a:t>
            </a:r>
            <a:endParaRPr lang="en-US" sz="2400" dirty="0" smtClean="0"/>
          </a:p>
          <a:p>
            <a:pPr algn="just"/>
            <a:r>
              <a:rPr lang="en-US" sz="2400" dirty="0" smtClean="0"/>
              <a:t>Others </a:t>
            </a:r>
            <a:r>
              <a:rPr lang="en-US" sz="2400" dirty="0"/>
              <a:t>might decide to take time off </a:t>
            </a:r>
            <a:r>
              <a:rPr lang="en-US" sz="2400" b="1" dirty="0">
                <a:solidFill>
                  <a:schemeClr val="accent1"/>
                </a:solidFill>
              </a:rPr>
              <a:t>between school and their </a:t>
            </a:r>
            <a:r>
              <a:rPr lang="en-US" sz="2400" b="1" dirty="0" smtClean="0">
                <a:solidFill>
                  <a:schemeClr val="accent1"/>
                </a:solidFill>
              </a:rPr>
              <a:t>first job.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1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845" y="86888"/>
            <a:ext cx="9520158" cy="1049235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Voluntary Unemployment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845" y="1555845"/>
            <a:ext cx="9946767" cy="435537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kind of unemployment </a:t>
            </a:r>
            <a:r>
              <a:rPr lang="en-US" sz="2400" b="1" dirty="0"/>
              <a:t>is </a:t>
            </a:r>
            <a:r>
              <a:rPr lang="en-US" sz="2400" b="1" dirty="0" smtClean="0"/>
              <a:t>equilibrium unemployment </a:t>
            </a:r>
            <a:r>
              <a:rPr lang="en-US" sz="2400" b="1" dirty="0"/>
              <a:t>because </a:t>
            </a:r>
            <a:r>
              <a:rPr lang="en-US" sz="2400" b="1" dirty="0" smtClean="0"/>
              <a:t>firms </a:t>
            </a:r>
            <a:r>
              <a:rPr lang="en-US" sz="2400" b="1" dirty="0"/>
              <a:t>and workers are on their supply and demand schedules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market is clearing properly in the sense that </a:t>
            </a:r>
            <a:r>
              <a:rPr lang="en-US" sz="2400" b="1" dirty="0">
                <a:solidFill>
                  <a:schemeClr val="accent1"/>
                </a:solidFill>
              </a:rPr>
              <a:t>all workers who desire jobs at the going wages and working conditions have them</a:t>
            </a:r>
            <a:r>
              <a:rPr lang="en-US" sz="2400" dirty="0"/>
              <a:t> and </a:t>
            </a:r>
            <a:r>
              <a:rPr lang="en-US" sz="2400" b="1" dirty="0"/>
              <a:t>all </a:t>
            </a:r>
            <a:r>
              <a:rPr lang="en-US" sz="2400" b="1" dirty="0" smtClean="0"/>
              <a:t>firms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chemeClr val="accent1"/>
                </a:solidFill>
              </a:rPr>
              <a:t>wish to hire workers at the going compensation can </a:t>
            </a:r>
            <a:r>
              <a:rPr lang="en-US" sz="2400" b="1" dirty="0" smtClean="0">
                <a:solidFill>
                  <a:schemeClr val="accent1"/>
                </a:solidFill>
              </a:rPr>
              <a:t>find </a:t>
            </a:r>
            <a:r>
              <a:rPr lang="en-US" sz="2400" b="1" dirty="0">
                <a:solidFill>
                  <a:schemeClr val="accent1"/>
                </a:solidFill>
              </a:rPr>
              <a:t>them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Some </a:t>
            </a:r>
            <a:r>
              <a:rPr lang="en-US" sz="2400" dirty="0"/>
              <a:t>economists label this  </a:t>
            </a:r>
            <a:r>
              <a:rPr lang="en-US" sz="2400" b="1" dirty="0">
                <a:solidFill>
                  <a:schemeClr val="accent1"/>
                </a:solidFill>
              </a:rPr>
              <a:t>voluntary unemployment  </a:t>
            </a:r>
            <a:r>
              <a:rPr lang="en-US" sz="2400" dirty="0"/>
              <a:t>to denote that people are unemployed because they prefer that state over other labor market states</a:t>
            </a:r>
            <a:endParaRPr lang="en-IN" sz="2400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67" y="253316"/>
            <a:ext cx="9520158" cy="1049235"/>
          </a:xfrm>
        </p:spPr>
        <p:txBody>
          <a:bodyPr/>
          <a:lstStyle/>
          <a:p>
            <a:r>
              <a:rPr lang="en-US" b="1" dirty="0"/>
              <a:t>Disequilibrium unemployment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33" y="1585732"/>
            <a:ext cx="10129403" cy="3680749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2400" b="1" dirty="0" smtClean="0"/>
              <a:t>Disequilibrium unemployment </a:t>
            </a:r>
            <a:r>
              <a:rPr lang="en-US" sz="2400" dirty="0"/>
              <a:t>occurs when the labor market or the </a:t>
            </a:r>
            <a:r>
              <a:rPr lang="en-US" sz="2400" dirty="0" smtClean="0"/>
              <a:t>macro -economy </a:t>
            </a:r>
            <a:r>
              <a:rPr lang="en-US" sz="2400" dirty="0"/>
              <a:t>is not functioning properly and some </a:t>
            </a:r>
            <a:r>
              <a:rPr lang="en-US" sz="2400" dirty="0" smtClean="0"/>
              <a:t>qualified </a:t>
            </a:r>
            <a:r>
              <a:rPr lang="en-US" sz="2400" dirty="0"/>
              <a:t>people who are willing to work at the going wage cannot </a:t>
            </a:r>
            <a:r>
              <a:rPr lang="en-US" sz="2400" dirty="0" smtClean="0"/>
              <a:t>find </a:t>
            </a:r>
            <a:r>
              <a:rPr lang="en-US" sz="2400" dirty="0"/>
              <a:t>jobs.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Two </a:t>
            </a:r>
            <a:r>
              <a:rPr lang="en-US" sz="2400" dirty="0"/>
              <a:t>examples of disequilibrium </a:t>
            </a:r>
            <a:r>
              <a:rPr lang="en-US" sz="2400" dirty="0" smtClean="0"/>
              <a:t>are: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structural unemployment</a:t>
            </a:r>
            <a:endParaRPr lang="en-IN" sz="2400" dirty="0"/>
          </a:p>
          <a:p>
            <a:pPr algn="just"/>
            <a:r>
              <a:rPr lang="en-US" sz="2400" dirty="0" smtClean="0"/>
              <a:t> cyclical </a:t>
            </a:r>
            <a:r>
              <a:rPr lang="en-US" sz="2400" dirty="0"/>
              <a:t>unemployment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122" y="253316"/>
            <a:ext cx="9520158" cy="104923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Structural unemployment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55" y="1480695"/>
            <a:ext cx="9826283" cy="41643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Structural </a:t>
            </a:r>
            <a:r>
              <a:rPr lang="en-US" sz="2400" b="1" dirty="0">
                <a:solidFill>
                  <a:schemeClr val="accent1"/>
                </a:solidFill>
              </a:rPr>
              <a:t>unemployment  </a:t>
            </a:r>
            <a:r>
              <a:rPr lang="en-US" sz="2400" dirty="0" smtClean="0"/>
              <a:t>signifies </a:t>
            </a:r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mismatch between the supply of and the demand for workers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Mismatches </a:t>
            </a:r>
            <a:r>
              <a:rPr lang="en-US" sz="2400" dirty="0"/>
              <a:t>can occur because the </a:t>
            </a:r>
            <a:r>
              <a:rPr lang="en-US" sz="2400" b="1" dirty="0">
                <a:solidFill>
                  <a:schemeClr val="accent1"/>
                </a:solidFill>
              </a:rPr>
              <a:t>demand for one kind of labor is rising</a:t>
            </a:r>
            <a:r>
              <a:rPr lang="en-US" sz="2400" dirty="0"/>
              <a:t> while the </a:t>
            </a:r>
            <a:r>
              <a:rPr lang="en-US" sz="2400" b="1" dirty="0">
                <a:solidFill>
                  <a:schemeClr val="accent1"/>
                </a:solidFill>
              </a:rPr>
              <a:t>demand for another kind is falling a</a:t>
            </a:r>
            <a:r>
              <a:rPr lang="en-US" sz="2400" dirty="0"/>
              <a:t>nd markets do not quickly adjust.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often see structural imbalances across occupations or regions as certain sectors grow while others decline.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1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121" y="253316"/>
            <a:ext cx="9520158" cy="1049235"/>
          </a:xfrm>
        </p:spPr>
        <p:txBody>
          <a:bodyPr/>
          <a:lstStyle/>
          <a:p>
            <a:r>
              <a:rPr lang="en-US" b="1" dirty="0"/>
              <a:t>Cyclical unemployment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121" y="1342030"/>
            <a:ext cx="10178884" cy="48404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Cyclical unemployment </a:t>
            </a:r>
            <a:r>
              <a:rPr lang="en-US" sz="2400" dirty="0" smtClean="0"/>
              <a:t>exists </a:t>
            </a:r>
            <a:r>
              <a:rPr lang="en-US" sz="2400" dirty="0"/>
              <a:t>when the </a:t>
            </a:r>
            <a:r>
              <a:rPr lang="en-US" sz="2400" b="1" dirty="0">
                <a:solidFill>
                  <a:schemeClr val="accent1"/>
                </a:solidFill>
              </a:rPr>
              <a:t>overall demand for labor declines in business-cycle </a:t>
            </a:r>
            <a:r>
              <a:rPr lang="en-US" sz="2400" b="1" dirty="0" smtClean="0">
                <a:solidFill>
                  <a:schemeClr val="accent1"/>
                </a:solidFill>
              </a:rPr>
              <a:t>downturns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For example, in the major recession of 2007–2009, the demand for labor declined and unemployment rose in virtually every industry and region.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long expansion of the 2000s, the unemployment rate fell in virtually every state in the United States.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labor market consequences of business cycles differ from case to case, from mild declines in employment growth to job losses totaling a sizable fraction of the population</a:t>
            </a:r>
            <a:r>
              <a:rPr lang="en-US" sz="2400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2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42831" y="532262"/>
            <a:ext cx="42535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W</a:t>
            </a:r>
            <a:r>
              <a:rPr lang="en-US" sz="2000" b="1" dirty="0" smtClean="0"/>
              <a:t>ages </a:t>
            </a:r>
            <a:r>
              <a:rPr lang="en-US" sz="2000" b="1" dirty="0"/>
              <a:t>are sticky in the short run at the initial level of  W**. </a:t>
            </a:r>
            <a:endParaRPr lang="en-US" sz="2000" b="1" dirty="0" smtClean="0"/>
          </a:p>
          <a:p>
            <a:pPr algn="just"/>
            <a:r>
              <a:rPr lang="en-US" sz="2000" dirty="0" smtClean="0"/>
              <a:t>When </a:t>
            </a:r>
            <a:r>
              <a:rPr lang="en-US" sz="2000" dirty="0"/>
              <a:t>there is a decline in the demand for labor, and labor demand declines to the  </a:t>
            </a:r>
            <a:r>
              <a:rPr lang="en-US" sz="2000" dirty="0" smtClean="0"/>
              <a:t>D’D’ curve </a:t>
            </a:r>
            <a:r>
              <a:rPr lang="en-US" sz="2000" dirty="0"/>
              <a:t>in (b), the market wage </a:t>
            </a:r>
            <a:r>
              <a:rPr lang="en-US" sz="2000" dirty="0" smtClean="0"/>
              <a:t>is  </a:t>
            </a:r>
            <a:r>
              <a:rPr lang="en-US" sz="2000" dirty="0"/>
              <a:t>W</a:t>
            </a:r>
            <a:r>
              <a:rPr lang="en-US" sz="2000" dirty="0" smtClean="0"/>
              <a:t>** Itis </a:t>
            </a:r>
            <a:r>
              <a:rPr lang="en-US" sz="2000" dirty="0"/>
              <a:t>above the </a:t>
            </a:r>
            <a:r>
              <a:rPr lang="en-US" sz="2000" b="1" dirty="0" smtClean="0">
                <a:solidFill>
                  <a:schemeClr val="accent1"/>
                </a:solidFill>
              </a:rPr>
              <a:t>market clearing </a:t>
            </a:r>
            <a:r>
              <a:rPr lang="en-US" sz="2000" b="1" dirty="0">
                <a:solidFill>
                  <a:schemeClr val="accent1"/>
                </a:solidFill>
              </a:rPr>
              <a:t>wage at  W*.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000" dirty="0" smtClean="0"/>
              <a:t>At </a:t>
            </a:r>
            <a:r>
              <a:rPr lang="en-US" sz="2000" dirty="0"/>
              <a:t>the too high wage rate, there are more </a:t>
            </a:r>
            <a:r>
              <a:rPr lang="en-US" sz="2000" b="1" dirty="0" smtClean="0">
                <a:solidFill>
                  <a:schemeClr val="accent1"/>
                </a:solidFill>
              </a:rPr>
              <a:t>qualified </a:t>
            </a:r>
            <a:r>
              <a:rPr lang="en-US" sz="2000" b="1" dirty="0">
                <a:solidFill>
                  <a:schemeClr val="accent1"/>
                </a:solidFill>
              </a:rPr>
              <a:t>workers looking for work than there are vacancies looking for workers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number of workers desiring to work at wage  W ** is at point  G  on the supply curve, but </a:t>
            </a:r>
            <a:r>
              <a:rPr lang="en-US" sz="2000" dirty="0" smtClean="0"/>
              <a:t>firms </a:t>
            </a:r>
            <a:r>
              <a:rPr lang="en-US" sz="2000" dirty="0"/>
              <a:t>want to hire only  H  workers, as shown by the demand curve. </a:t>
            </a:r>
            <a:endParaRPr lang="en-US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t="18452" r="26556" b="30883"/>
          <a:stretch/>
        </p:blipFill>
        <p:spPr bwMode="auto">
          <a:xfrm>
            <a:off x="591404" y="518615"/>
            <a:ext cx="7151427" cy="47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9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2995" y="336856"/>
            <a:ext cx="40806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Because the </a:t>
            </a:r>
            <a:r>
              <a:rPr lang="en-US" sz="2400" b="1" dirty="0">
                <a:solidFill>
                  <a:schemeClr val="accent1"/>
                </a:solidFill>
              </a:rPr>
              <a:t>wage exceeds the market-clearing level,</a:t>
            </a:r>
            <a:r>
              <a:rPr lang="en-US" sz="2400" dirty="0"/>
              <a:t> there is a surplus of workers.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unemployed workers represented by the dashed line segment  HG  constitute  disequilibrium </a:t>
            </a:r>
            <a:r>
              <a:rPr lang="en-US" sz="2400" dirty="0" smtClean="0"/>
              <a:t>unemployment.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Alternatively, we may call them “involuntarily unemployed,” signifying that they are qualified workers who want to work at the prevailing wage but cannot find jobs.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t="18452" r="26556" b="30883"/>
          <a:stretch/>
        </p:blipFill>
        <p:spPr bwMode="auto">
          <a:xfrm>
            <a:off x="591404" y="518615"/>
            <a:ext cx="7151427" cy="47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4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20" y="253316"/>
            <a:ext cx="9520158" cy="104923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Involuntarily Unemployment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21" y="1651379"/>
            <a:ext cx="9935192" cy="42598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an acute shortage of nurses arose recently as the number of skilled nurses grew slowly while the demand for nursing care grew rapidly because of an aging population. </a:t>
            </a:r>
            <a:endParaRPr lang="en-US" sz="2400" dirty="0" smtClean="0"/>
          </a:p>
          <a:p>
            <a:pPr algn="just"/>
            <a:r>
              <a:rPr lang="en-US" sz="2400" dirty="0" smtClean="0"/>
              <a:t>Not </a:t>
            </a:r>
            <a:r>
              <a:rPr lang="en-US" sz="2400" dirty="0"/>
              <a:t>until nurses’ salaries rose rapidly and the supply adjusted did the structural shortage of nurses decline. </a:t>
            </a:r>
            <a:endParaRPr lang="en-US" sz="2400" dirty="0" smtClean="0"/>
          </a:p>
          <a:p>
            <a:pPr algn="just"/>
            <a:r>
              <a:rPr lang="en-US" sz="2400" dirty="0" smtClean="0"/>
              <a:t>By </a:t>
            </a:r>
            <a:r>
              <a:rPr lang="en-US" sz="2400" dirty="0"/>
              <a:t>contrast, the demand for coal miners has been depressed for decades because of the lack of geographic mobility of labor and capital; unemployment rates in coalmining communities remain high </a:t>
            </a:r>
            <a:r>
              <a:rPr lang="en-US" sz="2400" dirty="0" smtClean="0"/>
              <a:t>today.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RK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41353">
            <a:off x="4644572" y="2850164"/>
            <a:ext cx="3909450" cy="26583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 rot="19749330">
            <a:off x="4229302" y="2090645"/>
            <a:ext cx="2616603" cy="708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defTabSz="544205">
              <a:defRPr/>
            </a:pPr>
            <a:r>
              <a:rPr lang="en-IN" sz="4000" dirty="0">
                <a:solidFill>
                  <a:srgbClr val="FF0000"/>
                </a:solidFill>
                <a:latin typeface="Constantia" pitchFamily="18" charset="0"/>
              </a:rPr>
              <a:t>  THANKS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8C28D-F44A-45A7-88EE-EBF92F4C020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443" y="98463"/>
            <a:ext cx="9520158" cy="1049235"/>
          </a:xfrm>
        </p:spPr>
        <p:txBody>
          <a:bodyPr/>
          <a:lstStyle/>
          <a:p>
            <a:r>
              <a:rPr lang="en-IN" dirty="0"/>
              <a:t>Price &amp; Wage Rigidity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985" y="1378424"/>
            <a:ext cx="10034627" cy="45327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In macroeconomics, rigidities are real prices and wages that fail to adjust to the level indicated by equilibrium or if something holds </a:t>
            </a:r>
            <a:r>
              <a:rPr lang="en-US" sz="2400" b="1" dirty="0">
                <a:solidFill>
                  <a:schemeClr val="accent1"/>
                </a:solidFill>
              </a:rPr>
              <a:t>one price or wage fixed </a:t>
            </a:r>
            <a:r>
              <a:rPr lang="en-US" sz="2400" dirty="0">
                <a:solidFill>
                  <a:schemeClr val="tx1"/>
                </a:solidFill>
              </a:rPr>
              <a:t>to a relative value of another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/>
              <a:t>In the classical model, </a:t>
            </a:r>
            <a:r>
              <a:rPr lang="en-US" sz="2400" b="1" dirty="0">
                <a:solidFill>
                  <a:schemeClr val="accent1"/>
                </a:solidFill>
              </a:rPr>
              <a:t>unemployment is due to mismatches between workers and firms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Keynesians </a:t>
            </a:r>
            <a:r>
              <a:rPr lang="en-US" sz="2400" dirty="0"/>
              <a:t>are skeptical, believing that recessions lead to substantial cyclical employment. </a:t>
            </a:r>
          </a:p>
          <a:p>
            <a:pPr algn="just"/>
            <a:r>
              <a:rPr lang="en-US" sz="2400" dirty="0"/>
              <a:t>To get a model in which unemployment persists, </a:t>
            </a:r>
            <a:r>
              <a:rPr lang="en-US" sz="2400" b="1" dirty="0">
                <a:solidFill>
                  <a:schemeClr val="accent1"/>
                </a:solidFill>
              </a:rPr>
              <a:t>Keynesian theory posits that the real wage is slow to adjust to equilibrate the labor market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570" y="98464"/>
            <a:ext cx="9520158" cy="1049235"/>
          </a:xfrm>
        </p:spPr>
        <p:txBody>
          <a:bodyPr/>
          <a:lstStyle/>
          <a:p>
            <a:r>
              <a:rPr lang="en-US" dirty="0" smtClean="0"/>
              <a:t>Sticky </a:t>
            </a:r>
            <a:r>
              <a:rPr lang="en-US" dirty="0"/>
              <a:t>wage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570" y="1410268"/>
            <a:ext cx="9952985" cy="452650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accent1"/>
                </a:solidFill>
              </a:rPr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sticky wage theory </a:t>
            </a:r>
            <a:r>
              <a:rPr lang="en-US" sz="2400" dirty="0"/>
              <a:t>hypothesizes that pay of employees tends to have a slow response to the changes in the performance of a company or the economy. </a:t>
            </a:r>
            <a:endParaRPr lang="en-US" sz="2400" dirty="0" smtClean="0"/>
          </a:p>
          <a:p>
            <a:pPr algn="just"/>
            <a:r>
              <a:rPr lang="en-US" sz="2400" dirty="0" smtClean="0"/>
              <a:t>According </a:t>
            </a:r>
            <a:r>
              <a:rPr lang="en-US" sz="2400" dirty="0"/>
              <a:t>to the theory, when unemployment rises, the wages of those </a:t>
            </a:r>
            <a:r>
              <a:rPr lang="en-US" sz="2400" b="1" dirty="0">
                <a:solidFill>
                  <a:schemeClr val="accent1"/>
                </a:solidFill>
              </a:rPr>
              <a:t>workers that remain employed tend to stay the same or grow at a slower rate </a:t>
            </a:r>
            <a:r>
              <a:rPr lang="en-US" sz="2400" dirty="0"/>
              <a:t>than before rather than falling </a:t>
            </a:r>
            <a:r>
              <a:rPr lang="en-US" sz="2400" b="1" dirty="0">
                <a:solidFill>
                  <a:schemeClr val="accent1"/>
                </a:solidFill>
              </a:rPr>
              <a:t>with the decrease in demand for labor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Specifically</a:t>
            </a:r>
            <a:r>
              <a:rPr lang="en-US" sz="2400" dirty="0"/>
              <a:t>, wages are often said to be </a:t>
            </a:r>
            <a:r>
              <a:rPr lang="en-US" sz="2400" b="1" dirty="0">
                <a:solidFill>
                  <a:schemeClr val="accent1"/>
                </a:solidFill>
              </a:rPr>
              <a:t>sticky-down</a:t>
            </a:r>
            <a:r>
              <a:rPr lang="en-US" sz="2400" dirty="0"/>
              <a:t>, meaning that they can move up easily but move down only with difficulty.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570" y="0"/>
            <a:ext cx="9520158" cy="1049235"/>
          </a:xfrm>
        </p:spPr>
        <p:txBody>
          <a:bodyPr/>
          <a:lstStyle/>
          <a:p>
            <a:r>
              <a:rPr lang="en-US" dirty="0"/>
              <a:t>Sticky wage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571" y="1355678"/>
            <a:ext cx="9952986" cy="459474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accent1"/>
                </a:solidFill>
              </a:rPr>
              <a:t>Stickiness </a:t>
            </a:r>
            <a:r>
              <a:rPr lang="en-US" sz="2400" b="1" dirty="0">
                <a:solidFill>
                  <a:schemeClr val="accent1"/>
                </a:solidFill>
              </a:rPr>
              <a:t>is a theorized condition in the market and can apply to more areas than wages alone.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1"/>
                </a:solidFill>
              </a:rPr>
              <a:t>Stickiness </a:t>
            </a:r>
            <a:r>
              <a:rPr lang="en-US" sz="2400" b="1" dirty="0">
                <a:solidFill>
                  <a:schemeClr val="accent1"/>
                </a:solidFill>
              </a:rPr>
              <a:t>is a condition wherein a nominal price resists change.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While </a:t>
            </a:r>
            <a:r>
              <a:rPr lang="en-US" sz="2400" dirty="0"/>
              <a:t>it can often apply to wages, stickiness may also often be used </a:t>
            </a:r>
            <a:r>
              <a:rPr lang="en-US" sz="2400" b="1" dirty="0">
                <a:solidFill>
                  <a:schemeClr val="accent1"/>
                </a:solidFill>
              </a:rPr>
              <a:t>in reference to prices within a market</a:t>
            </a:r>
            <a:r>
              <a:rPr lang="en-US" sz="2400" dirty="0"/>
              <a:t>, which is also often called </a:t>
            </a:r>
            <a:r>
              <a:rPr lang="en-US" sz="2400" b="1" dirty="0">
                <a:solidFill>
                  <a:schemeClr val="accent1"/>
                </a:solidFill>
              </a:rPr>
              <a:t>price stickiness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Prices</a:t>
            </a:r>
            <a:r>
              <a:rPr lang="en-US" sz="2400" dirty="0"/>
              <a:t>, however, are generally thought of as not being as sticky as wages are, as the prices of goods often change easily and frequently in response to changes in supply and demand.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121" y="1527"/>
            <a:ext cx="9520158" cy="1049235"/>
          </a:xfrm>
        </p:spPr>
        <p:txBody>
          <a:bodyPr/>
          <a:lstStyle/>
          <a:p>
            <a:r>
              <a:rPr lang="en-US" dirty="0"/>
              <a:t>Sticky wage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329" y="1519450"/>
            <a:ext cx="9771692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aggregate price level, or average level of prices within a market, </a:t>
            </a:r>
            <a:r>
              <a:rPr lang="en-US" sz="2400" b="1" dirty="0">
                <a:solidFill>
                  <a:schemeClr val="accent1"/>
                </a:solidFill>
              </a:rPr>
              <a:t>can become sticky </a:t>
            </a:r>
            <a:r>
              <a:rPr lang="en-US" sz="2400" dirty="0"/>
              <a:t>due to a mixture of </a:t>
            </a:r>
            <a:r>
              <a:rPr lang="en-US" sz="2400" b="1" dirty="0">
                <a:solidFill>
                  <a:schemeClr val="accent1"/>
                </a:solidFill>
              </a:rPr>
              <a:t>rigidity and flexibility in pricing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means that price levels will not respond to large shifts in the economy as quickly as they otherwise would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Wages are often said to work in the same way: some are sticky, causing aggregate wage levels to become sticky as well.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121" y="1527"/>
            <a:ext cx="9520158" cy="1049235"/>
          </a:xfrm>
        </p:spPr>
        <p:txBody>
          <a:bodyPr/>
          <a:lstStyle/>
          <a:p>
            <a:r>
              <a:rPr lang="en-US" dirty="0"/>
              <a:t>Sticky wage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686" y="1462786"/>
            <a:ext cx="10149615" cy="386156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Proponents of the theory have posed a number of reasons as </a:t>
            </a:r>
            <a:r>
              <a:rPr lang="en-US" sz="2400" b="1" dirty="0">
                <a:solidFill>
                  <a:schemeClr val="accent1"/>
                </a:solidFill>
              </a:rPr>
              <a:t>to why wages are sticky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These include:</a:t>
            </a:r>
          </a:p>
          <a:p>
            <a:pPr algn="just"/>
            <a:r>
              <a:rPr lang="en-US" sz="2400" dirty="0" smtClean="0"/>
              <a:t>workers </a:t>
            </a:r>
            <a:r>
              <a:rPr lang="en-US" sz="2400" dirty="0"/>
              <a:t>are much more willing to accept pay raises than cuts, </a:t>
            </a:r>
            <a:endParaRPr lang="en-US" sz="2400" dirty="0" smtClean="0"/>
          </a:p>
          <a:p>
            <a:pPr algn="just"/>
            <a:r>
              <a:rPr lang="en-US" sz="2400" dirty="0" smtClean="0"/>
              <a:t>some </a:t>
            </a:r>
            <a:r>
              <a:rPr lang="en-US" sz="2400" dirty="0"/>
              <a:t>workers are union members with long-term contracts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company may not want to expose itself to the bad press associated with wage cuts.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Sticky Wage Theory and Sticky Employment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49083"/>
            <a:ext cx="10024507" cy="417795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Employment </a:t>
            </a:r>
            <a:r>
              <a:rPr lang="en-US" sz="2400" b="1" dirty="0"/>
              <a:t>rates </a:t>
            </a:r>
            <a:r>
              <a:rPr lang="en-US" sz="2400" dirty="0"/>
              <a:t>are also affected by the </a:t>
            </a:r>
            <a:r>
              <a:rPr lang="en-US" sz="2400" b="1" dirty="0">
                <a:solidFill>
                  <a:schemeClr val="accent1"/>
                </a:solidFill>
              </a:rPr>
              <a:t>distortions in the job market produced by sticky wages.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in the event of a recession, like the Great Recession of 2008, nominal wages didn't decrease, due to the stickiness of wages. </a:t>
            </a:r>
            <a:endParaRPr lang="en-US" sz="2400" dirty="0" smtClean="0"/>
          </a:p>
          <a:p>
            <a:pPr algn="just"/>
            <a:r>
              <a:rPr lang="en-US" sz="2400" dirty="0" smtClean="0"/>
              <a:t>Instead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companies laid-off employees to cut costs </a:t>
            </a:r>
            <a:r>
              <a:rPr lang="en-US" sz="2400" dirty="0"/>
              <a:t>without reducing wages paid to the remaining employees. </a:t>
            </a:r>
            <a:endParaRPr lang="en-US" sz="2400" dirty="0" smtClean="0"/>
          </a:p>
          <a:p>
            <a:pPr algn="just"/>
            <a:r>
              <a:rPr lang="en-US" sz="2400" dirty="0" smtClean="0"/>
              <a:t>Later</a:t>
            </a:r>
            <a:r>
              <a:rPr lang="en-US" sz="2400" dirty="0"/>
              <a:t>, as the economy began to come out of recession, </a:t>
            </a:r>
            <a:r>
              <a:rPr lang="en-US" sz="2400" b="1" dirty="0">
                <a:solidFill>
                  <a:schemeClr val="accent1"/>
                </a:solidFill>
              </a:rPr>
              <a:t>both wages and employment will remain sticky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Sticky Wage Theory and Sticky Employment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261" y="1478506"/>
            <a:ext cx="9960169" cy="443097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Because it can be challenging to determine when a recession is ending, in addition to the fact that </a:t>
            </a:r>
            <a:r>
              <a:rPr lang="en-US" sz="2400" b="1" dirty="0">
                <a:solidFill>
                  <a:schemeClr val="accent1"/>
                </a:solidFill>
              </a:rPr>
              <a:t>hiring new employees may often represent a higher short-term cost than a slight raise to wages, </a:t>
            </a:r>
            <a:r>
              <a:rPr lang="en-US" sz="2400" dirty="0"/>
              <a:t>companies will often be hesitant to begin hiring new employees.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respect, in the wake of recession, employment may often be </a:t>
            </a:r>
            <a:r>
              <a:rPr lang="en-US" sz="2400" b="1" dirty="0">
                <a:solidFill>
                  <a:schemeClr val="accent1"/>
                </a:solidFill>
              </a:rPr>
              <a:t>“sticky-up.”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On </a:t>
            </a:r>
            <a:r>
              <a:rPr lang="en-US" sz="2400" dirty="0"/>
              <a:t>the other hand, according to the theory, wages will often remain </a:t>
            </a:r>
            <a:r>
              <a:rPr lang="en-US" sz="2400" b="1" dirty="0">
                <a:solidFill>
                  <a:schemeClr val="accent1"/>
                </a:solidFill>
              </a:rPr>
              <a:t>sticky-down</a:t>
            </a:r>
            <a:r>
              <a:rPr lang="en-US" sz="2400" dirty="0"/>
              <a:t>, and employees who made it through may see raises in pay.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15113" r="22065" b="11939"/>
          <a:stretch/>
        </p:blipFill>
        <p:spPr bwMode="auto">
          <a:xfrm>
            <a:off x="2033516" y="104170"/>
            <a:ext cx="8515366" cy="667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3705</TotalTime>
  <Words>1276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Constantia</vt:lpstr>
      <vt:lpstr>Arial</vt:lpstr>
      <vt:lpstr>Calibri</vt:lpstr>
      <vt:lpstr>Palatino Linotype</vt:lpstr>
      <vt:lpstr>Gallery</vt:lpstr>
      <vt:lpstr>Price &amp; Wage Rigidity- Voluntary and Involuntary Unemployment </vt:lpstr>
      <vt:lpstr>Price &amp; Wage Rigidity </vt:lpstr>
      <vt:lpstr>Sticky wage theory</vt:lpstr>
      <vt:lpstr>Sticky wage theory</vt:lpstr>
      <vt:lpstr>Sticky wage theory</vt:lpstr>
      <vt:lpstr>Sticky wage theory</vt:lpstr>
      <vt:lpstr>Sticky Wage Theory and Sticky Employment </vt:lpstr>
      <vt:lpstr>Sticky Wage Theory and Sticky Employment </vt:lpstr>
      <vt:lpstr>PowerPoint Presentation</vt:lpstr>
      <vt:lpstr>Voluntary Unemployment</vt:lpstr>
      <vt:lpstr>Voluntary Unemployment</vt:lpstr>
      <vt:lpstr>Disequilibrium unemployment</vt:lpstr>
      <vt:lpstr> Structural unemployment </vt:lpstr>
      <vt:lpstr>Cyclical unemployment</vt:lpstr>
      <vt:lpstr>PowerPoint Presentation</vt:lpstr>
      <vt:lpstr>PowerPoint Presentation</vt:lpstr>
      <vt:lpstr>Involuntarily Unemployment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Santha Kumari</dc:creator>
  <cp:lastModifiedBy>Microsoft Office User</cp:lastModifiedBy>
  <cp:revision>63</cp:revision>
  <cp:lastPrinted>2020-01-27T04:13:56Z</cp:lastPrinted>
  <dcterms:created xsi:type="dcterms:W3CDTF">2020-01-24T09:44:11Z</dcterms:created>
  <dcterms:modified xsi:type="dcterms:W3CDTF">2021-05-26T13:44:53Z</dcterms:modified>
</cp:coreProperties>
</file>