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5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73D63-2016-4655-8872-CEEE804C522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124F1C-FC04-48C9-9A5C-6C20BE4B9B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Alternative Intertemporal Choice Models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rojection of future preferences depends on our current state&lt;br /&gt;I’m not hungry right now, so next week I will prefer 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776864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rojection bias&lt;br /&gt;Cold   v.   Hot&lt;br /&gt;Cold state projects to future cold state&lt;br /&gt;I’m not hungry right now, so nex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7704856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Actual future impulsive desires when in a “hot” state in the future&lt;br /&gt;Hyperbolic Discounting&lt;br /&gt;Projected future imp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7632848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ctual future impulsive desires when in a “hot” state in the future&lt;br /&gt;Later v. Now&lt;br /&gt;Projected future impulsive des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208912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yperbolic discounting may exceed projection bias&lt;br /&gt;Actual future impulsive desires when in a “hot” state in the futur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136904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yperbolic discounting and projection bias in snack choice&lt;br /&gt;88-92% choose immediately available unhealthy snack when 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416824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yperbolic discounting and projection bias in snack choice&lt;br /&gt;88-92% choose immediately available unhealthy snack when 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7272808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yperbolic discounting and projection bias with opiod&lt;br /&gt;When not craving (after first dose) addicts were willing to fo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344816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633412"/>
          </a:xfrm>
        </p:spPr>
        <p:txBody>
          <a:bodyPr/>
          <a:lstStyle/>
          <a:p>
            <a:r>
              <a:rPr lang="en-US" b="1" dirty="0" smtClean="0"/>
              <a:t>Mental accounting models</a:t>
            </a:r>
            <a:endParaRPr lang="en-US" b="1" dirty="0"/>
          </a:p>
        </p:txBody>
      </p:sp>
      <p:pic>
        <p:nvPicPr>
          <p:cNvPr id="30722" name="Picture 2" descr="MENTAL ACCOUNTING&#10;2&#10;CONSIDER THIS&#10;You bought a theatre ticket for Rs.&#10;100. At the theatre entrance, you&#10;discover that you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920880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ENTAL ACCOUNTING&#10;3&#10;Case 1 : You have Rs. 100,000 in your savings account in the bank.&#10;Case 2: You get a Rs. 100,000 bonu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064896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en-US" b="1" dirty="0"/>
              <a:t>Habit-formation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92696"/>
            <a:ext cx="8686800" cy="58326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Rooted in Dusenberry’s ‘Relative income hypothesis’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i="1" dirty="0" smtClean="0"/>
              <a:t>				</a:t>
            </a:r>
            <a:r>
              <a:rPr lang="en-US" i="1" dirty="0" err="1" smtClean="0"/>
              <a:t>Ut</a:t>
            </a:r>
            <a:r>
              <a:rPr lang="en-US" i="1" dirty="0" smtClean="0"/>
              <a:t> </a:t>
            </a:r>
            <a:r>
              <a:rPr lang="en-US" i="1" dirty="0" smtClean="0"/>
              <a:t>= f(Ct, Ct–1, Ct–2</a:t>
            </a:r>
            <a:r>
              <a:rPr lang="en-US" i="1" dirty="0" smtClean="0"/>
              <a:t>,…)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the values of past consumption are combined together into </a:t>
            </a:r>
            <a:r>
              <a:rPr lang="en-US" dirty="0" smtClean="0"/>
              <a:t>a composite </a:t>
            </a:r>
            <a:r>
              <a:rPr lang="en-US" dirty="0" smtClean="0"/>
              <a:t>variable, </a:t>
            </a:r>
            <a:r>
              <a:rPr lang="en-US" i="1" dirty="0" err="1" smtClean="0"/>
              <a:t>Zt</a:t>
            </a:r>
            <a:r>
              <a:rPr lang="en-US" i="1" dirty="0" smtClean="0"/>
              <a:t>, that may be exponentially weighted to give more importance </a:t>
            </a:r>
            <a:r>
              <a:rPr lang="en-US" i="1" dirty="0" smtClean="0"/>
              <a:t>to </a:t>
            </a:r>
            <a:r>
              <a:rPr lang="en-US" dirty="0" smtClean="0"/>
              <a:t>more </a:t>
            </a:r>
            <a:r>
              <a:rPr lang="en-US" dirty="0" smtClean="0"/>
              <a:t>recent periods, and that is increasing with past consumption.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		</a:t>
            </a:r>
            <a:r>
              <a:rPr lang="en-US" i="1" dirty="0" err="1" smtClean="0"/>
              <a:t>Ut</a:t>
            </a:r>
            <a:r>
              <a:rPr lang="en-US" i="1" dirty="0" smtClean="0"/>
              <a:t> </a:t>
            </a:r>
            <a:r>
              <a:rPr lang="en-US" i="1" dirty="0" smtClean="0"/>
              <a:t>= f(Ct, </a:t>
            </a:r>
            <a:r>
              <a:rPr lang="en-US" i="1" dirty="0" err="1" smtClean="0"/>
              <a:t>Zt</a:t>
            </a:r>
            <a:r>
              <a:rPr lang="en-US" i="1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Thus the more a person has consumed in the past the more utility current </a:t>
            </a:r>
            <a:r>
              <a:rPr lang="en-US" dirty="0" smtClean="0"/>
              <a:t>consumption will </a:t>
            </a:r>
            <a:r>
              <a:rPr lang="en-US" dirty="0" smtClean="0"/>
              <a:t>yield, causing the person to consume more now.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ENTAL ACCOUNTING&#10;4&#10;We hesitate to add tip to ZOMATO delivery person but we usually easily give&#10;tip away while we are in 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7704856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ENTAL ACCOUNTING&#10;Mental Accounting is the set of cognitive operations used by individuals and households to&#10;organize, eva..."/>
          <p:cNvPicPr>
            <a:picLocks noChangeAspect="1" noChangeArrowheads="1"/>
          </p:cNvPicPr>
          <p:nvPr/>
        </p:nvPicPr>
        <p:blipFill>
          <a:blip r:embed="rId2" cstate="print"/>
          <a:srcRect l="5357" t="13988" r="8036" b="14671"/>
          <a:stretch>
            <a:fillRect/>
          </a:stretch>
        </p:blipFill>
        <p:spPr bwMode="auto">
          <a:xfrm>
            <a:off x="539552" y="620688"/>
            <a:ext cx="7920880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561975"/>
          </a:xfrm>
        </p:spPr>
        <p:txBody>
          <a:bodyPr/>
          <a:lstStyle/>
          <a:p>
            <a:r>
              <a:rPr lang="en-IN" b="1" dirty="0" smtClean="0"/>
              <a:t>Dual Self Models</a:t>
            </a:r>
            <a:endParaRPr lang="en-US" b="1" dirty="0"/>
          </a:p>
        </p:txBody>
      </p:sp>
      <p:pic>
        <p:nvPicPr>
          <p:cNvPr id="34818" name="Picture 2" descr="Examples of dual-self models in behavioral economics&lt;br /&gt;Short-term/impulsive &lt;br /&gt;Doer&lt;br /&gt;Passions&lt;br /&gt;Affective/Vis..."/>
          <p:cNvPicPr>
            <a:picLocks noChangeAspect="1" noChangeArrowheads="1"/>
          </p:cNvPicPr>
          <p:nvPr/>
        </p:nvPicPr>
        <p:blipFill>
          <a:blip r:embed="rId2" cstate="print"/>
          <a:srcRect b="3078"/>
          <a:stretch>
            <a:fillRect/>
          </a:stretch>
        </p:blipFill>
        <p:spPr bwMode="auto">
          <a:xfrm>
            <a:off x="395536" y="980728"/>
            <a:ext cx="7920880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Short-run impulsive &amp; long-run patient&lt;br /&gt;“Our theory proposes that many sorts of decision problems should be viewed a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726288" cy="6280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Fudenberg &amp; Levine (2006)&lt;br /&gt;Long-run (patient) self&lt;br /&gt;This side tries to maximize utility across time&lt;br /&gt;Short-ru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7848872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IN" b="1" dirty="0" smtClean="0"/>
              <a:t>Policy Implications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7992888" cy="576064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Individuals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	Self awareness: commitments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Firms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Firms should price investment goods below marginal cost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Firms should price leisure goods above marginal cost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Firms should charge back-loaded fees and introduce switching costs for all goods</a:t>
            </a:r>
            <a:r>
              <a:rPr lang="en-US" dirty="0" smtClean="0"/>
              <a:t>.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Government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incomplete self-knowledge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addiction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savings,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investment, 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 smtClean="0"/>
              <a:t>projects and 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 smtClean="0"/>
              <a:t>policy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/>
          <a:lstStyle/>
          <a:p>
            <a:r>
              <a:rPr lang="en-IN" b="1" dirty="0" smtClean="0"/>
              <a:t>Continued...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147248" cy="5349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Implications: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 smtClean="0"/>
              <a:t>Shifting the reference points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 smtClean="0"/>
              <a:t>Diminishing marginal sensitivity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b="1" dirty="0" smtClean="0"/>
              <a:t>Prospect theory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064896" cy="56612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Uncertain future gains: people are risk averse for gains- preference of immediate gains over future gains: bonds, social security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Uncertain future losses: risk seeking for losses: immediate loses over future loses:  insurance, pre-paid plans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 prospect theory, making choices for others, and the affective psychology  of risk - ScienceDir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7776864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b="1" dirty="0" smtClean="0"/>
              <a:t>Anticipatory utility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208912" cy="55446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People </a:t>
            </a:r>
            <a:r>
              <a:rPr lang="en-US" dirty="0" smtClean="0"/>
              <a:t>derive utility from anticipation of </a:t>
            </a:r>
            <a:r>
              <a:rPr lang="en-US" dirty="0" smtClean="0"/>
              <a:t>future consumption </a:t>
            </a:r>
            <a:r>
              <a:rPr lang="en-US" dirty="0" smtClean="0"/>
              <a:t>as well as from current and past consumption.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	</a:t>
            </a:r>
            <a:r>
              <a:rPr lang="en-US" i="1" dirty="0" err="1" smtClean="0"/>
              <a:t>Ut</a:t>
            </a:r>
            <a:r>
              <a:rPr lang="en-US" i="1" dirty="0" smtClean="0"/>
              <a:t> </a:t>
            </a:r>
            <a:r>
              <a:rPr lang="en-US" i="1" dirty="0" smtClean="0"/>
              <a:t>= f(Ct, Ct+1, Ct+2</a:t>
            </a:r>
            <a:r>
              <a:rPr lang="en-US" i="1" dirty="0" smtClean="0"/>
              <a:t>,…)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phenomenon works in the opposite direction to the normal direction of </a:t>
            </a:r>
            <a:r>
              <a:rPr lang="en-US" dirty="0" smtClean="0"/>
              <a:t>time preference</a:t>
            </a:r>
            <a:r>
              <a:rPr lang="en-US" dirty="0" smtClean="0"/>
              <a:t>, for both gains and losses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Exceptions: waiting </a:t>
            </a:r>
            <a:r>
              <a:rPr lang="en-US" dirty="0" smtClean="0"/>
              <a:t>for a </a:t>
            </a:r>
            <a:r>
              <a:rPr lang="en-US" dirty="0" smtClean="0"/>
              <a:t>good outcome </a:t>
            </a:r>
            <a:r>
              <a:rPr lang="en-US" dirty="0" smtClean="0"/>
              <a:t>can be frustrating, while one may prefer to delay the possibility of a </a:t>
            </a:r>
            <a:r>
              <a:rPr lang="en-US" dirty="0" smtClean="0"/>
              <a:t>bad outcome </a:t>
            </a:r>
            <a:r>
              <a:rPr lang="en-US" dirty="0" smtClean="0"/>
              <a:t>to avoid spoiling the </a:t>
            </a:r>
            <a:r>
              <a:rPr lang="en-US" dirty="0" smtClean="0"/>
              <a:t>weekend.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 b="1" dirty="0" smtClean="0"/>
              <a:t>Visceral influence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920880" cy="55446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/>
              <a:t>temporal proximity of an </a:t>
            </a:r>
            <a:r>
              <a:rPr lang="en-US" dirty="0" smtClean="0"/>
              <a:t>outcome may </a:t>
            </a:r>
            <a:r>
              <a:rPr lang="en-US" dirty="0" smtClean="0"/>
              <a:t>increase its </a:t>
            </a:r>
            <a:r>
              <a:rPr lang="en-US" dirty="0" smtClean="0"/>
              <a:t>desirability which may </a:t>
            </a:r>
            <a:r>
              <a:rPr lang="en-US" dirty="0" smtClean="0"/>
              <a:t>cause a higher rate of discount to be </a:t>
            </a:r>
            <a:r>
              <a:rPr lang="en-US" dirty="0" smtClean="0"/>
              <a:t>computed for </a:t>
            </a:r>
            <a:r>
              <a:rPr lang="en-US" dirty="0" smtClean="0"/>
              <a:t>near-future outcomes when factors like anger, hunger, lust and sleeplessness </a:t>
            </a:r>
            <a:r>
              <a:rPr lang="en-US" dirty="0" smtClean="0"/>
              <a:t>are involved.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Biases: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 Immediacy bias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Paradox of ‘not wanting to want’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561975"/>
          </a:xfrm>
        </p:spPr>
        <p:txBody>
          <a:bodyPr/>
          <a:lstStyle/>
          <a:p>
            <a:r>
              <a:rPr lang="en-US" b="1" dirty="0" smtClean="0"/>
              <a:t>Projection bias models</a:t>
            </a:r>
            <a:endParaRPr lang="en-US" b="1" dirty="0"/>
          </a:p>
        </p:txBody>
      </p:sp>
      <p:pic>
        <p:nvPicPr>
          <p:cNvPr id="18434" name="Picture 2" descr="Projection Bias: How our current state (hot v. cold) influences projections of our future desires.&lt;br /&gt;Cold   v.   Hot&lt;br /&g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726288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oes the current state of hunger change which snack people will order for delivery next week?&lt;br /&gt;Yes, hungry people cho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136904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154</Words>
  <Application>Microsoft Office PowerPoint</Application>
  <PresentationFormat>On-screen Show (4:3)</PresentationFormat>
  <Paragraphs>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Alternative Intertemporal Choice Models</vt:lpstr>
      <vt:lpstr>Habit-formation models</vt:lpstr>
      <vt:lpstr>Continued...</vt:lpstr>
      <vt:lpstr>Prospect theory models</vt:lpstr>
      <vt:lpstr>Slide 5</vt:lpstr>
      <vt:lpstr>Anticipatory utility models</vt:lpstr>
      <vt:lpstr>Visceral influence models</vt:lpstr>
      <vt:lpstr>Projection bias models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Mental accounting models</vt:lpstr>
      <vt:lpstr>Slide 19</vt:lpstr>
      <vt:lpstr>Slide 20</vt:lpstr>
      <vt:lpstr>Slide 21</vt:lpstr>
      <vt:lpstr>Dual Self Models</vt:lpstr>
      <vt:lpstr>Slide 23</vt:lpstr>
      <vt:lpstr>Slide 24</vt:lpstr>
      <vt:lpstr>Policy Implications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Intertemporal Choice Models</dc:title>
  <dc:creator>Windows User</dc:creator>
  <cp:lastModifiedBy>Windows User</cp:lastModifiedBy>
  <cp:revision>11</cp:revision>
  <dcterms:created xsi:type="dcterms:W3CDTF">2021-12-04T09:11:35Z</dcterms:created>
  <dcterms:modified xsi:type="dcterms:W3CDTF">2021-12-04T10:19:22Z</dcterms:modified>
</cp:coreProperties>
</file>