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76" r:id="rId7"/>
    <p:sldId id="263" r:id="rId8"/>
    <p:sldId id="264" r:id="rId9"/>
    <p:sldId id="265" r:id="rId10"/>
    <p:sldId id="275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0BF2C-B442-E24B-ABAF-FECB646760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CD853-F417-6C44-82F4-5821794A3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2E1BA-57E1-6F40-99C4-90BE6A0DD6B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B31BF63-1184-154E-BEA5-1F1812DC589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3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9441" y="602673"/>
            <a:ext cx="7617786" cy="107026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 Classical; Neo-Classical and Behavioral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3497" y="2388204"/>
            <a:ext cx="8561746" cy="977621"/>
          </a:xfrm>
        </p:spPr>
        <p:txBody>
          <a:bodyPr/>
          <a:lstStyle/>
          <a:p>
            <a:r>
              <a:rPr lang="en-US" dirty="0"/>
              <a:t>Professor </a:t>
            </a:r>
            <a:r>
              <a:rPr lang="en-US" dirty="0" err="1"/>
              <a:t>ravi</a:t>
            </a:r>
            <a:r>
              <a:rPr lang="en-US" dirty="0"/>
              <a:t> Kiran</a:t>
            </a:r>
          </a:p>
        </p:txBody>
      </p:sp>
    </p:spTree>
    <p:extLst>
      <p:ext uri="{BB962C8B-B14F-4D97-AF65-F5344CB8AC3E}">
        <p14:creationId xmlns:p14="http://schemas.microsoft.com/office/powerpoint/2010/main" val="69001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Neo-classical economics  and Behavioral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10202379" cy="3511611"/>
          </a:xfrm>
        </p:spPr>
        <p:txBody>
          <a:bodyPr/>
          <a:lstStyle/>
          <a:p>
            <a:pPr algn="just"/>
            <a:r>
              <a:rPr lang="en-US" dirty="0"/>
              <a:t>Neo-classical economics </a:t>
            </a:r>
            <a:r>
              <a:rPr lang="en-US" b="1" dirty="0"/>
              <a:t>assumes that all agents act rationally in their own self-interest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contrast, behavioral economics emphasizes altruism. </a:t>
            </a:r>
          </a:p>
          <a:p>
            <a:pPr algn="just"/>
            <a:r>
              <a:rPr lang="en-US" dirty="0"/>
              <a:t>This is when humans </a:t>
            </a:r>
            <a:r>
              <a:rPr lang="en-US" dirty="0">
                <a:highlight>
                  <a:srgbClr val="FFFF00"/>
                </a:highlight>
              </a:rPr>
              <a:t>behave with more kindness and fairness than would be the case if they behaved rationally.</a:t>
            </a:r>
          </a:p>
        </p:txBody>
      </p:sp>
    </p:spTree>
    <p:extLst>
      <p:ext uri="{BB962C8B-B14F-4D97-AF65-F5344CB8AC3E}">
        <p14:creationId xmlns:p14="http://schemas.microsoft.com/office/powerpoint/2010/main" val="178439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76722"/>
            <a:ext cx="9520158" cy="1049235"/>
          </a:xfrm>
        </p:spPr>
        <p:txBody>
          <a:bodyPr/>
          <a:lstStyle/>
          <a:p>
            <a:r>
              <a:rPr lang="en-US"/>
              <a:t>Neo-classical </a:t>
            </a:r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25958"/>
            <a:ext cx="9997662" cy="45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neo-classical model is built on these assumptions:</a:t>
            </a:r>
          </a:p>
          <a:p>
            <a:r>
              <a:rPr lang="en-US" dirty="0"/>
              <a:t>Agents choose </a:t>
            </a:r>
            <a:r>
              <a:rPr lang="en-US" dirty="0">
                <a:highlight>
                  <a:srgbClr val="FFFF00"/>
                </a:highlight>
              </a:rPr>
              <a:t>independently</a:t>
            </a:r>
          </a:p>
          <a:p>
            <a:r>
              <a:rPr lang="en-US" dirty="0"/>
              <a:t>An agent has </a:t>
            </a:r>
            <a:r>
              <a:rPr lang="en-US" dirty="0">
                <a:highlight>
                  <a:srgbClr val="FFFF00"/>
                </a:highlight>
              </a:rPr>
              <a:t>fixed tastes </a:t>
            </a:r>
            <a:r>
              <a:rPr lang="en-US" dirty="0"/>
              <a:t>and preferences</a:t>
            </a:r>
          </a:p>
          <a:p>
            <a:r>
              <a:rPr lang="en-US" dirty="0"/>
              <a:t>Agents </a:t>
            </a:r>
            <a:r>
              <a:rPr lang="en-US" dirty="0">
                <a:highlight>
                  <a:srgbClr val="FFFF00"/>
                </a:highlight>
              </a:rPr>
              <a:t>gather complete information </a:t>
            </a:r>
            <a:r>
              <a:rPr lang="en-US" dirty="0"/>
              <a:t>on alternatives choices</a:t>
            </a:r>
          </a:p>
          <a:p>
            <a:r>
              <a:rPr lang="en-US" dirty="0"/>
              <a:t>Agents always make </a:t>
            </a:r>
            <a:r>
              <a:rPr lang="en-US" dirty="0">
                <a:highlight>
                  <a:srgbClr val="FFFF00"/>
                </a:highlight>
              </a:rPr>
              <a:t>optimal choice </a:t>
            </a:r>
            <a:r>
              <a:rPr lang="en-US" dirty="0"/>
              <a:t>given his/her preferences</a:t>
            </a:r>
          </a:p>
          <a:p>
            <a:pPr algn="just"/>
            <a:r>
              <a:rPr lang="en-US" dirty="0"/>
              <a:t>This is not just a micro-model (associated for example with the standard theory of the firm), it is also the foundation of much of macroeconomics e.g. rational expectations theory. In other words, </a:t>
            </a:r>
            <a:r>
              <a:rPr lang="en-US" dirty="0">
                <a:highlight>
                  <a:srgbClr val="FFFF00"/>
                </a:highlight>
              </a:rPr>
              <a:t>neo-classical economics has been for decades wedded to "</a:t>
            </a:r>
            <a:r>
              <a:rPr lang="en-US" b="1" dirty="0">
                <a:highlight>
                  <a:srgbClr val="FFFF00"/>
                </a:highlight>
              </a:rPr>
              <a:t>Homo </a:t>
            </a:r>
            <a:r>
              <a:rPr lang="en-US" b="1" dirty="0" err="1">
                <a:highlight>
                  <a:srgbClr val="FFFF00"/>
                </a:highlight>
              </a:rPr>
              <a:t>Economicus</a:t>
            </a:r>
            <a:r>
              <a:rPr lang="en-US" dirty="0">
                <a:highlight>
                  <a:srgbClr val="FFFF00"/>
                </a:highlight>
              </a:rPr>
              <a:t>” (a selfish and utility-maximizing, unboundedly-rational agent).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7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878" y="367791"/>
            <a:ext cx="9520158" cy="1049235"/>
          </a:xfrm>
        </p:spPr>
        <p:txBody>
          <a:bodyPr/>
          <a:lstStyle/>
          <a:p>
            <a:r>
              <a:rPr lang="en-US" dirty="0"/>
              <a:t>Critique of Neoclassical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49" y="1692322"/>
            <a:ext cx="10044752" cy="3774023"/>
          </a:xfrm>
        </p:spPr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/>
              <a:t>emerging critique</a:t>
            </a:r>
            <a:r>
              <a:rPr lang="en-US" dirty="0"/>
              <a:t> of neo-classical economics came first from economists who questioned whether there was complete information. </a:t>
            </a:r>
            <a:r>
              <a:rPr lang="en-US" b="1" dirty="0" err="1"/>
              <a:t>Akerlof</a:t>
            </a:r>
            <a:r>
              <a:rPr lang="en-US" b="1" dirty="0"/>
              <a:t> and Stiglitz</a:t>
            </a:r>
            <a:r>
              <a:rPr lang="en-US" dirty="0"/>
              <a:t> (jointly awarded the Nobel prize) showed that agents </a:t>
            </a:r>
            <a:r>
              <a:rPr lang="en-US" dirty="0">
                <a:highlight>
                  <a:srgbClr val="FFFF00"/>
                </a:highlight>
              </a:rPr>
              <a:t>may suffer from information failure </a:t>
            </a:r>
            <a:r>
              <a:rPr lang="en-US" dirty="0"/>
              <a:t>– for example, there are many </a:t>
            </a:r>
            <a:r>
              <a:rPr lang="en-US" b="1" dirty="0"/>
              <a:t>information asymmetries </a:t>
            </a:r>
            <a:r>
              <a:rPr lang="en-US" dirty="0"/>
              <a:t>and this can lead to </a:t>
            </a:r>
            <a:r>
              <a:rPr lang="en-US" b="1" dirty="0"/>
              <a:t>sub-optimal decisions </a:t>
            </a:r>
            <a:r>
              <a:rPr lang="en-US" dirty="0"/>
              <a:t>(aka </a:t>
            </a:r>
            <a:r>
              <a:rPr lang="en-US" b="1" dirty="0"/>
              <a:t>market failure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But in their work agents were still assumed to make the ‘</a:t>
            </a:r>
            <a:r>
              <a:rPr lang="en-US" b="1" dirty="0"/>
              <a:t>best’</a:t>
            </a:r>
            <a:r>
              <a:rPr lang="en-US" dirty="0"/>
              <a:t> choice given the information they have. </a:t>
            </a:r>
          </a:p>
        </p:txBody>
      </p:sp>
    </p:spTree>
    <p:extLst>
      <p:ext uri="{BB962C8B-B14F-4D97-AF65-F5344CB8AC3E}">
        <p14:creationId xmlns:p14="http://schemas.microsoft.com/office/powerpoint/2010/main" val="28101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285904"/>
            <a:ext cx="9520158" cy="1049235"/>
          </a:xfrm>
        </p:spPr>
        <p:txBody>
          <a:bodyPr/>
          <a:lstStyle/>
          <a:p>
            <a:r>
              <a:rPr lang="en-US" dirty="0"/>
              <a:t>Bounded 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33015"/>
            <a:ext cx="9956718" cy="464023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Simon </a:t>
            </a:r>
            <a:r>
              <a:rPr lang="en-US" dirty="0"/>
              <a:t>in an important paper published in 1955 added further to the questioning of neo-classical economics with his concept of </a:t>
            </a:r>
            <a:r>
              <a:rPr lang="en-US" b="1" dirty="0"/>
              <a:t>bounded rationality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Most consumers and businesses are </a:t>
            </a:r>
            <a:r>
              <a:rPr lang="en-US" dirty="0">
                <a:highlight>
                  <a:srgbClr val="FFFF00"/>
                </a:highlight>
              </a:rPr>
              <a:t>unable to make fully-informed judgements </a:t>
            </a:r>
            <a:r>
              <a:rPr lang="en-US" dirty="0"/>
              <a:t>when making their decisions and the increasing complexity of products makes life difficult.</a:t>
            </a:r>
          </a:p>
          <a:p>
            <a:pPr algn="just"/>
            <a:r>
              <a:rPr lang="en-US" dirty="0"/>
              <a:t> People have </a:t>
            </a:r>
            <a:r>
              <a:rPr lang="en-US" b="1" dirty="0"/>
              <a:t>limited attention spans</a:t>
            </a:r>
            <a:r>
              <a:rPr lang="en-US" dirty="0"/>
              <a:t> and </a:t>
            </a:r>
            <a:r>
              <a:rPr lang="en-US" b="1" dirty="0"/>
              <a:t>computational capacity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Bounded rationality suggests that consumers and businesses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b="1" dirty="0">
                <a:highlight>
                  <a:srgbClr val="FFFF00"/>
                </a:highlight>
              </a:rPr>
              <a:t>opt to satisfice rather than </a:t>
            </a:r>
            <a:r>
              <a:rPr lang="en-US" b="1" dirty="0" err="1">
                <a:highlight>
                  <a:srgbClr val="FFFF00"/>
                </a:highlight>
              </a:rPr>
              <a:t>maximise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algn="just"/>
            <a:r>
              <a:rPr lang="en-US" dirty="0"/>
              <a:t> They will use </a:t>
            </a:r>
            <a:r>
              <a:rPr lang="en-US" b="1" dirty="0"/>
              <a:t>rules of thumb</a:t>
            </a:r>
            <a:r>
              <a:rPr lang="en-US" dirty="0"/>
              <a:t> (known as </a:t>
            </a:r>
            <a:r>
              <a:rPr lang="en-US" b="1" dirty="0"/>
              <a:t>heuristics</a:t>
            </a:r>
            <a:r>
              <a:rPr lang="en-US" dirty="0"/>
              <a:t>) and approximations when active across different markets. </a:t>
            </a:r>
            <a:r>
              <a:rPr lang="en-US" dirty="0">
                <a:highlight>
                  <a:srgbClr val="FFFF00"/>
                </a:highlight>
              </a:rPr>
              <a:t>Behavioral economists point out that bounded rationality is </a:t>
            </a:r>
            <a:r>
              <a:rPr lang="en-US" u="sng" dirty="0">
                <a:highlight>
                  <a:srgbClr val="FFFF00"/>
                </a:highlight>
              </a:rPr>
              <a:t>not the same as irrationality</a:t>
            </a:r>
            <a:r>
              <a:rPr lang="en-US" dirty="0">
                <a:highlight>
                  <a:srgbClr val="FFFF00"/>
                </a:highlight>
              </a:rPr>
              <a:t>, because decision-makers are still attempting to make as rational a decision as possible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065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313200"/>
            <a:ext cx="9520158" cy="1049235"/>
          </a:xfrm>
        </p:spPr>
        <p:txBody>
          <a:bodyPr/>
          <a:lstStyle/>
          <a:p>
            <a:r>
              <a:rPr lang="en-US" dirty="0"/>
              <a:t>Behavioral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362436"/>
            <a:ext cx="10161435" cy="47517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Behavioral economics started to emerge with the ground-breaking work of </a:t>
            </a:r>
            <a:r>
              <a:rPr lang="en-US" b="1" dirty="0" err="1"/>
              <a:t>Kahneman</a:t>
            </a:r>
            <a:r>
              <a:rPr lang="en-US" b="1" dirty="0"/>
              <a:t> and </a:t>
            </a:r>
            <a:r>
              <a:rPr lang="en-US" b="1" dirty="0" err="1"/>
              <a:t>Tversky</a:t>
            </a:r>
            <a:r>
              <a:rPr lang="en-US" dirty="0"/>
              <a:t> (again both awarded the Nobel for Economics although </a:t>
            </a:r>
            <a:r>
              <a:rPr lang="en-US" dirty="0" err="1"/>
              <a:t>Tversky</a:t>
            </a:r>
            <a:r>
              <a:rPr lang="en-US" dirty="0"/>
              <a:t> died before it was given). </a:t>
            </a:r>
          </a:p>
          <a:p>
            <a:pPr algn="just"/>
            <a:r>
              <a:rPr lang="en-US" dirty="0"/>
              <a:t> </a:t>
            </a:r>
            <a:r>
              <a:rPr lang="en-US" b="1" dirty="0"/>
              <a:t>‘</a:t>
            </a:r>
            <a:r>
              <a:rPr lang="en-US" b="1" dirty="0">
                <a:highlight>
                  <a:srgbClr val="FFFF00"/>
                </a:highlight>
              </a:rPr>
              <a:t>Agents reason poorly and act intuitively</a:t>
            </a:r>
            <a:r>
              <a:rPr lang="en-US" b="1" dirty="0"/>
              <a:t>’</a:t>
            </a:r>
            <a:r>
              <a:rPr lang="en-US" dirty="0"/>
              <a:t> according to </a:t>
            </a:r>
            <a:r>
              <a:rPr lang="en-US" dirty="0" err="1"/>
              <a:t>Kahneman</a:t>
            </a:r>
            <a:r>
              <a:rPr lang="en-US" dirty="0"/>
              <a:t>. This view was based upon </a:t>
            </a:r>
            <a:r>
              <a:rPr lang="en-US" b="1" dirty="0"/>
              <a:t>numerous experiments </a:t>
            </a:r>
            <a:r>
              <a:rPr lang="en-US" dirty="0"/>
              <a:t>in which there is a ‘</a:t>
            </a:r>
            <a:r>
              <a:rPr lang="en-US" b="1" dirty="0"/>
              <a:t>rational</a:t>
            </a:r>
            <a:r>
              <a:rPr lang="en-US" dirty="0"/>
              <a:t>’ answer </a:t>
            </a:r>
            <a:r>
              <a:rPr lang="en-US" b="1" dirty="0"/>
              <a:t>but people frequently don’t choose it. </a:t>
            </a:r>
          </a:p>
          <a:p>
            <a:pPr algn="just"/>
            <a:r>
              <a:rPr lang="en-US" b="1" dirty="0"/>
              <a:t>Systematic deviations from rationality were observed </a:t>
            </a:r>
            <a:r>
              <a:rPr lang="en-US" dirty="0"/>
              <a:t>challenging many of the assumptions of conventional thinking. </a:t>
            </a:r>
          </a:p>
        </p:txBody>
      </p:sp>
    </p:spTree>
    <p:extLst>
      <p:ext uri="{BB962C8B-B14F-4D97-AF65-F5344CB8AC3E}">
        <p14:creationId xmlns:p14="http://schemas.microsoft.com/office/powerpoint/2010/main" val="121737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336928"/>
            <a:ext cx="9520158" cy="1049235"/>
          </a:xfrm>
        </p:spPr>
        <p:txBody>
          <a:bodyPr/>
          <a:lstStyle/>
          <a:p>
            <a:r>
              <a:rPr lang="en-US" dirty="0"/>
              <a:t>Behavioral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386164"/>
            <a:ext cx="9791395" cy="43288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b="1" dirty="0"/>
              <a:t>behavioral</a:t>
            </a:r>
            <a:r>
              <a:rPr lang="en-US" dirty="0"/>
              <a:t> models:</a:t>
            </a:r>
          </a:p>
          <a:p>
            <a:r>
              <a:rPr lang="en-US" dirty="0"/>
              <a:t>People have </a:t>
            </a:r>
            <a:r>
              <a:rPr lang="en-US" b="1" dirty="0">
                <a:highlight>
                  <a:srgbClr val="FFFF00"/>
                </a:highlight>
              </a:rPr>
              <a:t>limited computational capacity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- they aim to satisfice rather than maximize</a:t>
            </a:r>
          </a:p>
          <a:p>
            <a:r>
              <a:rPr lang="en-US" dirty="0"/>
              <a:t>They are strongly </a:t>
            </a:r>
            <a:r>
              <a:rPr lang="en-US" dirty="0">
                <a:highlight>
                  <a:srgbClr val="FFFF00"/>
                </a:highlight>
              </a:rPr>
              <a:t>influenced by </a:t>
            </a:r>
            <a:r>
              <a:rPr lang="en-US" b="1" dirty="0">
                <a:highlight>
                  <a:srgbClr val="FFFF00"/>
                </a:highlight>
              </a:rPr>
              <a:t>social networks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(where copying behavior is common) and by prevailing </a:t>
            </a:r>
            <a:r>
              <a:rPr lang="en-US" b="1" dirty="0"/>
              <a:t>social norms</a:t>
            </a:r>
            <a:endParaRPr lang="en-US" dirty="0"/>
          </a:p>
          <a:p>
            <a:r>
              <a:rPr lang="en-US" dirty="0"/>
              <a:t>They </a:t>
            </a:r>
            <a:r>
              <a:rPr lang="en-US" dirty="0">
                <a:highlight>
                  <a:srgbClr val="FFFF00"/>
                </a:highlight>
              </a:rPr>
              <a:t>often act </a:t>
            </a:r>
            <a:r>
              <a:rPr lang="en-US" b="1" dirty="0">
                <a:highlight>
                  <a:srgbClr val="FFFF00"/>
                </a:highlight>
              </a:rPr>
              <a:t>reciprocally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by making kind and generous gestures</a:t>
            </a:r>
          </a:p>
          <a:p>
            <a:r>
              <a:rPr lang="en-US" dirty="0"/>
              <a:t>They </a:t>
            </a:r>
            <a:r>
              <a:rPr lang="en-US" b="1" dirty="0">
                <a:highlight>
                  <a:srgbClr val="FFFF00"/>
                </a:highlight>
              </a:rPr>
              <a:t>lack self-control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and they tend to be </a:t>
            </a:r>
            <a:r>
              <a:rPr lang="en-US" b="1" dirty="0">
                <a:highlight>
                  <a:srgbClr val="FFFF00"/>
                </a:highlight>
              </a:rPr>
              <a:t>present-biased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(for example by heavily discounting future benefits in favor of now)</a:t>
            </a:r>
          </a:p>
          <a:p>
            <a:r>
              <a:rPr lang="en-US" dirty="0"/>
              <a:t>They are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b="1" dirty="0">
                <a:highlight>
                  <a:srgbClr val="FFFF00"/>
                </a:highlight>
              </a:rPr>
              <a:t>loss averse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- hating losses far more than commensurate gains</a:t>
            </a:r>
          </a:p>
          <a:p>
            <a:r>
              <a:rPr lang="en-US" dirty="0"/>
              <a:t>Their behavior is strongly attached </a:t>
            </a:r>
            <a:r>
              <a:rPr lang="en-US" dirty="0">
                <a:highlight>
                  <a:srgbClr val="FFFF00"/>
                </a:highlight>
              </a:rPr>
              <a:t>to </a:t>
            </a:r>
            <a:r>
              <a:rPr lang="en-US" b="1" dirty="0">
                <a:highlight>
                  <a:srgbClr val="FFFF00"/>
                </a:highlight>
              </a:rPr>
              <a:t>existing default choices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They are influenced to some extent by </a:t>
            </a:r>
            <a:r>
              <a:rPr lang="en-US" b="1" dirty="0">
                <a:highlight>
                  <a:srgbClr val="FFFF00"/>
                </a:highlight>
              </a:rPr>
              <a:t>persistent cognitive biases</a:t>
            </a:r>
            <a:r>
              <a:rPr lang="en-US" dirty="0"/>
              <a:t>. A bias is a systematic deviation from what is believed to be rational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6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and neoclassical approaches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397000"/>
            <a:ext cx="10327104" cy="4343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tends to be a widespread belief that the economists of the eighteenth and nineteenth centuries who pioneered the discipline had no time for psychology. </a:t>
            </a:r>
          </a:p>
          <a:p>
            <a:pPr algn="just"/>
            <a:r>
              <a:rPr lang="en-US" dirty="0"/>
              <a:t>The n</a:t>
            </a:r>
            <a:r>
              <a:rPr lang="en-US" b="1" dirty="0"/>
              <a:t>eoclassicists </a:t>
            </a:r>
            <a:r>
              <a:rPr lang="en-US" dirty="0"/>
              <a:t>in particular are often portrayed as </a:t>
            </a:r>
            <a:r>
              <a:rPr lang="en-US" dirty="0" err="1"/>
              <a:t>systematizers</a:t>
            </a:r>
            <a:r>
              <a:rPr lang="en-US" dirty="0"/>
              <a:t> who wanted to bring </a:t>
            </a:r>
            <a:r>
              <a:rPr lang="en-US" dirty="0">
                <a:highlight>
                  <a:srgbClr val="FFFF00"/>
                </a:highlight>
              </a:rPr>
              <a:t>mathematical rigor</a:t>
            </a:r>
            <a:r>
              <a:rPr lang="en-US" dirty="0"/>
              <a:t> to their subject by imposing some simplifying assumptions regarding motivation. </a:t>
            </a:r>
          </a:p>
          <a:p>
            <a:pPr algn="just"/>
            <a:r>
              <a:rPr lang="en-US" dirty="0"/>
              <a:t>A good example is the work of </a:t>
            </a:r>
            <a:r>
              <a:rPr lang="en-US" b="1" dirty="0">
                <a:highlight>
                  <a:srgbClr val="FFFF00"/>
                </a:highlight>
              </a:rPr>
              <a:t>Daniel Bernoulli (1738</a:t>
            </a:r>
            <a:r>
              <a:rPr lang="en-US" b="1" dirty="0"/>
              <a:t>), </a:t>
            </a:r>
            <a:r>
              <a:rPr lang="en-US" dirty="0"/>
              <a:t>who might be regarded as the originator of the theory of </a:t>
            </a:r>
            <a:r>
              <a:rPr lang="en-US" b="1" dirty="0"/>
              <a:t>choice under risk, explaining </a:t>
            </a:r>
            <a:r>
              <a:rPr lang="en-US" b="1" dirty="0">
                <a:highlight>
                  <a:srgbClr val="FFFF00"/>
                </a:highlight>
              </a:rPr>
              <a:t>risk aversion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in terms of the </a:t>
            </a:r>
            <a:r>
              <a:rPr lang="en-US" b="1" dirty="0"/>
              <a:t>diminishing marginal utility of money.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611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and neoclassical approaches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27464"/>
            <a:ext cx="9984204" cy="41494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However, the portrayal of the classical and early neoclassical schools as economic schools of thought that developed in </a:t>
            </a:r>
            <a:r>
              <a:rPr lang="en-US" b="1" dirty="0"/>
              <a:t>disregard of psychological and sociological insight gives a misleading impression. </a:t>
            </a:r>
          </a:p>
          <a:p>
            <a:pPr algn="just"/>
            <a:r>
              <a:rPr lang="en-US" dirty="0"/>
              <a:t>Although </a:t>
            </a:r>
            <a:r>
              <a:rPr lang="en-US" b="1" dirty="0"/>
              <a:t>Adam Smith is best known for his </a:t>
            </a:r>
            <a:r>
              <a:rPr lang="en-US" b="1" i="1" dirty="0"/>
              <a:t>Wealth of Nations</a:t>
            </a:r>
            <a:r>
              <a:rPr lang="en-US" b="1" dirty="0"/>
              <a:t>, in 1776, </a:t>
            </a:r>
            <a:r>
              <a:rPr lang="en-US" dirty="0"/>
              <a:t>he was also the author of a less well-known work, </a:t>
            </a:r>
            <a:r>
              <a:rPr lang="en-US" b="1" i="1" dirty="0"/>
              <a:t>The Theory of Moral Sentiments, </a:t>
            </a:r>
            <a:r>
              <a:rPr lang="en-US" b="1" dirty="0"/>
              <a:t>in 1759.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latter contains a number of vital psychological insights</a:t>
            </a:r>
            <a:r>
              <a:rPr lang="en-US" dirty="0"/>
              <a:t> and foreshadows many more recent developments in behavioral economics, particularly relating to the role of emotions in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3274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and neoclassical approaches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47984"/>
            <a:ext cx="9946104" cy="39659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Similarly, </a:t>
            </a:r>
            <a:r>
              <a:rPr lang="en-US" b="1" dirty="0">
                <a:highlight>
                  <a:srgbClr val="FFFF00"/>
                </a:highlight>
              </a:rPr>
              <a:t>Jeremy Bentham</a:t>
            </a:r>
            <a:r>
              <a:rPr lang="en-US" dirty="0"/>
              <a:t>, best known for introducing the </a:t>
            </a:r>
            <a:r>
              <a:rPr lang="en-US" b="1" dirty="0"/>
              <a:t>concept of utility</a:t>
            </a:r>
            <a:r>
              <a:rPr lang="en-US" dirty="0"/>
              <a:t>, had much to say about the underlying </a:t>
            </a:r>
            <a:r>
              <a:rPr lang="en-US" b="1" dirty="0"/>
              <a:t>psychology of consumers.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Francis Edgeworth wrote </a:t>
            </a:r>
            <a:r>
              <a:rPr lang="en-US" b="1" i="1" dirty="0"/>
              <a:t>Mathematical Psychics </a:t>
            </a:r>
            <a:r>
              <a:rPr lang="en-US" b="1" dirty="0"/>
              <a:t>in 1881</a:t>
            </a:r>
            <a:r>
              <a:rPr lang="en-US" dirty="0"/>
              <a:t>, the title indicating his concern with psychology; this is reflected in the well-known </a:t>
            </a:r>
            <a:r>
              <a:rPr lang="en-US" dirty="0">
                <a:highlight>
                  <a:srgbClr val="FFFF00"/>
                </a:highlight>
              </a:rPr>
              <a:t>‘Edgeworth Box’ diagram, named after him, which relates to two-person bargaining situations and involves a simple model of social utility. </a:t>
            </a:r>
          </a:p>
          <a:p>
            <a:pPr algn="just"/>
            <a:r>
              <a:rPr lang="en-US" dirty="0"/>
              <a:t>However, psychology was in its infancy at this time as an academic discipline, and many economists wanted the also-new science of economics (then still largely referred to as political economy) to aspire to a more rigorous grounding, comparable to that of the natural sciences. </a:t>
            </a:r>
          </a:p>
          <a:p>
            <a:pPr algn="just"/>
            <a:r>
              <a:rPr lang="en-US" dirty="0"/>
              <a:t>Hence the birth of the concept of </a:t>
            </a:r>
            <a:r>
              <a:rPr lang="en-US" b="1" i="1" dirty="0">
                <a:highlight>
                  <a:srgbClr val="FFFF00"/>
                </a:highlight>
              </a:rPr>
              <a:t>homo </a:t>
            </a:r>
            <a:r>
              <a:rPr lang="en-US" b="1" i="1" dirty="0" err="1">
                <a:highlight>
                  <a:srgbClr val="FFFF00"/>
                </a:highlight>
              </a:rPr>
              <a:t>economicus</a:t>
            </a:r>
            <a:r>
              <a:rPr lang="en-US" dirty="0"/>
              <a:t>, that </a:t>
            </a:r>
            <a:r>
              <a:rPr lang="en-US" dirty="0">
                <a:highlight>
                  <a:srgbClr val="FF0000"/>
                </a:highlight>
              </a:rPr>
              <a:t>embodiment of economic rationality as self-interested utility maximization.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5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Post-war economic approaches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25600"/>
            <a:ext cx="10517604" cy="4368800"/>
          </a:xfrm>
        </p:spPr>
        <p:txBody>
          <a:bodyPr>
            <a:normAutofit/>
          </a:bodyPr>
          <a:lstStyle/>
          <a:p>
            <a:r>
              <a:rPr lang="en-US" dirty="0"/>
              <a:t>In the first half of the twentieth century there were still economists who considered and discussed psychological factors in their work, </a:t>
            </a:r>
            <a:r>
              <a:rPr lang="en-US" b="1" dirty="0"/>
              <a:t>for example Irving Fisher, Vilfredo Pareto and John Maynard Keynes.</a:t>
            </a:r>
            <a:r>
              <a:rPr lang="en-US" dirty="0"/>
              <a:t> </a:t>
            </a:r>
          </a:p>
          <a:p>
            <a:r>
              <a:rPr lang="en-US" dirty="0"/>
              <a:t>J M Keynes famously speculated on the stock market, with notable success. However, the general </a:t>
            </a:r>
            <a:r>
              <a:rPr lang="en-US" dirty="0">
                <a:highlight>
                  <a:srgbClr val="FFFF00"/>
                </a:highlight>
              </a:rPr>
              <a:t>trend during this time was to ignore psychology</a:t>
            </a:r>
            <a:r>
              <a:rPr lang="en-US" dirty="0"/>
              <a:t>, and by World War II psychologists were </a:t>
            </a:r>
            <a:r>
              <a:rPr lang="en-US" i="1" dirty="0"/>
              <a:t>persona non grata (</a:t>
            </a:r>
            <a:r>
              <a:rPr lang="en-US" b="1" dirty="0"/>
              <a:t>a person who is unacceptable or unwelcome)</a:t>
            </a:r>
            <a:r>
              <a:rPr lang="en-US" i="1" dirty="0"/>
              <a:t> </a:t>
            </a:r>
            <a:r>
              <a:rPr lang="en-US" dirty="0"/>
              <a:t>in economists’ circles. </a:t>
            </a:r>
          </a:p>
          <a:p>
            <a:r>
              <a:rPr lang="en-US" dirty="0"/>
              <a:t>This trend continued after the war, aided in many ways by the advent of better computational methods. </a:t>
            </a:r>
          </a:p>
        </p:txBody>
      </p:sp>
    </p:spTree>
    <p:extLst>
      <p:ext uri="{BB962C8B-B14F-4D97-AF65-F5344CB8AC3E}">
        <p14:creationId xmlns:p14="http://schemas.microsoft.com/office/powerpoint/2010/main" val="27675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Post-war economic approaches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853754"/>
            <a:ext cx="9520158" cy="3612591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>
                <a:highlight>
                  <a:srgbClr val="FFFF00"/>
                </a:highlight>
              </a:rPr>
              <a:t>computers became more powerful </a:t>
            </a:r>
            <a:r>
              <a:rPr lang="en-US" dirty="0"/>
              <a:t>it became possible to build and estimate mathematical models of both markets and the economic system as a whole. </a:t>
            </a:r>
          </a:p>
          <a:p>
            <a:r>
              <a:rPr lang="en-US" dirty="0"/>
              <a:t>The sub-discipline of econometrics became a vital tool for economists as a means of both developing and testing theories. </a:t>
            </a:r>
          </a:p>
          <a:p>
            <a:r>
              <a:rPr lang="en-US" dirty="0"/>
              <a:t>Economists became </a:t>
            </a:r>
            <a:r>
              <a:rPr lang="en-US" dirty="0">
                <a:highlight>
                  <a:srgbClr val="FFFF00"/>
                </a:highlight>
              </a:rPr>
              <a:t>obsessed with measurement of variables, and the estimation of economic parameters using mathematical equations and </a:t>
            </a:r>
            <a:r>
              <a:rPr lang="en-US" dirty="0"/>
              <a:t>econometric 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Post-war economic approaches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Much progress was made in terms of </a:t>
            </a:r>
            <a:r>
              <a:rPr lang="en-US" dirty="0">
                <a:highlight>
                  <a:srgbClr val="FFFF00"/>
                </a:highlight>
              </a:rPr>
              <a:t>theoretical development</a:t>
            </a:r>
            <a:r>
              <a:rPr lang="en-US" dirty="0"/>
              <a:t>, and the emphasis on mathematical treatment led to greater rigor and more precise, if not accurate, results. </a:t>
            </a:r>
          </a:p>
          <a:p>
            <a:pPr algn="just"/>
            <a:r>
              <a:rPr lang="en-US" dirty="0"/>
              <a:t>Some economists realized that the behavioral assumptions underlying their models were unrealistic, but there has been a methodological approach, typified by </a:t>
            </a:r>
            <a:r>
              <a:rPr lang="en-US" b="1" dirty="0"/>
              <a:t>Milton Friedman</a:t>
            </a:r>
            <a:r>
              <a:rPr lang="en-US" dirty="0"/>
              <a:t>, that </a:t>
            </a:r>
            <a:r>
              <a:rPr lang="en-US" dirty="0">
                <a:highlight>
                  <a:srgbClr val="FFFF00"/>
                </a:highlight>
              </a:rPr>
              <a:t>economic theory had little to do with the accuracy of these behavioral assumptions, or with understanding why individuals behave as they do. </a:t>
            </a:r>
          </a:p>
        </p:txBody>
      </p:sp>
    </p:spTree>
    <p:extLst>
      <p:ext uri="{BB962C8B-B14F-4D97-AF65-F5344CB8AC3E}">
        <p14:creationId xmlns:p14="http://schemas.microsoft.com/office/powerpoint/2010/main" val="137233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Post-war economic approaches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37731"/>
            <a:ext cx="10106844" cy="4285397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Some heretics, like Herbert Simon</a:t>
            </a:r>
            <a:r>
              <a:rPr lang="en-US" dirty="0"/>
              <a:t>, viewed the standard approach as somewhat blinkered. </a:t>
            </a:r>
          </a:p>
          <a:p>
            <a:pPr algn="just"/>
            <a:r>
              <a:rPr lang="en-US" dirty="0"/>
              <a:t>He was not prepared to accept the host of ready excuses that were offered when predictions went astray: </a:t>
            </a:r>
            <a:r>
              <a:rPr lang="en-US" dirty="0">
                <a:highlight>
                  <a:srgbClr val="FFFF00"/>
                </a:highlight>
              </a:rPr>
              <a:t>temporary ‘blips’, </a:t>
            </a:r>
            <a:r>
              <a:rPr lang="en-US" dirty="0"/>
              <a:t>the introduction of new and unpredictable factors, measurement discrepancies, and so on. </a:t>
            </a:r>
          </a:p>
          <a:p>
            <a:pPr algn="just"/>
            <a:r>
              <a:rPr lang="en-US" dirty="0"/>
              <a:t>He believed it important to </a:t>
            </a:r>
            <a:r>
              <a:rPr lang="en-US" dirty="0">
                <a:highlight>
                  <a:srgbClr val="FFFF00"/>
                </a:highlight>
              </a:rPr>
              <a:t>understand the underlying motivation </a:t>
            </a:r>
            <a:r>
              <a:rPr lang="en-US" dirty="0"/>
              <a:t>behind the behavior of economic agents in order to improve existing theories and make more accurate predictions. </a:t>
            </a:r>
          </a:p>
          <a:p>
            <a:pPr algn="just"/>
            <a:r>
              <a:rPr lang="en-US" dirty="0"/>
              <a:t>Simon (1955) introduced the term </a:t>
            </a:r>
            <a:r>
              <a:rPr lang="en-US" dirty="0">
                <a:highlight>
                  <a:srgbClr val="FFFF00"/>
                </a:highlight>
              </a:rPr>
              <a:t>‘</a:t>
            </a:r>
            <a:r>
              <a:rPr lang="en-US" b="1" dirty="0">
                <a:highlight>
                  <a:srgbClr val="FFFF00"/>
                </a:highlight>
              </a:rPr>
              <a:t>bounded rationality’ </a:t>
            </a:r>
            <a:r>
              <a:rPr lang="en-US" dirty="0"/>
              <a:t>to refer to </a:t>
            </a:r>
            <a:r>
              <a:rPr lang="en-US" dirty="0">
                <a:highlight>
                  <a:srgbClr val="FFFF00"/>
                </a:highlight>
              </a:rPr>
              <a:t>the cognitive limitations facing decision-makers in terms of acquiring and processing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9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Post-war economic approaches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number of seminal papers written in the 1950s and 1960s which complemented the work of Simon. These papers all pointed to various anomalies in individual decision-making if seen through the lens of the standard model, and suggested theoretical improvements. </a:t>
            </a:r>
          </a:p>
          <a:p>
            <a:r>
              <a:rPr lang="en-US" dirty="0"/>
              <a:t>Notable contributions included those by Markowitz (1952), Allais (1953), </a:t>
            </a:r>
            <a:r>
              <a:rPr lang="en-US" dirty="0" err="1"/>
              <a:t>Strotz</a:t>
            </a:r>
            <a:r>
              <a:rPr lang="en-US" dirty="0"/>
              <a:t> (1955), Schelling (1960) and Ellsberg (1961).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81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2595</TotalTime>
  <Words>1352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Palatino Linotype</vt:lpstr>
      <vt:lpstr>Gallery</vt:lpstr>
      <vt:lpstr>The Classical; Neo-Classical and Behavioral Approaches</vt:lpstr>
      <vt:lpstr>The classical and neoclassical approaches  </vt:lpstr>
      <vt:lpstr>The classical and neoclassical approaches  </vt:lpstr>
      <vt:lpstr>The classical and neoclassical approaches  </vt:lpstr>
      <vt:lpstr>Post-war economic approaches  </vt:lpstr>
      <vt:lpstr>Post-war economic approaches  </vt:lpstr>
      <vt:lpstr>Post-war economic approaches  </vt:lpstr>
      <vt:lpstr>Post-war economic approaches  </vt:lpstr>
      <vt:lpstr>Post-war economic approaches  </vt:lpstr>
      <vt:lpstr>Neo-classical economics  and Behavioral economics</vt:lpstr>
      <vt:lpstr>Neo-classical model</vt:lpstr>
      <vt:lpstr>Critique of Neoclassical Model</vt:lpstr>
      <vt:lpstr>Bounded Rationality</vt:lpstr>
      <vt:lpstr>Behavioral economics</vt:lpstr>
      <vt:lpstr>Behavioral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classical and neoclassical approaches</dc:title>
  <dc:creator>rkiran</dc:creator>
  <cp:lastModifiedBy>divija arora</cp:lastModifiedBy>
  <cp:revision>16</cp:revision>
  <dcterms:created xsi:type="dcterms:W3CDTF">2021-08-15T11:44:59Z</dcterms:created>
  <dcterms:modified xsi:type="dcterms:W3CDTF">2022-09-29T18:50:38Z</dcterms:modified>
</cp:coreProperties>
</file>