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6" r:id="rId3"/>
    <p:sldId id="270" r:id="rId4"/>
    <p:sldId id="271" r:id="rId5"/>
    <p:sldId id="257" r:id="rId6"/>
    <p:sldId id="258" r:id="rId7"/>
    <p:sldId id="279" r:id="rId8"/>
    <p:sldId id="261" r:id="rId9"/>
    <p:sldId id="259" r:id="rId10"/>
    <p:sldId id="262" r:id="rId11"/>
    <p:sldId id="264" r:id="rId12"/>
    <p:sldId id="272" r:id="rId13"/>
    <p:sldId id="263" r:id="rId14"/>
    <p:sldId id="260" r:id="rId15"/>
    <p:sldId id="265" r:id="rId16"/>
    <p:sldId id="266" r:id="rId17"/>
    <p:sldId id="267" r:id="rId18"/>
    <p:sldId id="268" r:id="rId19"/>
    <p:sldId id="269" r:id="rId20"/>
    <p:sldId id="273" r:id="rId21"/>
    <p:sldId id="274" r:id="rId22"/>
    <p:sldId id="275" r:id="rId23"/>
    <p:sldId id="278" r:id="rId24"/>
    <p:sldId id="280" r:id="rId25"/>
    <p:sldId id="27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68"/>
    <p:restoredTop sz="94767"/>
  </p:normalViewPr>
  <p:slideViewPr>
    <p:cSldViewPr snapToGrid="0" snapToObjects="1">
      <p:cViewPr varScale="1">
        <p:scale>
          <a:sx n="81" d="100"/>
          <a:sy n="81" d="100"/>
        </p:scale>
        <p:origin x="80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9/30/2022</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48A87A34-81AB-432B-8DAE-1953F412C126}" type="datetimeFigureOut">
              <a:rPr lang="en-US" smtClean="0"/>
              <a:pPr/>
              <a:t>9/30/2022</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9/30/2022</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59389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Decision-making under Risk and Uncertainty </a:t>
            </a:r>
            <a:br>
              <a:rPr lang="en-US" dirty="0"/>
            </a:br>
            <a:endParaRPr lang="en-US" dirty="0"/>
          </a:p>
        </p:txBody>
      </p:sp>
      <p:sp>
        <p:nvSpPr>
          <p:cNvPr id="3" name="Subtitle 2"/>
          <p:cNvSpPr>
            <a:spLocks noGrp="1"/>
          </p:cNvSpPr>
          <p:nvPr>
            <p:ph type="subTitle" idx="1"/>
          </p:nvPr>
        </p:nvSpPr>
        <p:spPr/>
        <p:txBody>
          <a:bodyPr/>
          <a:lstStyle/>
          <a:p>
            <a:r>
              <a:rPr lang="en-US" dirty="0"/>
              <a:t>Professor Ravi Kiran</a:t>
            </a:r>
          </a:p>
        </p:txBody>
      </p:sp>
    </p:spTree>
    <p:extLst>
      <p:ext uri="{BB962C8B-B14F-4D97-AF65-F5344CB8AC3E}">
        <p14:creationId xmlns:p14="http://schemas.microsoft.com/office/powerpoint/2010/main" val="1568163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165891"/>
            <a:ext cx="9520158" cy="1049235"/>
          </a:xfrm>
        </p:spPr>
        <p:txBody>
          <a:bodyPr/>
          <a:lstStyle/>
          <a:p>
            <a:r>
              <a:rPr lang="en-US" b="1" dirty="0"/>
              <a:t>Editing </a:t>
            </a:r>
            <a:br>
              <a:rPr lang="en-US" b="1" dirty="0"/>
            </a:br>
            <a:endParaRPr lang="en-US" b="1" dirty="0"/>
          </a:p>
        </p:txBody>
      </p:sp>
      <p:sp>
        <p:nvSpPr>
          <p:cNvPr id="3" name="Content Placeholder 2"/>
          <p:cNvSpPr>
            <a:spLocks noGrp="1"/>
          </p:cNvSpPr>
          <p:nvPr>
            <p:ph idx="1"/>
          </p:nvPr>
        </p:nvSpPr>
        <p:spPr>
          <a:xfrm>
            <a:off x="1433098" y="769258"/>
            <a:ext cx="10657304" cy="5596336"/>
          </a:xfrm>
        </p:spPr>
        <p:txBody>
          <a:bodyPr>
            <a:normAutofit fontScale="92500" lnSpcReduction="20000"/>
          </a:bodyPr>
          <a:lstStyle/>
          <a:p>
            <a:pPr algn="just"/>
            <a:r>
              <a:rPr lang="en-US" sz="2400" dirty="0"/>
              <a:t>This phase consists of a </a:t>
            </a:r>
            <a:r>
              <a:rPr lang="en-US" sz="2400" b="1" dirty="0"/>
              <a:t>preliminary analysis of the offered prospects</a:t>
            </a:r>
            <a:r>
              <a:rPr lang="en-US" sz="2400" dirty="0"/>
              <a:t>, which has the </a:t>
            </a:r>
            <a:r>
              <a:rPr lang="en-US" sz="2400" b="1" dirty="0"/>
              <a:t>objective of yielding a simpler representation of these prospects, in turn facilitating the evaluation process. </a:t>
            </a:r>
          </a:p>
          <a:p>
            <a:pPr algn="just"/>
            <a:r>
              <a:rPr lang="en-US" sz="2400" b="1" dirty="0"/>
              <a:t>Certain heuristic rules and operations may be applied</a:t>
            </a:r>
            <a:r>
              <a:rPr lang="en-US" sz="2400" dirty="0"/>
              <a:t>, </a:t>
            </a:r>
            <a:r>
              <a:rPr lang="en-US" sz="2400" b="1" dirty="0"/>
              <a:t>not necessarily consciously</a:t>
            </a:r>
            <a:r>
              <a:rPr lang="en-US" sz="2400" dirty="0"/>
              <a:t>, to organize, reformulate and narrow down the options to be considered in the next phase. </a:t>
            </a:r>
          </a:p>
          <a:p>
            <a:pPr marL="0" indent="0" algn="just">
              <a:buNone/>
            </a:pPr>
            <a:r>
              <a:rPr lang="en-US" sz="2400" dirty="0"/>
              <a:t>These </a:t>
            </a:r>
            <a:r>
              <a:rPr lang="en-US" sz="2400" b="1" dirty="0"/>
              <a:t>operations include:</a:t>
            </a:r>
          </a:p>
          <a:p>
            <a:pPr algn="just"/>
            <a:r>
              <a:rPr lang="en-US" sz="2400" dirty="0"/>
              <a:t>Coding</a:t>
            </a:r>
          </a:p>
          <a:p>
            <a:pPr algn="just"/>
            <a:r>
              <a:rPr lang="en-US" sz="2400" dirty="0"/>
              <a:t>Combination</a:t>
            </a:r>
          </a:p>
          <a:p>
            <a:pPr algn="just"/>
            <a:r>
              <a:rPr lang="en-US" sz="2400" dirty="0"/>
              <a:t>Segregation</a:t>
            </a:r>
          </a:p>
          <a:p>
            <a:pPr algn="just"/>
            <a:r>
              <a:rPr lang="en-US" sz="2400" dirty="0"/>
              <a:t>Cancellation</a:t>
            </a:r>
          </a:p>
          <a:p>
            <a:pPr algn="just"/>
            <a:r>
              <a:rPr lang="en-US" sz="2400" dirty="0"/>
              <a:t>simplification, and </a:t>
            </a:r>
          </a:p>
          <a:p>
            <a:pPr algn="just"/>
            <a:r>
              <a:rPr lang="en-US" sz="2400" dirty="0"/>
              <a:t>detection of dominance. </a:t>
            </a:r>
          </a:p>
        </p:txBody>
      </p:sp>
    </p:spTree>
    <p:extLst>
      <p:ext uri="{BB962C8B-B14F-4D97-AF65-F5344CB8AC3E}">
        <p14:creationId xmlns:p14="http://schemas.microsoft.com/office/powerpoint/2010/main" val="350655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46163" y="280194"/>
            <a:ext cx="4933723" cy="1049337"/>
          </a:xfrm>
        </p:spPr>
        <p:txBody>
          <a:bodyPr/>
          <a:lstStyle/>
          <a:p>
            <a:pPr algn="ctr"/>
            <a:r>
              <a:rPr lang="en-US" b="1" dirty="0"/>
              <a:t>Editing </a:t>
            </a:r>
            <a:br>
              <a:rPr lang="en-US" b="1" dirty="0"/>
            </a:br>
            <a:endParaRPr lang="en-US" dirty="0"/>
          </a:p>
        </p:txBody>
      </p:sp>
      <p:sp>
        <p:nvSpPr>
          <p:cNvPr id="3" name="Content Placeholder 2"/>
          <p:cNvSpPr>
            <a:spLocks noGrp="1"/>
          </p:cNvSpPr>
          <p:nvPr>
            <p:ph idx="4294967295"/>
          </p:nvPr>
        </p:nvSpPr>
        <p:spPr>
          <a:xfrm>
            <a:off x="464457" y="1329531"/>
            <a:ext cx="5226050" cy="4210050"/>
          </a:xfrm>
        </p:spPr>
        <p:txBody>
          <a:bodyPr>
            <a:normAutofit/>
          </a:bodyPr>
          <a:lstStyle/>
          <a:p>
            <a:pPr algn="just"/>
            <a:r>
              <a:rPr lang="en-US" b="1" dirty="0"/>
              <a:t>1  </a:t>
            </a:r>
            <a:r>
              <a:rPr lang="en-US" sz="2400" b="1" dirty="0"/>
              <a:t>Coding: </a:t>
            </a:r>
            <a:r>
              <a:rPr lang="en-US" sz="2400" dirty="0"/>
              <a:t>Empirical evidence suggests </a:t>
            </a:r>
            <a:r>
              <a:rPr lang="en-US" sz="2400" b="1" dirty="0"/>
              <a:t>that people normally perceive outcomes as </a:t>
            </a:r>
            <a:r>
              <a:rPr lang="en-US" sz="2400" b="1" dirty="0">
                <a:highlight>
                  <a:srgbClr val="FFFF00"/>
                </a:highlight>
              </a:rPr>
              <a:t>gains or losses </a:t>
            </a:r>
            <a:r>
              <a:rPr lang="en-US" sz="2400" b="1" dirty="0"/>
              <a:t>relative to some reference point, rather than as final states of wealth or welfare.</a:t>
            </a:r>
          </a:p>
          <a:p>
            <a:pPr algn="just"/>
            <a:endParaRPr lang="en-US" sz="2400" dirty="0"/>
          </a:p>
          <a:p>
            <a:pPr algn="just"/>
            <a:endParaRPr lang="en-US" sz="2400" dirty="0"/>
          </a:p>
        </p:txBody>
      </p:sp>
      <p:pic>
        <p:nvPicPr>
          <p:cNvPr id="4" name="Picture 3"/>
          <p:cNvPicPr>
            <a:picLocks noChangeAspect="1"/>
          </p:cNvPicPr>
          <p:nvPr/>
        </p:nvPicPr>
        <p:blipFill>
          <a:blip r:embed="rId2"/>
          <a:stretch>
            <a:fillRect/>
          </a:stretch>
        </p:blipFill>
        <p:spPr>
          <a:xfrm>
            <a:off x="5820229" y="174172"/>
            <a:ext cx="6267563" cy="5762170"/>
          </a:xfrm>
          <a:prstGeom prst="rect">
            <a:avLst/>
          </a:prstGeom>
        </p:spPr>
      </p:pic>
    </p:spTree>
    <p:extLst>
      <p:ext uri="{BB962C8B-B14F-4D97-AF65-F5344CB8AC3E}">
        <p14:creationId xmlns:p14="http://schemas.microsoft.com/office/powerpoint/2010/main" val="1925170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a:t>Editing</a:t>
            </a:r>
          </a:p>
        </p:txBody>
      </p:sp>
      <p:sp>
        <p:nvSpPr>
          <p:cNvPr id="8" name="Content Placeholder 7"/>
          <p:cNvSpPr>
            <a:spLocks noGrp="1"/>
          </p:cNvSpPr>
          <p:nvPr>
            <p:ph idx="1"/>
          </p:nvPr>
        </p:nvSpPr>
        <p:spPr>
          <a:xfrm>
            <a:off x="1534696" y="2015731"/>
            <a:ext cx="10047704" cy="2308324"/>
          </a:xfrm>
          <a:prstGeom prst="rect">
            <a:avLst/>
          </a:prstGeom>
        </p:spPr>
        <p:txBody>
          <a:bodyPr wrap="square">
            <a:spAutoFit/>
          </a:bodyPr>
          <a:lstStyle/>
          <a:p>
            <a:pPr algn="just"/>
            <a:r>
              <a:rPr lang="en-US" b="1" dirty="0"/>
              <a:t>2 </a:t>
            </a:r>
            <a:r>
              <a:rPr lang="en-US" sz="2400" b="1" dirty="0"/>
              <a:t>Combination: </a:t>
            </a:r>
            <a:r>
              <a:rPr lang="en-US" sz="2400" dirty="0"/>
              <a:t>Prospects can </a:t>
            </a:r>
            <a:r>
              <a:rPr lang="en-US" sz="2400" b="1" dirty="0"/>
              <a:t>sometimes be simplified by </a:t>
            </a:r>
            <a:r>
              <a:rPr lang="en-US" sz="2400" b="1" dirty="0">
                <a:highlight>
                  <a:srgbClr val="FFFF00"/>
                </a:highlight>
              </a:rPr>
              <a:t>combining the probabilities </a:t>
            </a:r>
            <a:r>
              <a:rPr lang="en-US" sz="2400" b="1" dirty="0"/>
              <a:t>associated with identical outcomes. </a:t>
            </a:r>
            <a:r>
              <a:rPr lang="en-US" sz="2400" dirty="0"/>
              <a:t>For example </a:t>
            </a:r>
            <a:r>
              <a:rPr lang="en-US" sz="2400" b="1" dirty="0"/>
              <a:t>the prospect (100, 0.30; 100, 0.30) will be reduced to (100, 0.60) and evaluated as such.</a:t>
            </a:r>
            <a:r>
              <a:rPr lang="en-US" sz="2400" dirty="0"/>
              <a:t> The operation of combining is also referred to as </a:t>
            </a:r>
            <a:r>
              <a:rPr lang="en-US" sz="2400" b="1" dirty="0">
                <a:highlight>
                  <a:srgbClr val="FFFF00"/>
                </a:highlight>
              </a:rPr>
              <a:t>coalescing</a:t>
            </a:r>
            <a:r>
              <a:rPr lang="en-US" sz="2400" dirty="0">
                <a:highlight>
                  <a:srgbClr val="FFFF00"/>
                </a:highlight>
              </a:rPr>
              <a:t>. </a:t>
            </a:r>
          </a:p>
        </p:txBody>
      </p:sp>
    </p:spTree>
    <p:extLst>
      <p:ext uri="{BB962C8B-B14F-4D97-AF65-F5344CB8AC3E}">
        <p14:creationId xmlns:p14="http://schemas.microsoft.com/office/powerpoint/2010/main" val="255717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543262"/>
            <a:ext cx="9520158" cy="1049235"/>
          </a:xfrm>
        </p:spPr>
        <p:txBody>
          <a:bodyPr/>
          <a:lstStyle/>
          <a:p>
            <a:r>
              <a:rPr lang="en-US" b="1" dirty="0"/>
              <a:t>Editing </a:t>
            </a:r>
            <a:br>
              <a:rPr lang="en-US" b="1" dirty="0"/>
            </a:br>
            <a:endParaRPr lang="en-US" dirty="0"/>
          </a:p>
        </p:txBody>
      </p:sp>
      <p:sp>
        <p:nvSpPr>
          <p:cNvPr id="3" name="Content Placeholder 2"/>
          <p:cNvSpPr>
            <a:spLocks noGrp="1"/>
          </p:cNvSpPr>
          <p:nvPr>
            <p:ph idx="1"/>
          </p:nvPr>
        </p:nvSpPr>
        <p:spPr>
          <a:xfrm>
            <a:off x="1534696" y="1291771"/>
            <a:ext cx="10468618" cy="4542971"/>
          </a:xfrm>
        </p:spPr>
        <p:txBody>
          <a:bodyPr>
            <a:normAutofit/>
          </a:bodyPr>
          <a:lstStyle/>
          <a:p>
            <a:pPr algn="just"/>
            <a:r>
              <a:rPr lang="en-US" sz="2400" b="1" dirty="0"/>
              <a:t>3  Segregation </a:t>
            </a:r>
            <a:r>
              <a:rPr lang="en-US" sz="2400" dirty="0"/>
              <a:t>– Some prospects contain a </a:t>
            </a:r>
            <a:r>
              <a:rPr lang="en-US" sz="2400" b="1" dirty="0"/>
              <a:t>riskless component </a:t>
            </a:r>
            <a:r>
              <a:rPr lang="en-US" sz="2400" dirty="0"/>
              <a:t>that can be segregated from the </a:t>
            </a:r>
            <a:r>
              <a:rPr lang="en-US" sz="2400" b="1" dirty="0"/>
              <a:t>risky component</a:t>
            </a:r>
            <a:r>
              <a:rPr lang="en-US" sz="2400" dirty="0"/>
              <a:t>. </a:t>
            </a:r>
          </a:p>
          <a:p>
            <a:pPr algn="just"/>
            <a:r>
              <a:rPr lang="en-US" sz="2400" dirty="0"/>
              <a:t>For example, the prospect (100, 0.70; 150, 0.30) can be segregated into a </a:t>
            </a:r>
            <a:r>
              <a:rPr lang="en-US" sz="2400" b="1" dirty="0"/>
              <a:t>sure gain of 100 </a:t>
            </a:r>
            <a:r>
              <a:rPr lang="en-US" sz="2400" dirty="0"/>
              <a:t>and the </a:t>
            </a:r>
            <a:r>
              <a:rPr lang="en-US" sz="2400" b="1" dirty="0"/>
              <a:t>risky prospect (50, 0.30). </a:t>
            </a:r>
          </a:p>
          <a:p>
            <a:pPr algn="just"/>
            <a:r>
              <a:rPr lang="en-US" sz="2400" dirty="0"/>
              <a:t>Likewise, the prospect (-200, 0.8; -300, 0.2) can be segregated into a sure </a:t>
            </a:r>
            <a:r>
              <a:rPr lang="en-US" sz="2400" b="1" dirty="0"/>
              <a:t>loss of 200 </a:t>
            </a:r>
            <a:r>
              <a:rPr lang="en-US" sz="2400" dirty="0"/>
              <a:t>and the </a:t>
            </a:r>
            <a:r>
              <a:rPr lang="en-US" sz="2400" b="1" dirty="0"/>
              <a:t>risky prospect (-100, 0.2). </a:t>
            </a:r>
          </a:p>
          <a:p>
            <a:pPr algn="just"/>
            <a:endParaRPr lang="en-US" sz="2400" dirty="0"/>
          </a:p>
          <a:p>
            <a:pPr algn="just"/>
            <a:endParaRPr lang="en-US" sz="2400" dirty="0"/>
          </a:p>
        </p:txBody>
      </p:sp>
    </p:spTree>
    <p:extLst>
      <p:ext uri="{BB962C8B-B14F-4D97-AF65-F5344CB8AC3E}">
        <p14:creationId xmlns:p14="http://schemas.microsoft.com/office/powerpoint/2010/main" val="1910562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9839" y="456176"/>
            <a:ext cx="9520158" cy="1049235"/>
          </a:xfrm>
        </p:spPr>
        <p:txBody>
          <a:bodyPr/>
          <a:lstStyle/>
          <a:p>
            <a:r>
              <a:rPr lang="en-US" b="1" dirty="0"/>
              <a:t>Editing </a:t>
            </a:r>
            <a:br>
              <a:rPr lang="en-US" b="1" dirty="0"/>
            </a:br>
            <a:endParaRPr lang="en-US" dirty="0"/>
          </a:p>
        </p:txBody>
      </p:sp>
      <p:sp>
        <p:nvSpPr>
          <p:cNvPr id="3" name="Content Placeholder 2"/>
          <p:cNvSpPr>
            <a:spLocks noGrp="1"/>
          </p:cNvSpPr>
          <p:nvPr>
            <p:ph idx="1"/>
          </p:nvPr>
        </p:nvSpPr>
        <p:spPr>
          <a:xfrm>
            <a:off x="1433096" y="1258668"/>
            <a:ext cx="10541190" cy="5011503"/>
          </a:xfrm>
        </p:spPr>
        <p:txBody>
          <a:bodyPr>
            <a:noAutofit/>
          </a:bodyPr>
          <a:lstStyle/>
          <a:p>
            <a:pPr algn="just"/>
            <a:r>
              <a:rPr lang="en-US" sz="2400" b="1" dirty="0"/>
              <a:t>Cancellation: </a:t>
            </a:r>
            <a:r>
              <a:rPr lang="en-US" sz="2400" dirty="0"/>
              <a:t>This aspect was described earlier in relation to the </a:t>
            </a:r>
            <a:r>
              <a:rPr lang="en-US" sz="2400" b="1" dirty="0">
                <a:highlight>
                  <a:srgbClr val="FFFF00"/>
                </a:highlight>
              </a:rPr>
              <a:t>independence axiom. </a:t>
            </a:r>
          </a:p>
          <a:p>
            <a:pPr algn="just"/>
            <a:r>
              <a:rPr lang="en-US" sz="2400" dirty="0"/>
              <a:t>When </a:t>
            </a:r>
            <a:r>
              <a:rPr lang="en-US" sz="2400" b="1" dirty="0"/>
              <a:t>different prospects </a:t>
            </a:r>
            <a:r>
              <a:rPr lang="en-US" sz="2400" dirty="0"/>
              <a:t>share certain identical components these components may be discarded or ignored. </a:t>
            </a:r>
          </a:p>
          <a:p>
            <a:pPr algn="just"/>
            <a:r>
              <a:rPr lang="en-US" sz="2400" dirty="0"/>
              <a:t>For example, consider a two-stage game where there is a </a:t>
            </a:r>
            <a:r>
              <a:rPr lang="en-US" sz="2400" b="1" dirty="0"/>
              <a:t>probability of 0.75 of ending the game without winning anything and a probability of 0.25 of moving onto the second stage. </a:t>
            </a:r>
          </a:p>
        </p:txBody>
      </p:sp>
    </p:spTree>
    <p:extLst>
      <p:ext uri="{BB962C8B-B14F-4D97-AF65-F5344CB8AC3E}">
        <p14:creationId xmlns:p14="http://schemas.microsoft.com/office/powerpoint/2010/main" val="1293391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5" y="0"/>
            <a:ext cx="9520158" cy="1049235"/>
          </a:xfrm>
        </p:spPr>
        <p:txBody>
          <a:bodyPr/>
          <a:lstStyle/>
          <a:p>
            <a:r>
              <a:rPr lang="en-US" b="1" dirty="0"/>
              <a:t>Editing</a:t>
            </a:r>
          </a:p>
        </p:txBody>
      </p:sp>
      <p:sp>
        <p:nvSpPr>
          <p:cNvPr id="3" name="Content Placeholder 2"/>
          <p:cNvSpPr>
            <a:spLocks noGrp="1"/>
          </p:cNvSpPr>
          <p:nvPr>
            <p:ph idx="1"/>
          </p:nvPr>
        </p:nvSpPr>
        <p:spPr>
          <a:xfrm>
            <a:off x="1534695" y="1175657"/>
            <a:ext cx="10381534" cy="5152571"/>
          </a:xfrm>
        </p:spPr>
        <p:txBody>
          <a:bodyPr>
            <a:normAutofit/>
          </a:bodyPr>
          <a:lstStyle/>
          <a:p>
            <a:pPr algn="just"/>
            <a:r>
              <a:rPr lang="en-US" sz="2400" b="1" dirty="0"/>
              <a:t>Cancellation: </a:t>
            </a:r>
          </a:p>
          <a:p>
            <a:pPr algn="just"/>
            <a:r>
              <a:rPr lang="en-US" sz="2400" dirty="0"/>
              <a:t>In the second stage there may be a choice </a:t>
            </a:r>
            <a:r>
              <a:rPr lang="en-US" sz="2400" b="1" dirty="0"/>
              <a:t>between (4000, 0.80) and (3000). </a:t>
            </a:r>
            <a:r>
              <a:rPr lang="en-US" sz="2400" dirty="0"/>
              <a:t>The player must make the choice at the start of the game, before the outcome of the first stage is known.</a:t>
            </a:r>
          </a:p>
          <a:p>
            <a:pPr algn="just"/>
            <a:r>
              <a:rPr lang="en-US" sz="2400" dirty="0"/>
              <a:t> In this case the evidence in the KT study suggests that there is an </a:t>
            </a:r>
            <a:r>
              <a:rPr lang="en-US" sz="2400" b="1" dirty="0"/>
              <a:t>isolation effect</a:t>
            </a:r>
            <a:r>
              <a:rPr lang="en-US" sz="2400" dirty="0"/>
              <a:t>, meaning that people </a:t>
            </a:r>
            <a:r>
              <a:rPr lang="en-US" sz="2400" b="1" dirty="0"/>
              <a:t>ignore the first stage</a:t>
            </a:r>
            <a:r>
              <a:rPr lang="en-US" sz="2400" dirty="0"/>
              <a:t>, whose </a:t>
            </a:r>
            <a:r>
              <a:rPr lang="en-US" sz="2400" b="1" dirty="0"/>
              <a:t>outcomes are shared by both prospects, and consider the choice as being between a riskless gain of 3000 and the risky prospect (4000, 0.80). </a:t>
            </a:r>
          </a:p>
        </p:txBody>
      </p:sp>
    </p:spTree>
    <p:extLst>
      <p:ext uri="{BB962C8B-B14F-4D97-AF65-F5344CB8AC3E}">
        <p14:creationId xmlns:p14="http://schemas.microsoft.com/office/powerpoint/2010/main" val="1796937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5" y="107833"/>
            <a:ext cx="9520158" cy="1049235"/>
          </a:xfrm>
        </p:spPr>
        <p:txBody>
          <a:bodyPr/>
          <a:lstStyle/>
          <a:p>
            <a:r>
              <a:rPr lang="en-US" dirty="0"/>
              <a:t>Editing </a:t>
            </a:r>
          </a:p>
        </p:txBody>
      </p:sp>
      <p:sp>
        <p:nvSpPr>
          <p:cNvPr id="3" name="Content Placeholder 2"/>
          <p:cNvSpPr>
            <a:spLocks noGrp="1"/>
          </p:cNvSpPr>
          <p:nvPr>
            <p:ph idx="1"/>
          </p:nvPr>
        </p:nvSpPr>
        <p:spPr>
          <a:xfrm>
            <a:off x="1534695" y="1335314"/>
            <a:ext cx="10163819" cy="4731657"/>
          </a:xfrm>
        </p:spPr>
        <p:txBody>
          <a:bodyPr>
            <a:normAutofit lnSpcReduction="10000"/>
          </a:bodyPr>
          <a:lstStyle/>
          <a:p>
            <a:pPr algn="just"/>
            <a:r>
              <a:rPr lang="en-US" b="1" dirty="0"/>
              <a:t>5 </a:t>
            </a:r>
            <a:r>
              <a:rPr lang="en-US" sz="2200" b="1" dirty="0"/>
              <a:t>Simplification </a:t>
            </a:r>
            <a:r>
              <a:rPr lang="en-US" sz="2200" dirty="0"/>
              <a:t>– </a:t>
            </a:r>
            <a:r>
              <a:rPr lang="en-US" sz="2200" b="1" dirty="0"/>
              <a:t>Prospects</a:t>
            </a:r>
            <a:r>
              <a:rPr lang="en-US" sz="2200" dirty="0"/>
              <a:t> may be simplified by rounding either outcomes or probabilities. </a:t>
            </a:r>
          </a:p>
          <a:p>
            <a:pPr algn="just"/>
            <a:r>
              <a:rPr lang="en-US" sz="2200" dirty="0"/>
              <a:t>For example, the prospect (99, 0.51) is likely to be coded as an </a:t>
            </a:r>
            <a:r>
              <a:rPr lang="en-US" sz="2200" b="1" dirty="0"/>
              <a:t>even chance </a:t>
            </a:r>
            <a:r>
              <a:rPr lang="en-US" sz="2200" dirty="0"/>
              <a:t>of winning 100. </a:t>
            </a:r>
          </a:p>
          <a:p>
            <a:pPr algn="just"/>
            <a:r>
              <a:rPr lang="en-US" sz="2200" dirty="0"/>
              <a:t>In particular, outcomes that are </a:t>
            </a:r>
            <a:r>
              <a:rPr lang="en-US" sz="2200" b="1" dirty="0"/>
              <a:t>extremely improbable </a:t>
            </a:r>
            <a:r>
              <a:rPr lang="en-US" sz="2200" dirty="0"/>
              <a:t>are likely to be ignored, meaning that the </a:t>
            </a:r>
            <a:r>
              <a:rPr lang="en-US" sz="2200" b="1" dirty="0"/>
              <a:t>probabilities are rounded down to 0. </a:t>
            </a:r>
          </a:p>
          <a:p>
            <a:pPr algn="just"/>
            <a:r>
              <a:rPr lang="en-US" sz="2200" dirty="0"/>
              <a:t>This part of the editing phase is often performed first, and the sequence of the editing operations is important, because it can affect the final list to be evaluated. </a:t>
            </a:r>
          </a:p>
          <a:p>
            <a:pPr algn="just"/>
            <a:r>
              <a:rPr lang="en-US" sz="2200" dirty="0"/>
              <a:t>The sequence and method of editing can depend on the structure of the problem. </a:t>
            </a:r>
          </a:p>
          <a:p>
            <a:endParaRPr lang="en-US" dirty="0"/>
          </a:p>
        </p:txBody>
      </p:sp>
    </p:spTree>
    <p:extLst>
      <p:ext uri="{BB962C8B-B14F-4D97-AF65-F5344CB8AC3E}">
        <p14:creationId xmlns:p14="http://schemas.microsoft.com/office/powerpoint/2010/main" val="1648001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398119"/>
            <a:ext cx="9520158" cy="1049235"/>
          </a:xfrm>
        </p:spPr>
        <p:txBody>
          <a:bodyPr/>
          <a:lstStyle/>
          <a:p>
            <a:r>
              <a:rPr lang="en-US"/>
              <a:t>Editing </a:t>
            </a:r>
          </a:p>
        </p:txBody>
      </p:sp>
      <p:sp>
        <p:nvSpPr>
          <p:cNvPr id="3" name="Content Placeholder 2"/>
          <p:cNvSpPr>
            <a:spLocks noGrp="1"/>
          </p:cNvSpPr>
          <p:nvPr>
            <p:ph idx="1"/>
          </p:nvPr>
        </p:nvSpPr>
        <p:spPr>
          <a:xfrm>
            <a:off x="1534695" y="1447354"/>
            <a:ext cx="10207362" cy="4401903"/>
          </a:xfrm>
        </p:spPr>
        <p:txBody>
          <a:bodyPr>
            <a:normAutofit/>
          </a:bodyPr>
          <a:lstStyle/>
          <a:p>
            <a:pPr algn="just"/>
            <a:r>
              <a:rPr lang="en-US" sz="2400" b="1" dirty="0"/>
              <a:t>Detection of dominance </a:t>
            </a:r>
            <a:r>
              <a:rPr lang="en-US" sz="2400" dirty="0"/>
              <a:t>– </a:t>
            </a:r>
            <a:r>
              <a:rPr lang="en-US" sz="2400" b="1" dirty="0"/>
              <a:t>Some prospects may dominate others</a:t>
            </a:r>
            <a:r>
              <a:rPr lang="en-US" sz="2400" dirty="0"/>
              <a:t>, meaning that they </a:t>
            </a:r>
            <a:r>
              <a:rPr lang="en-US" sz="2400" b="1" dirty="0"/>
              <a:t>may have elements in common, but other elements involve outcomes or </a:t>
            </a:r>
            <a:r>
              <a:rPr lang="en-US" sz="2400" dirty="0"/>
              <a:t>probabilities that are always preferable. </a:t>
            </a:r>
          </a:p>
          <a:p>
            <a:pPr algn="just"/>
            <a:r>
              <a:rPr lang="en-US" sz="2400" dirty="0"/>
              <a:t>Consider the </a:t>
            </a:r>
            <a:r>
              <a:rPr lang="en-US" sz="2400" b="1" dirty="0"/>
              <a:t>two prospects (200, 0.3; 99, 0.51) and (200, 0.4; 101, 0.49). </a:t>
            </a:r>
          </a:p>
          <a:p>
            <a:pPr algn="just"/>
            <a:r>
              <a:rPr lang="en-US" sz="2400" dirty="0"/>
              <a:t>Assuming that the </a:t>
            </a:r>
            <a:r>
              <a:rPr lang="en-US" sz="2400" b="1" dirty="0"/>
              <a:t>second component of each prospect is first of all rounded to (100, 0.5),</a:t>
            </a:r>
            <a:r>
              <a:rPr lang="en-US" sz="2400" dirty="0"/>
              <a:t> then the </a:t>
            </a:r>
            <a:r>
              <a:rPr lang="en-US" sz="2400" b="1" dirty="0"/>
              <a:t>second prospect dominates the first</a:t>
            </a:r>
            <a:r>
              <a:rPr lang="en-US" sz="2400" dirty="0"/>
              <a:t>, </a:t>
            </a:r>
            <a:r>
              <a:rPr lang="en-US" sz="2400" b="1" dirty="0"/>
              <a:t>with the outcome of the first component being the same, but its probability being greater</a:t>
            </a:r>
            <a:r>
              <a:rPr lang="en-US" b="1" dirty="0"/>
              <a:t>. </a:t>
            </a:r>
          </a:p>
        </p:txBody>
      </p:sp>
    </p:spTree>
    <p:extLst>
      <p:ext uri="{BB962C8B-B14F-4D97-AF65-F5344CB8AC3E}">
        <p14:creationId xmlns:p14="http://schemas.microsoft.com/office/powerpoint/2010/main" val="1609346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Criticism </a:t>
            </a:r>
          </a:p>
        </p:txBody>
      </p:sp>
      <p:sp>
        <p:nvSpPr>
          <p:cNvPr id="3" name="Content Placeholder 2"/>
          <p:cNvSpPr>
            <a:spLocks noGrp="1"/>
          </p:cNvSpPr>
          <p:nvPr>
            <p:ph idx="1"/>
          </p:nvPr>
        </p:nvSpPr>
        <p:spPr/>
        <p:txBody>
          <a:bodyPr>
            <a:normAutofit/>
          </a:bodyPr>
          <a:lstStyle/>
          <a:p>
            <a:pPr algn="just"/>
            <a:r>
              <a:rPr lang="en-US" dirty="0"/>
              <a:t>The KT editing heuristic has therefore been </a:t>
            </a:r>
            <a:r>
              <a:rPr lang="en-US" b="1" dirty="0" err="1"/>
              <a:t>criticised</a:t>
            </a:r>
            <a:r>
              <a:rPr lang="en-US" b="1" dirty="0"/>
              <a:t> on various grounds. </a:t>
            </a:r>
          </a:p>
          <a:p>
            <a:pPr algn="just"/>
            <a:r>
              <a:rPr lang="en-US" dirty="0"/>
              <a:t>For example, </a:t>
            </a:r>
            <a:r>
              <a:rPr lang="en-US" b="1" dirty="0"/>
              <a:t>Quiggin (1982) has argued that the editing process is redundant if the preference function is appropriately specified</a:t>
            </a:r>
            <a:r>
              <a:rPr lang="en-US" dirty="0"/>
              <a:t>. </a:t>
            </a:r>
          </a:p>
          <a:p>
            <a:pPr algn="just"/>
            <a:r>
              <a:rPr lang="en-US" dirty="0"/>
              <a:t>He has also argued that the final stage of detecting dominance, </a:t>
            </a:r>
            <a:r>
              <a:rPr lang="en-US" b="1" dirty="0"/>
              <a:t>while it may induce monotonicity, has the side-effect that it admits violations of transitivity.</a:t>
            </a:r>
            <a:r>
              <a:rPr lang="en-US" dirty="0"/>
              <a:t> </a:t>
            </a:r>
          </a:p>
          <a:p>
            <a:pPr algn="just"/>
            <a:r>
              <a:rPr lang="en-US" dirty="0"/>
              <a:t>Quiggin refers to this as an </a:t>
            </a:r>
            <a:r>
              <a:rPr lang="en-US" b="1" dirty="0"/>
              <a:t>‘undesirable result.’</a:t>
            </a:r>
          </a:p>
        </p:txBody>
      </p:sp>
    </p:spTree>
    <p:extLst>
      <p:ext uri="{BB962C8B-B14F-4D97-AF65-F5344CB8AC3E}">
        <p14:creationId xmlns:p14="http://schemas.microsoft.com/office/powerpoint/2010/main" val="1923019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5" y="369090"/>
            <a:ext cx="9520158" cy="1049235"/>
          </a:xfrm>
        </p:spPr>
        <p:txBody>
          <a:bodyPr/>
          <a:lstStyle/>
          <a:p>
            <a:r>
              <a:rPr lang="en-US" b="1"/>
              <a:t>Criticism</a:t>
            </a:r>
            <a:br>
              <a:rPr lang="en-US"/>
            </a:br>
            <a:endParaRPr lang="en-US" dirty="0"/>
          </a:p>
        </p:txBody>
      </p:sp>
      <p:sp>
        <p:nvSpPr>
          <p:cNvPr id="3" name="Content Placeholder 2"/>
          <p:cNvSpPr>
            <a:spLocks noGrp="1"/>
          </p:cNvSpPr>
          <p:nvPr>
            <p:ph idx="1"/>
          </p:nvPr>
        </p:nvSpPr>
        <p:spPr>
          <a:xfrm>
            <a:off x="1534695" y="1418325"/>
            <a:ext cx="10207362" cy="4242245"/>
          </a:xfrm>
        </p:spPr>
        <p:txBody>
          <a:bodyPr/>
          <a:lstStyle/>
          <a:p>
            <a:pPr algn="just"/>
            <a:r>
              <a:rPr lang="en-US" sz="2400" dirty="0" err="1"/>
              <a:t>Starmer</a:t>
            </a:r>
            <a:r>
              <a:rPr lang="en-US" sz="2400" dirty="0"/>
              <a:t> (2005) argues that this comment, and other criticisms of PT, is motivated by </a:t>
            </a:r>
            <a:r>
              <a:rPr lang="en-US" sz="2400" dirty="0">
                <a:highlight>
                  <a:srgbClr val="FFFF00"/>
                </a:highlight>
              </a:rPr>
              <a:t>‘</a:t>
            </a:r>
            <a:r>
              <a:rPr lang="en-US" sz="2400" b="1" dirty="0">
                <a:highlight>
                  <a:srgbClr val="FFFF00"/>
                </a:highlight>
              </a:rPr>
              <a:t>a pre-commitment to preference theories which satisfy normatively appealing criteria such as transitivity and monotonicity</a:t>
            </a:r>
            <a:r>
              <a:rPr lang="en-US" sz="2400" b="1" dirty="0"/>
              <a:t>’ </a:t>
            </a:r>
            <a:r>
              <a:rPr lang="en-US" sz="2400" dirty="0"/>
              <a:t>(p. 282).</a:t>
            </a:r>
          </a:p>
          <a:p>
            <a:pPr algn="just"/>
            <a:r>
              <a:rPr lang="en-US" sz="2400" dirty="0"/>
              <a:t> He further argues that such a pre-commitment is misplaced in the light of </a:t>
            </a:r>
            <a:r>
              <a:rPr lang="en-US" sz="2400" b="1" dirty="0"/>
              <a:t>direct empirical evidence. </a:t>
            </a:r>
            <a:endParaRPr lang="en-US" dirty="0"/>
          </a:p>
        </p:txBody>
      </p:sp>
    </p:spTree>
    <p:extLst>
      <p:ext uri="{BB962C8B-B14F-4D97-AF65-F5344CB8AC3E}">
        <p14:creationId xmlns:p14="http://schemas.microsoft.com/office/powerpoint/2010/main" val="234429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412633"/>
            <a:ext cx="9520158" cy="1049235"/>
          </a:xfrm>
        </p:spPr>
        <p:txBody>
          <a:bodyPr/>
          <a:lstStyle/>
          <a:p>
            <a:r>
              <a:rPr lang="en-US" b="1"/>
              <a:t>Expected Utility theory</a:t>
            </a:r>
            <a:endParaRPr lang="en-US" dirty="0"/>
          </a:p>
        </p:txBody>
      </p:sp>
      <p:sp>
        <p:nvSpPr>
          <p:cNvPr id="3" name="Content Placeholder 2"/>
          <p:cNvSpPr>
            <a:spLocks noGrp="1"/>
          </p:cNvSpPr>
          <p:nvPr>
            <p:ph idx="1"/>
          </p:nvPr>
        </p:nvSpPr>
        <p:spPr>
          <a:xfrm>
            <a:off x="1534696" y="1785258"/>
            <a:ext cx="10047704" cy="4107542"/>
          </a:xfrm>
        </p:spPr>
        <p:txBody>
          <a:bodyPr>
            <a:normAutofit/>
          </a:bodyPr>
          <a:lstStyle/>
          <a:p>
            <a:pPr algn="just"/>
            <a:r>
              <a:rPr lang="en-US" sz="2400" b="1" dirty="0"/>
              <a:t>Expected Utility theory </a:t>
            </a:r>
            <a:r>
              <a:rPr lang="en-US" sz="2400" dirty="0"/>
              <a:t>assumes individuals will choose the outcome which gives </a:t>
            </a:r>
            <a:r>
              <a:rPr lang="en-US" sz="2400" b="1" dirty="0">
                <a:highlight>
                  <a:srgbClr val="FFFF00"/>
                </a:highlight>
              </a:rPr>
              <a:t>maximum utility </a:t>
            </a:r>
            <a:r>
              <a:rPr lang="en-US" sz="2400" dirty="0">
                <a:highlight>
                  <a:srgbClr val="FFFF00"/>
                </a:highlight>
              </a:rPr>
              <a:t>given the </a:t>
            </a:r>
            <a:r>
              <a:rPr lang="en-US" sz="2400" b="1" dirty="0">
                <a:highlight>
                  <a:srgbClr val="FFFF00"/>
                </a:highlight>
              </a:rPr>
              <a:t>probability of outcomes</a:t>
            </a:r>
            <a:r>
              <a:rPr lang="en-US" sz="2400" dirty="0"/>
              <a:t>.</a:t>
            </a:r>
          </a:p>
          <a:p>
            <a:pPr algn="just"/>
            <a:r>
              <a:rPr lang="en-US" sz="2400" dirty="0"/>
              <a:t> </a:t>
            </a:r>
            <a:r>
              <a:rPr lang="en-US" sz="2400" b="1" dirty="0"/>
              <a:t>Prospect theory </a:t>
            </a:r>
            <a:r>
              <a:rPr lang="en-US" sz="2400" dirty="0"/>
              <a:t>allows for the fact that individuals may choose a decision </a:t>
            </a:r>
            <a:r>
              <a:rPr lang="en-US" sz="2400" dirty="0">
                <a:highlight>
                  <a:srgbClr val="FFFF00"/>
                </a:highlight>
              </a:rPr>
              <a:t>that </a:t>
            </a:r>
            <a:r>
              <a:rPr lang="en-US" sz="2400" b="1" dirty="0">
                <a:highlight>
                  <a:srgbClr val="FFFF00"/>
                </a:highlight>
              </a:rPr>
              <a:t>doesn't necessarily </a:t>
            </a:r>
            <a:r>
              <a:rPr lang="en-US" sz="2400" b="1" dirty="0" err="1">
                <a:highlight>
                  <a:srgbClr val="FFFF00"/>
                </a:highlight>
              </a:rPr>
              <a:t>maximise</a:t>
            </a:r>
            <a:r>
              <a:rPr lang="en-US" sz="2400" b="1" dirty="0">
                <a:highlight>
                  <a:srgbClr val="FFFF00"/>
                </a:highlight>
              </a:rPr>
              <a:t> utility </a:t>
            </a:r>
            <a:r>
              <a:rPr lang="en-US" sz="2400" dirty="0"/>
              <a:t>because they place other considerations above utility.</a:t>
            </a:r>
          </a:p>
        </p:txBody>
      </p:sp>
    </p:spTree>
    <p:extLst>
      <p:ext uri="{BB962C8B-B14F-4D97-AF65-F5344CB8AC3E}">
        <p14:creationId xmlns:p14="http://schemas.microsoft.com/office/powerpoint/2010/main" val="904264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252976"/>
            <a:ext cx="9520158" cy="1049235"/>
          </a:xfrm>
        </p:spPr>
        <p:txBody>
          <a:bodyPr/>
          <a:lstStyle/>
          <a:p>
            <a:r>
              <a:rPr lang="en-US" b="1" dirty="0"/>
              <a:t>Evaluation</a:t>
            </a:r>
          </a:p>
        </p:txBody>
      </p:sp>
      <p:sp>
        <p:nvSpPr>
          <p:cNvPr id="3" name="Content Placeholder 2"/>
          <p:cNvSpPr>
            <a:spLocks noGrp="1"/>
          </p:cNvSpPr>
          <p:nvPr>
            <p:ph idx="1"/>
          </p:nvPr>
        </p:nvSpPr>
        <p:spPr>
          <a:xfrm>
            <a:off x="1349829" y="1233711"/>
            <a:ext cx="10406742" cy="5007427"/>
          </a:xfrm>
        </p:spPr>
        <p:txBody>
          <a:bodyPr>
            <a:normAutofit/>
          </a:bodyPr>
          <a:lstStyle/>
          <a:p>
            <a:pPr algn="just"/>
            <a:r>
              <a:rPr lang="en-US" sz="2400" dirty="0"/>
              <a:t>Once the editing phase is complete, the decision-maker must evaluate each of the edited prospects, and is assumed to </a:t>
            </a:r>
            <a:r>
              <a:rPr lang="en-US" sz="2400" b="1" dirty="0"/>
              <a:t>choose the prospect with the highest value. </a:t>
            </a:r>
          </a:p>
          <a:p>
            <a:pPr algn="just"/>
            <a:r>
              <a:rPr lang="en-US" sz="2400" dirty="0"/>
              <a:t>According to PT, the overall value of an edited prospect, denoted </a:t>
            </a:r>
            <a:r>
              <a:rPr lang="en-US" sz="2400" i="1" dirty="0"/>
              <a:t>V</a:t>
            </a:r>
            <a:r>
              <a:rPr lang="en-US" sz="2400" dirty="0"/>
              <a:t>, is expressed in terms of two scales, </a:t>
            </a:r>
            <a:r>
              <a:rPr lang="en-US" sz="2400" i="1" dirty="0"/>
              <a:t>v </a:t>
            </a:r>
            <a:r>
              <a:rPr lang="en-US" sz="2400" dirty="0"/>
              <a:t>and </a:t>
            </a:r>
            <a:r>
              <a:rPr lang="en-IN" sz="1800" dirty="0">
                <a:sym typeface="Symbol" charset="2"/>
              </a:rPr>
              <a:t></a:t>
            </a:r>
            <a:r>
              <a:rPr lang="en-US" sz="2400" dirty="0"/>
              <a:t>. </a:t>
            </a:r>
          </a:p>
          <a:p>
            <a:pPr algn="just"/>
            <a:r>
              <a:rPr lang="en-US" sz="2400" dirty="0"/>
              <a:t>The first scale, </a:t>
            </a:r>
            <a:r>
              <a:rPr lang="en-US" sz="2400" i="1" dirty="0"/>
              <a:t>v</a:t>
            </a:r>
            <a:r>
              <a:rPr lang="en-US" sz="2400" dirty="0"/>
              <a:t>, assigns to each outcome </a:t>
            </a:r>
            <a:r>
              <a:rPr lang="en-US" sz="2400" i="1" dirty="0"/>
              <a:t>x </a:t>
            </a:r>
            <a:r>
              <a:rPr lang="en-US" sz="2400" dirty="0"/>
              <a:t>a number, </a:t>
            </a:r>
            <a:r>
              <a:rPr lang="en-US" sz="2400" i="1" dirty="0"/>
              <a:t>v</a:t>
            </a:r>
            <a:r>
              <a:rPr lang="en-US" sz="2400" dirty="0"/>
              <a:t>(</a:t>
            </a:r>
            <a:r>
              <a:rPr lang="en-US" sz="2400" i="1" dirty="0"/>
              <a:t>x</a:t>
            </a:r>
            <a:r>
              <a:rPr lang="en-US" sz="2400" dirty="0"/>
              <a:t>), which reflects the subjective value of that outcome. The second scale, </a:t>
            </a:r>
            <a:r>
              <a:rPr lang="en-IN" sz="1800" dirty="0">
                <a:sym typeface="Symbol" charset="2"/>
              </a:rPr>
              <a:t></a:t>
            </a:r>
            <a:r>
              <a:rPr lang="en-US" sz="2400" dirty="0"/>
              <a:t>, associates with each probability </a:t>
            </a:r>
            <a:r>
              <a:rPr lang="en-US" sz="2400" i="1" dirty="0"/>
              <a:t>p </a:t>
            </a:r>
            <a:r>
              <a:rPr lang="en-US" sz="2400" dirty="0"/>
              <a:t>a decision weight </a:t>
            </a:r>
            <a:r>
              <a:rPr lang="en-IN" sz="1800" dirty="0">
                <a:sym typeface="Symbol" charset="2"/>
              </a:rPr>
              <a:t></a:t>
            </a:r>
            <a:r>
              <a:rPr lang="en-US" sz="2400" dirty="0"/>
              <a:t>(</a:t>
            </a:r>
            <a:r>
              <a:rPr lang="en-US" sz="2400" i="1" dirty="0"/>
              <a:t>p</a:t>
            </a:r>
            <a:r>
              <a:rPr lang="en-US" sz="2400" dirty="0"/>
              <a:t>), which reflects the impact of </a:t>
            </a:r>
            <a:r>
              <a:rPr lang="en-US" sz="2400" i="1" dirty="0"/>
              <a:t>p </a:t>
            </a:r>
            <a:r>
              <a:rPr lang="en-US" sz="2400" dirty="0"/>
              <a:t>on the overall value of the prospect. </a:t>
            </a:r>
          </a:p>
          <a:p>
            <a:pPr algn="just"/>
            <a:endParaRPr lang="en-US" sz="2400" dirty="0"/>
          </a:p>
        </p:txBody>
      </p:sp>
    </p:spTree>
    <p:extLst>
      <p:ext uri="{BB962C8B-B14F-4D97-AF65-F5344CB8AC3E}">
        <p14:creationId xmlns:p14="http://schemas.microsoft.com/office/powerpoint/2010/main" val="405114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 Point</a:t>
            </a:r>
          </a:p>
        </p:txBody>
      </p:sp>
      <p:sp>
        <p:nvSpPr>
          <p:cNvPr id="3" name="Content Placeholder 2"/>
          <p:cNvSpPr>
            <a:spLocks noGrp="1"/>
          </p:cNvSpPr>
          <p:nvPr>
            <p:ph idx="1"/>
          </p:nvPr>
        </p:nvSpPr>
        <p:spPr>
          <a:xfrm>
            <a:off x="1534696" y="2015732"/>
            <a:ext cx="9829990" cy="4094782"/>
          </a:xfrm>
        </p:spPr>
        <p:txBody>
          <a:bodyPr>
            <a:normAutofit/>
          </a:bodyPr>
          <a:lstStyle/>
          <a:p>
            <a:r>
              <a:rPr lang="en-US" dirty="0"/>
              <a:t>In PT outcomes are defined relative to a reference point, which </a:t>
            </a:r>
            <a:r>
              <a:rPr lang="en-US" b="1" dirty="0"/>
              <a:t>serves as a zero point of the value scale. Thus the variable </a:t>
            </a:r>
            <a:r>
              <a:rPr lang="en-US" b="1" i="1" dirty="0"/>
              <a:t>v </a:t>
            </a:r>
            <a:r>
              <a:rPr lang="en-US" b="1" dirty="0"/>
              <a:t>measures the value of deviations from that reference point, i.e. gains and losses</a:t>
            </a:r>
            <a:r>
              <a:rPr lang="en-US" dirty="0"/>
              <a:t>. As </a:t>
            </a:r>
            <a:r>
              <a:rPr lang="en-US" dirty="0" err="1"/>
              <a:t>Kahneman</a:t>
            </a:r>
            <a:r>
              <a:rPr lang="en-US" dirty="0"/>
              <a:t> and </a:t>
            </a:r>
            <a:r>
              <a:rPr lang="en-US" dirty="0" err="1"/>
              <a:t>Tversky</a:t>
            </a:r>
            <a:r>
              <a:rPr lang="en-US" dirty="0"/>
              <a:t> (1979) say: </a:t>
            </a:r>
          </a:p>
          <a:p>
            <a:pPr algn="just"/>
            <a:r>
              <a:rPr lang="en-US" dirty="0"/>
              <a:t>This assumption is compatible with basic principles of perception and judgement. </a:t>
            </a:r>
            <a:r>
              <a:rPr lang="en-US" b="1" dirty="0"/>
              <a:t>Our perceptual apparatus is attuned to the evaluation of changes or differences rather than to the evaluation of absolute magnitudes. When we respond to attributes such as brightness, loudness, or temperature, the past and present context of experience defines an adaptation level, or reference point, and stimuli are perceived in relation to this reference point </a:t>
            </a:r>
            <a:r>
              <a:rPr lang="en-US" dirty="0"/>
              <a:t>(p. 277). </a:t>
            </a:r>
          </a:p>
          <a:p>
            <a:endParaRPr lang="en-US" dirty="0"/>
          </a:p>
        </p:txBody>
      </p:sp>
    </p:spTree>
    <p:extLst>
      <p:ext uri="{BB962C8B-B14F-4D97-AF65-F5344CB8AC3E}">
        <p14:creationId xmlns:p14="http://schemas.microsoft.com/office/powerpoint/2010/main" val="602977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0"/>
            <a:ext cx="9520158" cy="1049235"/>
          </a:xfrm>
        </p:spPr>
        <p:txBody>
          <a:bodyPr/>
          <a:lstStyle/>
          <a:p>
            <a:r>
              <a:rPr lang="en-US" b="1" dirty="0"/>
              <a:t>Reference Point</a:t>
            </a:r>
          </a:p>
        </p:txBody>
      </p:sp>
      <p:sp>
        <p:nvSpPr>
          <p:cNvPr id="3" name="Content Placeholder 2"/>
          <p:cNvSpPr>
            <a:spLocks noGrp="1"/>
          </p:cNvSpPr>
          <p:nvPr>
            <p:ph idx="1"/>
          </p:nvPr>
        </p:nvSpPr>
        <p:spPr>
          <a:xfrm>
            <a:off x="1534696" y="1175657"/>
            <a:ext cx="10062218" cy="4949371"/>
          </a:xfrm>
        </p:spPr>
        <p:txBody>
          <a:bodyPr>
            <a:normAutofit lnSpcReduction="10000"/>
          </a:bodyPr>
          <a:lstStyle/>
          <a:p>
            <a:r>
              <a:rPr lang="en-US" sz="2400" dirty="0"/>
              <a:t>There was the children’s story </a:t>
            </a:r>
            <a:r>
              <a:rPr lang="en-US" sz="2400" i="1" dirty="0"/>
              <a:t>A Squash and a Squeeze </a:t>
            </a:r>
          </a:p>
          <a:p>
            <a:r>
              <a:rPr lang="en-US" sz="2400" i="1" dirty="0"/>
              <a:t>Readers </a:t>
            </a:r>
            <a:r>
              <a:rPr lang="en-US" sz="2400" dirty="0"/>
              <a:t>will recognize the wisdom of the old man in advising the woman who complains that her house is too small. </a:t>
            </a:r>
          </a:p>
          <a:p>
            <a:pPr algn="just"/>
            <a:r>
              <a:rPr lang="en-US" sz="2400" dirty="0"/>
              <a:t>After cramming all her animals into the house, and then clearing them all out again, she finds that her house now seems large. </a:t>
            </a:r>
          </a:p>
          <a:p>
            <a:pPr algn="just"/>
            <a:r>
              <a:rPr lang="en-US" sz="2400" dirty="0"/>
              <a:t>It is often assumed in analysis that the </a:t>
            </a:r>
            <a:r>
              <a:rPr lang="en-US" sz="2400" dirty="0">
                <a:highlight>
                  <a:srgbClr val="FFFF00"/>
                </a:highlight>
              </a:rPr>
              <a:t>relevant reference point for evaluating gains and losses is the </a:t>
            </a:r>
            <a:r>
              <a:rPr lang="en-US" sz="2400" b="1" dirty="0">
                <a:highlight>
                  <a:srgbClr val="FFFF00"/>
                </a:highlight>
              </a:rPr>
              <a:t>current status of wealth or welfare</a:t>
            </a:r>
            <a:r>
              <a:rPr lang="en-US" sz="2400" dirty="0">
                <a:highlight>
                  <a:srgbClr val="FFFF00"/>
                </a:highlight>
              </a:rPr>
              <a:t>, but this need not be the case. </a:t>
            </a:r>
          </a:p>
          <a:p>
            <a:pPr algn="just"/>
            <a:r>
              <a:rPr lang="en-US" sz="2400" dirty="0"/>
              <a:t>The relevant reference point may be the expected status rather than the current status, an example being given in the discussion of anomalies. </a:t>
            </a:r>
          </a:p>
          <a:p>
            <a:endParaRPr lang="en-US" dirty="0"/>
          </a:p>
          <a:p>
            <a:endParaRPr lang="en-US" dirty="0"/>
          </a:p>
        </p:txBody>
      </p:sp>
    </p:spTree>
    <p:extLst>
      <p:ext uri="{BB962C8B-B14F-4D97-AF65-F5344CB8AC3E}">
        <p14:creationId xmlns:p14="http://schemas.microsoft.com/office/powerpoint/2010/main" val="763484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4"/>
          <p:cNvGrpSpPr>
            <a:grpSpLocks/>
          </p:cNvGrpSpPr>
          <p:nvPr/>
        </p:nvGrpSpPr>
        <p:grpSpPr bwMode="auto">
          <a:xfrm>
            <a:off x="444544" y="179043"/>
            <a:ext cx="6304496" cy="2271721"/>
            <a:chOff x="0" y="0"/>
            <a:chExt cx="4552" cy="1745"/>
          </a:xfrm>
        </p:grpSpPr>
        <p:grpSp>
          <p:nvGrpSpPr>
            <p:cNvPr id="5" name="Group 15"/>
            <p:cNvGrpSpPr>
              <a:grpSpLocks/>
            </p:cNvGrpSpPr>
            <p:nvPr/>
          </p:nvGrpSpPr>
          <p:grpSpPr bwMode="auto">
            <a:xfrm>
              <a:off x="0" y="0"/>
              <a:ext cx="4552" cy="1745"/>
              <a:chOff x="0" y="0"/>
              <a:chExt cx="4552" cy="1745"/>
            </a:xfrm>
          </p:grpSpPr>
          <p:sp>
            <p:nvSpPr>
              <p:cNvPr id="7" name="Rectangle 16"/>
              <p:cNvSpPr>
                <a:spLocks/>
              </p:cNvSpPr>
              <p:nvPr/>
            </p:nvSpPr>
            <p:spPr bwMode="auto">
              <a:xfrm>
                <a:off x="3541" y="49"/>
                <a:ext cx="101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lstStyle>
                <a:lvl1pPr eaLnBrk="0" hangingPunct="0">
                  <a:defRPr sz="4200">
                    <a:solidFill>
                      <a:srgbClr val="FFFFFF"/>
                    </a:solidFill>
                    <a:latin typeface="Gill Sans" charset="0"/>
                    <a:ea typeface="ヒラギノ角ゴ ProN W3" charset="-128"/>
                    <a:cs typeface="ヒラギノ角ゴ ProN W3" charset="-128"/>
                    <a:sym typeface="Gill Sans" charset="0"/>
                  </a:defRPr>
                </a:lvl1pPr>
                <a:lvl2pPr marL="742950" indent="-285750" eaLnBrk="0" hangingPunct="0">
                  <a:defRPr sz="4200">
                    <a:solidFill>
                      <a:srgbClr val="FFFFFF"/>
                    </a:solidFill>
                    <a:latin typeface="Gill Sans" charset="0"/>
                    <a:ea typeface="ヒラギノ角ゴ ProN W3" charset="-128"/>
                    <a:cs typeface="ヒラギノ角ゴ ProN W3" charset="-128"/>
                    <a:sym typeface="Gill Sans" charset="0"/>
                  </a:defRPr>
                </a:lvl2pPr>
                <a:lvl3pPr marL="1143000" indent="-228600" eaLnBrk="0" hangingPunct="0">
                  <a:defRPr sz="4200">
                    <a:solidFill>
                      <a:srgbClr val="FFFFFF"/>
                    </a:solidFill>
                    <a:latin typeface="Gill Sans" charset="0"/>
                    <a:ea typeface="ヒラギノ角ゴ ProN W3" charset="-128"/>
                    <a:cs typeface="ヒラギノ角ゴ ProN W3" charset="-128"/>
                    <a:sym typeface="Gill Sans" charset="0"/>
                  </a:defRPr>
                </a:lvl3pPr>
                <a:lvl4pPr marL="1600200" indent="-228600" eaLnBrk="0" hangingPunct="0">
                  <a:defRPr sz="4200">
                    <a:solidFill>
                      <a:srgbClr val="FFFFFF"/>
                    </a:solidFill>
                    <a:latin typeface="Gill Sans" charset="0"/>
                    <a:ea typeface="ヒラギノ角ゴ ProN W3" charset="-128"/>
                    <a:cs typeface="ヒラギノ角ゴ ProN W3" charset="-128"/>
                    <a:sym typeface="Gill Sans" charset="0"/>
                  </a:defRPr>
                </a:lvl4pPr>
                <a:lvl5pPr marL="2057400" indent="-228600" eaLnBrk="0" hangingPunct="0">
                  <a:defRPr sz="4200">
                    <a:solidFill>
                      <a:srgbClr val="FFFFFF"/>
                    </a:solidFill>
                    <a:latin typeface="Gill Sans" charset="0"/>
                    <a:ea typeface="ヒラギノ角ゴ ProN W3" charset="-128"/>
                    <a:cs typeface="ヒラギノ角ゴ ProN W3" charset="-128"/>
                    <a:sym typeface="Gill Sans" charset="0"/>
                  </a:defRPr>
                </a:lvl5pPr>
                <a:lvl6pPr marL="25146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6pPr>
                <a:lvl7pPr marL="29718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7pPr>
                <a:lvl8pPr marL="34290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8pPr>
                <a:lvl9pPr marL="38862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9pPr>
              </a:lstStyle>
              <a:p>
                <a:pPr algn="l" eaLnBrk="1" hangingPunct="1"/>
                <a:r>
                  <a:rPr lang="en-US" altLang="en-US" sz="1800">
                    <a:solidFill>
                      <a:srgbClr val="000000"/>
                    </a:solidFill>
                    <a:latin typeface="Lucida Grande" charset="0"/>
                    <a:ea typeface="Lucida Grande" charset="0"/>
                    <a:cs typeface="Lucida Grande" charset="0"/>
                    <a:sym typeface="Lucida Grande" charset="0"/>
                  </a:rPr>
                  <a:t>£240</a:t>
                </a:r>
              </a:p>
            </p:txBody>
          </p:sp>
          <p:grpSp>
            <p:nvGrpSpPr>
              <p:cNvPr id="8" name="Group 17"/>
              <p:cNvGrpSpPr>
                <a:grpSpLocks/>
              </p:cNvGrpSpPr>
              <p:nvPr/>
            </p:nvGrpSpPr>
            <p:grpSpPr bwMode="auto">
              <a:xfrm>
                <a:off x="558" y="0"/>
                <a:ext cx="3594" cy="1745"/>
                <a:chOff x="0" y="0"/>
                <a:chExt cx="3594" cy="1745"/>
              </a:xfrm>
            </p:grpSpPr>
            <p:pic>
              <p:nvPicPr>
                <p:cNvPr id="10"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 y="0"/>
                  <a:ext cx="2921" cy="1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9"/>
                <p:cNvSpPr>
                  <a:spLocks/>
                </p:cNvSpPr>
                <p:nvPr/>
              </p:nvSpPr>
              <p:spPr bwMode="auto">
                <a:xfrm>
                  <a:off x="2983" y="748"/>
                  <a:ext cx="611"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lstStyle>
                  <a:lvl1pPr eaLnBrk="0" hangingPunct="0">
                    <a:defRPr sz="4200">
                      <a:solidFill>
                        <a:srgbClr val="FFFFFF"/>
                      </a:solidFill>
                      <a:latin typeface="Gill Sans" charset="0"/>
                      <a:ea typeface="ヒラギノ角ゴ ProN W3" charset="-128"/>
                      <a:cs typeface="ヒラギノ角ゴ ProN W3" charset="-128"/>
                      <a:sym typeface="Gill Sans" charset="0"/>
                    </a:defRPr>
                  </a:lvl1pPr>
                  <a:lvl2pPr marL="742950" indent="-285750" eaLnBrk="0" hangingPunct="0">
                    <a:defRPr sz="4200">
                      <a:solidFill>
                        <a:srgbClr val="FFFFFF"/>
                      </a:solidFill>
                      <a:latin typeface="Gill Sans" charset="0"/>
                      <a:ea typeface="ヒラギノ角ゴ ProN W3" charset="-128"/>
                      <a:cs typeface="ヒラギノ角ゴ ProN W3" charset="-128"/>
                      <a:sym typeface="Gill Sans" charset="0"/>
                    </a:defRPr>
                  </a:lvl2pPr>
                  <a:lvl3pPr marL="1143000" indent="-228600" eaLnBrk="0" hangingPunct="0">
                    <a:defRPr sz="4200">
                      <a:solidFill>
                        <a:srgbClr val="FFFFFF"/>
                      </a:solidFill>
                      <a:latin typeface="Gill Sans" charset="0"/>
                      <a:ea typeface="ヒラギノ角ゴ ProN W3" charset="-128"/>
                      <a:cs typeface="ヒラギノ角ゴ ProN W3" charset="-128"/>
                      <a:sym typeface="Gill Sans" charset="0"/>
                    </a:defRPr>
                  </a:lvl3pPr>
                  <a:lvl4pPr marL="1600200" indent="-228600" eaLnBrk="0" hangingPunct="0">
                    <a:defRPr sz="4200">
                      <a:solidFill>
                        <a:srgbClr val="FFFFFF"/>
                      </a:solidFill>
                      <a:latin typeface="Gill Sans" charset="0"/>
                      <a:ea typeface="ヒラギノ角ゴ ProN W3" charset="-128"/>
                      <a:cs typeface="ヒラギノ角ゴ ProN W3" charset="-128"/>
                      <a:sym typeface="Gill Sans" charset="0"/>
                    </a:defRPr>
                  </a:lvl4pPr>
                  <a:lvl5pPr marL="2057400" indent="-228600" eaLnBrk="0" hangingPunct="0">
                    <a:defRPr sz="4200">
                      <a:solidFill>
                        <a:srgbClr val="FFFFFF"/>
                      </a:solidFill>
                      <a:latin typeface="Gill Sans" charset="0"/>
                      <a:ea typeface="ヒラギノ角ゴ ProN W3" charset="-128"/>
                      <a:cs typeface="ヒラギノ角ゴ ProN W3" charset="-128"/>
                      <a:sym typeface="Gill Sans" charset="0"/>
                    </a:defRPr>
                  </a:lvl5pPr>
                  <a:lvl6pPr marL="25146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6pPr>
                  <a:lvl7pPr marL="29718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7pPr>
                  <a:lvl8pPr marL="34290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8pPr>
                  <a:lvl9pPr marL="38862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9pPr>
                </a:lstStyle>
                <a:p>
                  <a:pPr algn="l" eaLnBrk="1" hangingPunct="1"/>
                  <a:r>
                    <a:rPr lang="en-US" altLang="en-US" sz="1800">
                      <a:solidFill>
                        <a:srgbClr val="000000"/>
                      </a:solidFill>
                      <a:latin typeface="Lucida Grande" charset="0"/>
                      <a:ea typeface="Lucida Grande" charset="0"/>
                      <a:cs typeface="Lucida Grande" charset="0"/>
                      <a:sym typeface="Lucida Grande" charset="0"/>
                    </a:rPr>
                    <a:t>£1000</a:t>
                  </a:r>
                </a:p>
              </p:txBody>
            </p:sp>
            <p:sp>
              <p:nvSpPr>
                <p:cNvPr id="12" name="Rectangle 20"/>
                <p:cNvSpPr>
                  <a:spLocks/>
                </p:cNvSpPr>
                <p:nvPr/>
              </p:nvSpPr>
              <p:spPr bwMode="auto">
                <a:xfrm>
                  <a:off x="3033" y="1296"/>
                  <a:ext cx="35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lstStyle>
                  <a:lvl1pPr eaLnBrk="0" hangingPunct="0">
                    <a:defRPr sz="4200">
                      <a:solidFill>
                        <a:srgbClr val="FFFFFF"/>
                      </a:solidFill>
                      <a:latin typeface="Gill Sans" charset="0"/>
                      <a:ea typeface="ヒラギノ角ゴ ProN W3" charset="-128"/>
                      <a:cs typeface="ヒラギノ角ゴ ProN W3" charset="-128"/>
                      <a:sym typeface="Gill Sans" charset="0"/>
                    </a:defRPr>
                  </a:lvl1pPr>
                  <a:lvl2pPr marL="742950" indent="-285750" eaLnBrk="0" hangingPunct="0">
                    <a:defRPr sz="4200">
                      <a:solidFill>
                        <a:srgbClr val="FFFFFF"/>
                      </a:solidFill>
                      <a:latin typeface="Gill Sans" charset="0"/>
                      <a:ea typeface="ヒラギノ角ゴ ProN W3" charset="-128"/>
                      <a:cs typeface="ヒラギノ角ゴ ProN W3" charset="-128"/>
                      <a:sym typeface="Gill Sans" charset="0"/>
                    </a:defRPr>
                  </a:lvl2pPr>
                  <a:lvl3pPr marL="1143000" indent="-228600" eaLnBrk="0" hangingPunct="0">
                    <a:defRPr sz="4200">
                      <a:solidFill>
                        <a:srgbClr val="FFFFFF"/>
                      </a:solidFill>
                      <a:latin typeface="Gill Sans" charset="0"/>
                      <a:ea typeface="ヒラギノ角ゴ ProN W3" charset="-128"/>
                      <a:cs typeface="ヒラギノ角ゴ ProN W3" charset="-128"/>
                      <a:sym typeface="Gill Sans" charset="0"/>
                    </a:defRPr>
                  </a:lvl3pPr>
                  <a:lvl4pPr marL="1600200" indent="-228600" eaLnBrk="0" hangingPunct="0">
                    <a:defRPr sz="4200">
                      <a:solidFill>
                        <a:srgbClr val="FFFFFF"/>
                      </a:solidFill>
                      <a:latin typeface="Gill Sans" charset="0"/>
                      <a:ea typeface="ヒラギノ角ゴ ProN W3" charset="-128"/>
                      <a:cs typeface="ヒラギノ角ゴ ProN W3" charset="-128"/>
                      <a:sym typeface="Gill Sans" charset="0"/>
                    </a:defRPr>
                  </a:lvl4pPr>
                  <a:lvl5pPr marL="2057400" indent="-228600" eaLnBrk="0" hangingPunct="0">
                    <a:defRPr sz="4200">
                      <a:solidFill>
                        <a:srgbClr val="FFFFFF"/>
                      </a:solidFill>
                      <a:latin typeface="Gill Sans" charset="0"/>
                      <a:ea typeface="ヒラギノ角ゴ ProN W3" charset="-128"/>
                      <a:cs typeface="ヒラギノ角ゴ ProN W3" charset="-128"/>
                      <a:sym typeface="Gill Sans" charset="0"/>
                    </a:defRPr>
                  </a:lvl5pPr>
                  <a:lvl6pPr marL="25146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6pPr>
                  <a:lvl7pPr marL="29718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7pPr>
                  <a:lvl8pPr marL="34290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8pPr>
                  <a:lvl9pPr marL="38862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9pPr>
                </a:lstStyle>
                <a:p>
                  <a:pPr algn="l" eaLnBrk="1" hangingPunct="1"/>
                  <a:r>
                    <a:rPr lang="en-US" altLang="en-US" sz="1800">
                      <a:solidFill>
                        <a:srgbClr val="000000"/>
                      </a:solidFill>
                      <a:latin typeface="Lucida Grande" charset="0"/>
                      <a:ea typeface="Lucida Grande" charset="0"/>
                      <a:cs typeface="Lucida Grande" charset="0"/>
                      <a:sym typeface="Lucida Grande" charset="0"/>
                    </a:rPr>
                    <a:t>£0</a:t>
                  </a:r>
                </a:p>
              </p:txBody>
            </p:sp>
            <p:sp>
              <p:nvSpPr>
                <p:cNvPr id="13" name="Rectangle 21"/>
                <p:cNvSpPr>
                  <a:spLocks/>
                </p:cNvSpPr>
                <p:nvPr/>
              </p:nvSpPr>
              <p:spPr bwMode="auto">
                <a:xfrm>
                  <a:off x="2334" y="748"/>
                  <a:ext cx="50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lstStyle>
                  <a:lvl1pPr eaLnBrk="0" hangingPunct="0">
                    <a:defRPr sz="4200">
                      <a:solidFill>
                        <a:srgbClr val="FFFFFF"/>
                      </a:solidFill>
                      <a:latin typeface="Gill Sans" charset="0"/>
                      <a:ea typeface="ヒラギノ角ゴ ProN W3" charset="-128"/>
                      <a:cs typeface="ヒラギノ角ゴ ProN W3" charset="-128"/>
                      <a:sym typeface="Gill Sans" charset="0"/>
                    </a:defRPr>
                  </a:lvl1pPr>
                  <a:lvl2pPr marL="742950" indent="-285750" eaLnBrk="0" hangingPunct="0">
                    <a:defRPr sz="4200">
                      <a:solidFill>
                        <a:srgbClr val="FFFFFF"/>
                      </a:solidFill>
                      <a:latin typeface="Gill Sans" charset="0"/>
                      <a:ea typeface="ヒラギノ角ゴ ProN W3" charset="-128"/>
                      <a:cs typeface="ヒラギノ角ゴ ProN W3" charset="-128"/>
                      <a:sym typeface="Gill Sans" charset="0"/>
                    </a:defRPr>
                  </a:lvl2pPr>
                  <a:lvl3pPr marL="1143000" indent="-228600" eaLnBrk="0" hangingPunct="0">
                    <a:defRPr sz="4200">
                      <a:solidFill>
                        <a:srgbClr val="FFFFFF"/>
                      </a:solidFill>
                      <a:latin typeface="Gill Sans" charset="0"/>
                      <a:ea typeface="ヒラギノ角ゴ ProN W3" charset="-128"/>
                      <a:cs typeface="ヒラギノ角ゴ ProN W3" charset="-128"/>
                      <a:sym typeface="Gill Sans" charset="0"/>
                    </a:defRPr>
                  </a:lvl3pPr>
                  <a:lvl4pPr marL="1600200" indent="-228600" eaLnBrk="0" hangingPunct="0">
                    <a:defRPr sz="4200">
                      <a:solidFill>
                        <a:srgbClr val="FFFFFF"/>
                      </a:solidFill>
                      <a:latin typeface="Gill Sans" charset="0"/>
                      <a:ea typeface="ヒラギノ角ゴ ProN W3" charset="-128"/>
                      <a:cs typeface="ヒラギノ角ゴ ProN W3" charset="-128"/>
                      <a:sym typeface="Gill Sans" charset="0"/>
                    </a:defRPr>
                  </a:lvl4pPr>
                  <a:lvl5pPr marL="2057400" indent="-228600" eaLnBrk="0" hangingPunct="0">
                    <a:defRPr sz="4200">
                      <a:solidFill>
                        <a:srgbClr val="FFFFFF"/>
                      </a:solidFill>
                      <a:latin typeface="Gill Sans" charset="0"/>
                      <a:ea typeface="ヒラギノ角ゴ ProN W3" charset="-128"/>
                      <a:cs typeface="ヒラギノ角ゴ ProN W3" charset="-128"/>
                      <a:sym typeface="Gill Sans" charset="0"/>
                    </a:defRPr>
                  </a:lvl5pPr>
                  <a:lvl6pPr marL="25146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6pPr>
                  <a:lvl7pPr marL="29718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7pPr>
                  <a:lvl8pPr marL="34290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8pPr>
                  <a:lvl9pPr marL="38862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9pPr>
                </a:lstStyle>
                <a:p>
                  <a:pPr algn="l" eaLnBrk="1" hangingPunct="1"/>
                  <a:r>
                    <a:rPr lang="en-US" altLang="en-US" sz="1600">
                      <a:solidFill>
                        <a:srgbClr val="000000"/>
                      </a:solidFill>
                      <a:latin typeface="Lucida Grande" charset="0"/>
                      <a:ea typeface="Lucida Grande" charset="0"/>
                      <a:cs typeface="Lucida Grande" charset="0"/>
                      <a:sym typeface="Lucida Grande" charset="0"/>
                    </a:rPr>
                    <a:t>0.25</a:t>
                  </a:r>
                </a:p>
              </p:txBody>
            </p:sp>
            <p:sp>
              <p:nvSpPr>
                <p:cNvPr id="14" name="Rectangle 22"/>
                <p:cNvSpPr>
                  <a:spLocks/>
                </p:cNvSpPr>
                <p:nvPr/>
              </p:nvSpPr>
              <p:spPr bwMode="auto">
                <a:xfrm>
                  <a:off x="2284" y="1296"/>
                  <a:ext cx="46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lstStyle>
                  <a:lvl1pPr eaLnBrk="0" hangingPunct="0">
                    <a:defRPr sz="4200">
                      <a:solidFill>
                        <a:srgbClr val="FFFFFF"/>
                      </a:solidFill>
                      <a:latin typeface="Gill Sans" charset="0"/>
                      <a:ea typeface="ヒラギノ角ゴ ProN W3" charset="-128"/>
                      <a:cs typeface="ヒラギノ角ゴ ProN W3" charset="-128"/>
                      <a:sym typeface="Gill Sans" charset="0"/>
                    </a:defRPr>
                  </a:lvl1pPr>
                  <a:lvl2pPr marL="742950" indent="-285750" eaLnBrk="0" hangingPunct="0">
                    <a:defRPr sz="4200">
                      <a:solidFill>
                        <a:srgbClr val="FFFFFF"/>
                      </a:solidFill>
                      <a:latin typeface="Gill Sans" charset="0"/>
                      <a:ea typeface="ヒラギノ角ゴ ProN W3" charset="-128"/>
                      <a:cs typeface="ヒラギノ角ゴ ProN W3" charset="-128"/>
                      <a:sym typeface="Gill Sans" charset="0"/>
                    </a:defRPr>
                  </a:lvl2pPr>
                  <a:lvl3pPr marL="1143000" indent="-228600" eaLnBrk="0" hangingPunct="0">
                    <a:defRPr sz="4200">
                      <a:solidFill>
                        <a:srgbClr val="FFFFFF"/>
                      </a:solidFill>
                      <a:latin typeface="Gill Sans" charset="0"/>
                      <a:ea typeface="ヒラギノ角ゴ ProN W3" charset="-128"/>
                      <a:cs typeface="ヒラギノ角ゴ ProN W3" charset="-128"/>
                      <a:sym typeface="Gill Sans" charset="0"/>
                    </a:defRPr>
                  </a:lvl3pPr>
                  <a:lvl4pPr marL="1600200" indent="-228600" eaLnBrk="0" hangingPunct="0">
                    <a:defRPr sz="4200">
                      <a:solidFill>
                        <a:srgbClr val="FFFFFF"/>
                      </a:solidFill>
                      <a:latin typeface="Gill Sans" charset="0"/>
                      <a:ea typeface="ヒラギノ角ゴ ProN W3" charset="-128"/>
                      <a:cs typeface="ヒラギノ角ゴ ProN W3" charset="-128"/>
                      <a:sym typeface="Gill Sans" charset="0"/>
                    </a:defRPr>
                  </a:lvl4pPr>
                  <a:lvl5pPr marL="2057400" indent="-228600" eaLnBrk="0" hangingPunct="0">
                    <a:defRPr sz="4200">
                      <a:solidFill>
                        <a:srgbClr val="FFFFFF"/>
                      </a:solidFill>
                      <a:latin typeface="Gill Sans" charset="0"/>
                      <a:ea typeface="ヒラギノ角ゴ ProN W3" charset="-128"/>
                      <a:cs typeface="ヒラギノ角ゴ ProN W3" charset="-128"/>
                      <a:sym typeface="Gill Sans" charset="0"/>
                    </a:defRPr>
                  </a:lvl5pPr>
                  <a:lvl6pPr marL="25146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6pPr>
                  <a:lvl7pPr marL="29718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7pPr>
                  <a:lvl8pPr marL="34290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8pPr>
                  <a:lvl9pPr marL="38862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9pPr>
                </a:lstStyle>
                <a:p>
                  <a:pPr algn="l" eaLnBrk="1" hangingPunct="1"/>
                  <a:r>
                    <a:rPr lang="en-US" altLang="en-US" sz="1600">
                      <a:solidFill>
                        <a:srgbClr val="000000"/>
                      </a:solidFill>
                      <a:latin typeface="Lucida Grande" charset="0"/>
                      <a:ea typeface="Lucida Grande" charset="0"/>
                      <a:cs typeface="Lucida Grande" charset="0"/>
                      <a:sym typeface="Lucida Grande" charset="0"/>
                    </a:rPr>
                    <a:t>0.75</a:t>
                  </a:r>
                </a:p>
              </p:txBody>
            </p:sp>
            <p:sp>
              <p:nvSpPr>
                <p:cNvPr id="15" name="Rectangle 23"/>
                <p:cNvSpPr>
                  <a:spLocks/>
                </p:cNvSpPr>
                <p:nvPr/>
              </p:nvSpPr>
              <p:spPr bwMode="auto">
                <a:xfrm>
                  <a:off x="0" y="756"/>
                  <a:ext cx="558"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lstStyle>
                  <a:lvl1pPr eaLnBrk="0" hangingPunct="0">
                    <a:defRPr sz="4200">
                      <a:solidFill>
                        <a:srgbClr val="FFFFFF"/>
                      </a:solidFill>
                      <a:latin typeface="Gill Sans" charset="0"/>
                      <a:ea typeface="ヒラギノ角ゴ ProN W3" charset="-128"/>
                      <a:cs typeface="ヒラギノ角ゴ ProN W3" charset="-128"/>
                      <a:sym typeface="Gill Sans" charset="0"/>
                    </a:defRPr>
                  </a:lvl1pPr>
                  <a:lvl2pPr marL="742950" indent="-285750" eaLnBrk="0" hangingPunct="0">
                    <a:defRPr sz="4200">
                      <a:solidFill>
                        <a:srgbClr val="FFFFFF"/>
                      </a:solidFill>
                      <a:latin typeface="Gill Sans" charset="0"/>
                      <a:ea typeface="ヒラギノ角ゴ ProN W3" charset="-128"/>
                      <a:cs typeface="ヒラギノ角ゴ ProN W3" charset="-128"/>
                      <a:sym typeface="Gill Sans" charset="0"/>
                    </a:defRPr>
                  </a:lvl2pPr>
                  <a:lvl3pPr marL="1143000" indent="-228600" eaLnBrk="0" hangingPunct="0">
                    <a:defRPr sz="4200">
                      <a:solidFill>
                        <a:srgbClr val="FFFFFF"/>
                      </a:solidFill>
                      <a:latin typeface="Gill Sans" charset="0"/>
                      <a:ea typeface="ヒラギノ角ゴ ProN W3" charset="-128"/>
                      <a:cs typeface="ヒラギノ角ゴ ProN W3" charset="-128"/>
                      <a:sym typeface="Gill Sans" charset="0"/>
                    </a:defRPr>
                  </a:lvl3pPr>
                  <a:lvl4pPr marL="1600200" indent="-228600" eaLnBrk="0" hangingPunct="0">
                    <a:defRPr sz="4200">
                      <a:solidFill>
                        <a:srgbClr val="FFFFFF"/>
                      </a:solidFill>
                      <a:latin typeface="Gill Sans" charset="0"/>
                      <a:ea typeface="ヒラギノ角ゴ ProN W3" charset="-128"/>
                      <a:cs typeface="ヒラギノ角ゴ ProN W3" charset="-128"/>
                      <a:sym typeface="Gill Sans" charset="0"/>
                    </a:defRPr>
                  </a:lvl4pPr>
                  <a:lvl5pPr marL="2057400" indent="-228600" eaLnBrk="0" hangingPunct="0">
                    <a:defRPr sz="4200">
                      <a:solidFill>
                        <a:srgbClr val="FFFFFF"/>
                      </a:solidFill>
                      <a:latin typeface="Gill Sans" charset="0"/>
                      <a:ea typeface="ヒラギノ角ゴ ProN W3" charset="-128"/>
                      <a:cs typeface="ヒラギノ角ゴ ProN W3" charset="-128"/>
                      <a:sym typeface="Gill Sans" charset="0"/>
                    </a:defRPr>
                  </a:lvl5pPr>
                  <a:lvl6pPr marL="25146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6pPr>
                  <a:lvl7pPr marL="29718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7pPr>
                  <a:lvl8pPr marL="34290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8pPr>
                  <a:lvl9pPr marL="38862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9pPr>
                </a:lstStyle>
                <a:p>
                  <a:pPr algn="l" eaLnBrk="1" hangingPunct="1"/>
                  <a:r>
                    <a:rPr lang="en-US" altLang="en-US" sz="1800">
                      <a:solidFill>
                        <a:schemeClr val="tx1"/>
                      </a:solidFill>
                      <a:latin typeface="Lucida Grande" charset="0"/>
                      <a:ea typeface="Lucida Grande" charset="0"/>
                      <a:cs typeface="Lucida Grande" charset="0"/>
                      <a:sym typeface="Lucida Grande" charset="0"/>
                    </a:rPr>
                    <a:t>Gains</a:t>
                  </a:r>
                </a:p>
              </p:txBody>
            </p:sp>
          </p:grpSp>
          <p:sp>
            <p:nvSpPr>
              <p:cNvPr id="9" name="Rectangle 24"/>
              <p:cNvSpPr>
                <a:spLocks/>
              </p:cNvSpPr>
              <p:nvPr/>
            </p:nvSpPr>
            <p:spPr bwMode="auto">
              <a:xfrm>
                <a:off x="0" y="0"/>
                <a:ext cx="709"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lstStyle>
                <a:lvl1pPr eaLnBrk="0" hangingPunct="0">
                  <a:defRPr sz="4200">
                    <a:solidFill>
                      <a:srgbClr val="FFFFFF"/>
                    </a:solidFill>
                    <a:latin typeface="Gill Sans" charset="0"/>
                    <a:ea typeface="ヒラギノ角ゴ ProN W3" charset="-128"/>
                    <a:cs typeface="ヒラギノ角ゴ ProN W3" charset="-128"/>
                    <a:sym typeface="Gill Sans" charset="0"/>
                  </a:defRPr>
                </a:lvl1pPr>
                <a:lvl2pPr marL="742950" indent="-285750" eaLnBrk="0" hangingPunct="0">
                  <a:defRPr sz="4200">
                    <a:solidFill>
                      <a:srgbClr val="FFFFFF"/>
                    </a:solidFill>
                    <a:latin typeface="Gill Sans" charset="0"/>
                    <a:ea typeface="ヒラギノ角ゴ ProN W3" charset="-128"/>
                    <a:cs typeface="ヒラギノ角ゴ ProN W3" charset="-128"/>
                    <a:sym typeface="Gill Sans" charset="0"/>
                  </a:defRPr>
                </a:lvl2pPr>
                <a:lvl3pPr marL="1143000" indent="-228600" eaLnBrk="0" hangingPunct="0">
                  <a:defRPr sz="4200">
                    <a:solidFill>
                      <a:srgbClr val="FFFFFF"/>
                    </a:solidFill>
                    <a:latin typeface="Gill Sans" charset="0"/>
                    <a:ea typeface="ヒラギノ角ゴ ProN W3" charset="-128"/>
                    <a:cs typeface="ヒラギノ角ゴ ProN W3" charset="-128"/>
                    <a:sym typeface="Gill Sans" charset="0"/>
                  </a:defRPr>
                </a:lvl3pPr>
                <a:lvl4pPr marL="1600200" indent="-228600" eaLnBrk="0" hangingPunct="0">
                  <a:defRPr sz="4200">
                    <a:solidFill>
                      <a:srgbClr val="FFFFFF"/>
                    </a:solidFill>
                    <a:latin typeface="Gill Sans" charset="0"/>
                    <a:ea typeface="ヒラギノ角ゴ ProN W3" charset="-128"/>
                    <a:cs typeface="ヒラギノ角ゴ ProN W3" charset="-128"/>
                    <a:sym typeface="Gill Sans" charset="0"/>
                  </a:defRPr>
                </a:lvl4pPr>
                <a:lvl5pPr marL="2057400" indent="-228600" eaLnBrk="0" hangingPunct="0">
                  <a:defRPr sz="4200">
                    <a:solidFill>
                      <a:srgbClr val="FFFFFF"/>
                    </a:solidFill>
                    <a:latin typeface="Gill Sans" charset="0"/>
                    <a:ea typeface="ヒラギノ角ゴ ProN W3" charset="-128"/>
                    <a:cs typeface="ヒラギノ角ゴ ProN W3" charset="-128"/>
                    <a:sym typeface="Gill Sans" charset="0"/>
                  </a:defRPr>
                </a:lvl5pPr>
                <a:lvl6pPr marL="25146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6pPr>
                <a:lvl7pPr marL="29718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7pPr>
                <a:lvl8pPr marL="34290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8pPr>
                <a:lvl9pPr marL="38862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9pPr>
              </a:lstStyle>
              <a:p>
                <a:pPr algn="l" eaLnBrk="1" hangingPunct="1"/>
                <a:r>
                  <a:rPr lang="en-US" altLang="en-US" sz="4000">
                    <a:solidFill>
                      <a:schemeClr val="tx1"/>
                    </a:solidFill>
                    <a:latin typeface="Lucida Grande" charset="0"/>
                    <a:ea typeface="Lucida Grande" charset="0"/>
                    <a:cs typeface="Lucida Grande" charset="0"/>
                    <a:sym typeface="Lucida Grande" charset="0"/>
                  </a:rPr>
                  <a:t>1.</a:t>
                </a:r>
              </a:p>
            </p:txBody>
          </p:sp>
        </p:grpSp>
        <p:sp>
          <p:nvSpPr>
            <p:cNvPr id="6" name="Rectangle 25"/>
            <p:cNvSpPr>
              <a:spLocks/>
            </p:cNvSpPr>
            <p:nvPr/>
          </p:nvSpPr>
          <p:spPr bwMode="auto">
            <a:xfrm>
              <a:off x="3541" y="49"/>
              <a:ext cx="75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lstStyle>
              <a:lvl1pPr eaLnBrk="0" hangingPunct="0">
                <a:defRPr sz="4200">
                  <a:solidFill>
                    <a:srgbClr val="FFFFFF"/>
                  </a:solidFill>
                  <a:latin typeface="Gill Sans" charset="0"/>
                  <a:ea typeface="ヒラギノ角ゴ ProN W3" charset="-128"/>
                  <a:cs typeface="ヒラギノ角ゴ ProN W3" charset="-128"/>
                  <a:sym typeface="Gill Sans" charset="0"/>
                </a:defRPr>
              </a:lvl1pPr>
              <a:lvl2pPr marL="742950" indent="-285750" eaLnBrk="0" hangingPunct="0">
                <a:defRPr sz="4200">
                  <a:solidFill>
                    <a:srgbClr val="FFFFFF"/>
                  </a:solidFill>
                  <a:latin typeface="Gill Sans" charset="0"/>
                  <a:ea typeface="ヒラギノ角ゴ ProN W3" charset="-128"/>
                  <a:cs typeface="ヒラギノ角ゴ ProN W3" charset="-128"/>
                  <a:sym typeface="Gill Sans" charset="0"/>
                </a:defRPr>
              </a:lvl2pPr>
              <a:lvl3pPr marL="1143000" indent="-228600" eaLnBrk="0" hangingPunct="0">
                <a:defRPr sz="4200">
                  <a:solidFill>
                    <a:srgbClr val="FFFFFF"/>
                  </a:solidFill>
                  <a:latin typeface="Gill Sans" charset="0"/>
                  <a:ea typeface="ヒラギノ角ゴ ProN W3" charset="-128"/>
                  <a:cs typeface="ヒラギノ角ゴ ProN W3" charset="-128"/>
                  <a:sym typeface="Gill Sans" charset="0"/>
                </a:defRPr>
              </a:lvl3pPr>
              <a:lvl4pPr marL="1600200" indent="-228600" eaLnBrk="0" hangingPunct="0">
                <a:defRPr sz="4200">
                  <a:solidFill>
                    <a:srgbClr val="FFFFFF"/>
                  </a:solidFill>
                  <a:latin typeface="Gill Sans" charset="0"/>
                  <a:ea typeface="ヒラギノ角ゴ ProN W3" charset="-128"/>
                  <a:cs typeface="ヒラギノ角ゴ ProN W3" charset="-128"/>
                  <a:sym typeface="Gill Sans" charset="0"/>
                </a:defRPr>
              </a:lvl4pPr>
              <a:lvl5pPr marL="2057400" indent="-228600" eaLnBrk="0" hangingPunct="0">
                <a:defRPr sz="4200">
                  <a:solidFill>
                    <a:srgbClr val="FFFFFF"/>
                  </a:solidFill>
                  <a:latin typeface="Gill Sans" charset="0"/>
                  <a:ea typeface="ヒラギノ角ゴ ProN W3" charset="-128"/>
                  <a:cs typeface="ヒラギノ角ゴ ProN W3" charset="-128"/>
                  <a:sym typeface="Gill Sans" charset="0"/>
                </a:defRPr>
              </a:lvl5pPr>
              <a:lvl6pPr marL="25146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6pPr>
              <a:lvl7pPr marL="29718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7pPr>
              <a:lvl8pPr marL="34290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8pPr>
              <a:lvl9pPr marL="38862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9pPr>
            </a:lstStyle>
            <a:p>
              <a:pPr algn="l" eaLnBrk="1" hangingPunct="1"/>
              <a:r>
                <a:rPr lang="en-US" altLang="en-US" sz="1800">
                  <a:solidFill>
                    <a:srgbClr val="000000"/>
                  </a:solidFill>
                  <a:latin typeface="Lucida Grande" charset="0"/>
                  <a:ea typeface="Lucida Grande" charset="0"/>
                  <a:cs typeface="Lucida Grande" charset="0"/>
                  <a:sym typeface="Lucida Grande" charset="0"/>
                </a:rPr>
                <a:t>£240</a:t>
              </a:r>
            </a:p>
          </p:txBody>
        </p:sp>
      </p:grpSp>
      <p:grpSp>
        <p:nvGrpSpPr>
          <p:cNvPr id="16" name="Group 5"/>
          <p:cNvGrpSpPr>
            <a:grpSpLocks/>
          </p:cNvGrpSpPr>
          <p:nvPr/>
        </p:nvGrpSpPr>
        <p:grpSpPr bwMode="auto">
          <a:xfrm>
            <a:off x="444544" y="2580948"/>
            <a:ext cx="6377170" cy="2284736"/>
            <a:chOff x="0" y="0"/>
            <a:chExt cx="4212" cy="1952"/>
          </a:xfrm>
        </p:grpSpPr>
        <p:pic>
          <p:nvPicPr>
            <p:cNvPr id="1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1" y="200"/>
              <a:ext cx="2932" cy="1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7"/>
            <p:cNvSpPr>
              <a:spLocks/>
            </p:cNvSpPr>
            <p:nvPr/>
          </p:nvSpPr>
          <p:spPr bwMode="auto">
            <a:xfrm>
              <a:off x="3603" y="250"/>
              <a:ext cx="56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lstStyle>
              <a:lvl1pPr eaLnBrk="0" hangingPunct="0">
                <a:defRPr sz="4200">
                  <a:solidFill>
                    <a:srgbClr val="FFFFFF"/>
                  </a:solidFill>
                  <a:latin typeface="Gill Sans" charset="0"/>
                  <a:ea typeface="ヒラギノ角ゴ ProN W3" charset="-128"/>
                  <a:cs typeface="ヒラギノ角ゴ ProN W3" charset="-128"/>
                  <a:sym typeface="Gill Sans" charset="0"/>
                </a:defRPr>
              </a:lvl1pPr>
              <a:lvl2pPr marL="742950" indent="-285750" eaLnBrk="0" hangingPunct="0">
                <a:defRPr sz="4200">
                  <a:solidFill>
                    <a:srgbClr val="FFFFFF"/>
                  </a:solidFill>
                  <a:latin typeface="Gill Sans" charset="0"/>
                  <a:ea typeface="ヒラギノ角ゴ ProN W3" charset="-128"/>
                  <a:cs typeface="ヒラギノ角ゴ ProN W3" charset="-128"/>
                  <a:sym typeface="Gill Sans" charset="0"/>
                </a:defRPr>
              </a:lvl2pPr>
              <a:lvl3pPr marL="1143000" indent="-228600" eaLnBrk="0" hangingPunct="0">
                <a:defRPr sz="4200">
                  <a:solidFill>
                    <a:srgbClr val="FFFFFF"/>
                  </a:solidFill>
                  <a:latin typeface="Gill Sans" charset="0"/>
                  <a:ea typeface="ヒラギノ角ゴ ProN W3" charset="-128"/>
                  <a:cs typeface="ヒラギノ角ゴ ProN W3" charset="-128"/>
                  <a:sym typeface="Gill Sans" charset="0"/>
                </a:defRPr>
              </a:lvl3pPr>
              <a:lvl4pPr marL="1600200" indent="-228600" eaLnBrk="0" hangingPunct="0">
                <a:defRPr sz="4200">
                  <a:solidFill>
                    <a:srgbClr val="FFFFFF"/>
                  </a:solidFill>
                  <a:latin typeface="Gill Sans" charset="0"/>
                  <a:ea typeface="ヒラギノ角ゴ ProN W3" charset="-128"/>
                  <a:cs typeface="ヒラギノ角ゴ ProN W3" charset="-128"/>
                  <a:sym typeface="Gill Sans" charset="0"/>
                </a:defRPr>
              </a:lvl4pPr>
              <a:lvl5pPr marL="2057400" indent="-228600" eaLnBrk="0" hangingPunct="0">
                <a:defRPr sz="4200">
                  <a:solidFill>
                    <a:srgbClr val="FFFFFF"/>
                  </a:solidFill>
                  <a:latin typeface="Gill Sans" charset="0"/>
                  <a:ea typeface="ヒラギノ角ゴ ProN W3" charset="-128"/>
                  <a:cs typeface="ヒラギノ角ゴ ProN W3" charset="-128"/>
                  <a:sym typeface="Gill Sans" charset="0"/>
                </a:defRPr>
              </a:lvl5pPr>
              <a:lvl6pPr marL="25146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6pPr>
              <a:lvl7pPr marL="29718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7pPr>
              <a:lvl8pPr marL="34290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8pPr>
              <a:lvl9pPr marL="38862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9pPr>
            </a:lstStyle>
            <a:p>
              <a:pPr algn="l" eaLnBrk="1" hangingPunct="1"/>
              <a:r>
                <a:rPr lang="en-US" altLang="en-US" sz="1800">
                  <a:solidFill>
                    <a:srgbClr val="000000"/>
                  </a:solidFill>
                  <a:latin typeface="Lucida Grande" charset="0"/>
                  <a:ea typeface="Lucida Grande" charset="0"/>
                  <a:cs typeface="Lucida Grande" charset="0"/>
                  <a:sym typeface="Lucida Grande" charset="0"/>
                </a:rPr>
                <a:t>-£750</a:t>
              </a:r>
            </a:p>
          </p:txBody>
        </p:sp>
        <p:sp>
          <p:nvSpPr>
            <p:cNvPr id="19" name="Rectangle 8"/>
            <p:cNvSpPr>
              <a:spLocks/>
            </p:cNvSpPr>
            <p:nvPr/>
          </p:nvSpPr>
          <p:spPr bwMode="auto">
            <a:xfrm>
              <a:off x="3553" y="900"/>
              <a:ext cx="659"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lstStyle>
              <a:lvl1pPr eaLnBrk="0" hangingPunct="0">
                <a:defRPr sz="4200">
                  <a:solidFill>
                    <a:srgbClr val="FFFFFF"/>
                  </a:solidFill>
                  <a:latin typeface="Gill Sans" charset="0"/>
                  <a:ea typeface="ヒラギノ角ゴ ProN W3" charset="-128"/>
                  <a:cs typeface="ヒラギノ角ゴ ProN W3" charset="-128"/>
                  <a:sym typeface="Gill Sans" charset="0"/>
                </a:defRPr>
              </a:lvl1pPr>
              <a:lvl2pPr marL="742950" indent="-285750" eaLnBrk="0" hangingPunct="0">
                <a:defRPr sz="4200">
                  <a:solidFill>
                    <a:srgbClr val="FFFFFF"/>
                  </a:solidFill>
                  <a:latin typeface="Gill Sans" charset="0"/>
                  <a:ea typeface="ヒラギノ角ゴ ProN W3" charset="-128"/>
                  <a:cs typeface="ヒラギノ角ゴ ProN W3" charset="-128"/>
                  <a:sym typeface="Gill Sans" charset="0"/>
                </a:defRPr>
              </a:lvl2pPr>
              <a:lvl3pPr marL="1143000" indent="-228600" eaLnBrk="0" hangingPunct="0">
                <a:defRPr sz="4200">
                  <a:solidFill>
                    <a:srgbClr val="FFFFFF"/>
                  </a:solidFill>
                  <a:latin typeface="Gill Sans" charset="0"/>
                  <a:ea typeface="ヒラギノ角ゴ ProN W3" charset="-128"/>
                  <a:cs typeface="ヒラギノ角ゴ ProN W3" charset="-128"/>
                  <a:sym typeface="Gill Sans" charset="0"/>
                </a:defRPr>
              </a:lvl3pPr>
              <a:lvl4pPr marL="1600200" indent="-228600" eaLnBrk="0" hangingPunct="0">
                <a:defRPr sz="4200">
                  <a:solidFill>
                    <a:srgbClr val="FFFFFF"/>
                  </a:solidFill>
                  <a:latin typeface="Gill Sans" charset="0"/>
                  <a:ea typeface="ヒラギノ角ゴ ProN W3" charset="-128"/>
                  <a:cs typeface="ヒラギノ角ゴ ProN W3" charset="-128"/>
                  <a:sym typeface="Gill Sans" charset="0"/>
                </a:defRPr>
              </a:lvl4pPr>
              <a:lvl5pPr marL="2057400" indent="-228600" eaLnBrk="0" hangingPunct="0">
                <a:defRPr sz="4200">
                  <a:solidFill>
                    <a:srgbClr val="FFFFFF"/>
                  </a:solidFill>
                  <a:latin typeface="Gill Sans" charset="0"/>
                  <a:ea typeface="ヒラギノ角ゴ ProN W3" charset="-128"/>
                  <a:cs typeface="ヒラギノ角ゴ ProN W3" charset="-128"/>
                  <a:sym typeface="Gill Sans" charset="0"/>
                </a:defRPr>
              </a:lvl5pPr>
              <a:lvl6pPr marL="25146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6pPr>
              <a:lvl7pPr marL="29718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7pPr>
              <a:lvl8pPr marL="34290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8pPr>
              <a:lvl9pPr marL="38862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9pPr>
            </a:lstStyle>
            <a:p>
              <a:pPr algn="l" eaLnBrk="1" hangingPunct="1"/>
              <a:r>
                <a:rPr lang="en-US" altLang="en-US" sz="1800" dirty="0">
                  <a:solidFill>
                    <a:srgbClr val="000000"/>
                  </a:solidFill>
                  <a:latin typeface="Lucida Grande" charset="0"/>
                  <a:ea typeface="Lucida Grande" charset="0"/>
                  <a:cs typeface="Lucida Grande" charset="0"/>
                  <a:sym typeface="Lucida Grande" charset="0"/>
                </a:rPr>
                <a:t>-£1000</a:t>
              </a:r>
            </a:p>
          </p:txBody>
        </p:sp>
        <p:sp>
          <p:nvSpPr>
            <p:cNvPr id="20" name="Rectangle 9"/>
            <p:cNvSpPr>
              <a:spLocks/>
            </p:cNvSpPr>
            <p:nvPr/>
          </p:nvSpPr>
          <p:spPr bwMode="auto">
            <a:xfrm>
              <a:off x="3603" y="1551"/>
              <a:ext cx="50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lstStyle>
              <a:lvl1pPr eaLnBrk="0" hangingPunct="0">
                <a:defRPr sz="4200">
                  <a:solidFill>
                    <a:srgbClr val="FFFFFF"/>
                  </a:solidFill>
                  <a:latin typeface="Gill Sans" charset="0"/>
                  <a:ea typeface="ヒラギノ角ゴ ProN W3" charset="-128"/>
                  <a:cs typeface="ヒラギノ角ゴ ProN W3" charset="-128"/>
                  <a:sym typeface="Gill Sans" charset="0"/>
                </a:defRPr>
              </a:lvl1pPr>
              <a:lvl2pPr marL="742950" indent="-285750" eaLnBrk="0" hangingPunct="0">
                <a:defRPr sz="4200">
                  <a:solidFill>
                    <a:srgbClr val="FFFFFF"/>
                  </a:solidFill>
                  <a:latin typeface="Gill Sans" charset="0"/>
                  <a:ea typeface="ヒラギノ角ゴ ProN W3" charset="-128"/>
                  <a:cs typeface="ヒラギノ角ゴ ProN W3" charset="-128"/>
                  <a:sym typeface="Gill Sans" charset="0"/>
                </a:defRPr>
              </a:lvl2pPr>
              <a:lvl3pPr marL="1143000" indent="-228600" eaLnBrk="0" hangingPunct="0">
                <a:defRPr sz="4200">
                  <a:solidFill>
                    <a:srgbClr val="FFFFFF"/>
                  </a:solidFill>
                  <a:latin typeface="Gill Sans" charset="0"/>
                  <a:ea typeface="ヒラギノ角ゴ ProN W3" charset="-128"/>
                  <a:cs typeface="ヒラギノ角ゴ ProN W3" charset="-128"/>
                  <a:sym typeface="Gill Sans" charset="0"/>
                </a:defRPr>
              </a:lvl3pPr>
              <a:lvl4pPr marL="1600200" indent="-228600" eaLnBrk="0" hangingPunct="0">
                <a:defRPr sz="4200">
                  <a:solidFill>
                    <a:srgbClr val="FFFFFF"/>
                  </a:solidFill>
                  <a:latin typeface="Gill Sans" charset="0"/>
                  <a:ea typeface="ヒラギノ角ゴ ProN W3" charset="-128"/>
                  <a:cs typeface="ヒラギノ角ゴ ProN W3" charset="-128"/>
                  <a:sym typeface="Gill Sans" charset="0"/>
                </a:defRPr>
              </a:lvl4pPr>
              <a:lvl5pPr marL="2057400" indent="-228600" eaLnBrk="0" hangingPunct="0">
                <a:defRPr sz="4200">
                  <a:solidFill>
                    <a:srgbClr val="FFFFFF"/>
                  </a:solidFill>
                  <a:latin typeface="Gill Sans" charset="0"/>
                  <a:ea typeface="ヒラギノ角ゴ ProN W3" charset="-128"/>
                  <a:cs typeface="ヒラギノ角ゴ ProN W3" charset="-128"/>
                  <a:sym typeface="Gill Sans" charset="0"/>
                </a:defRPr>
              </a:lvl5pPr>
              <a:lvl6pPr marL="25146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6pPr>
              <a:lvl7pPr marL="29718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7pPr>
              <a:lvl8pPr marL="34290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8pPr>
              <a:lvl9pPr marL="38862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9pPr>
            </a:lstStyle>
            <a:p>
              <a:pPr algn="l" eaLnBrk="1" hangingPunct="1"/>
              <a:r>
                <a:rPr lang="en-US" altLang="en-US" sz="1800">
                  <a:solidFill>
                    <a:srgbClr val="000000"/>
                  </a:solidFill>
                  <a:latin typeface="Lucida Grande" charset="0"/>
                  <a:ea typeface="Lucida Grande" charset="0"/>
                  <a:cs typeface="Lucida Grande" charset="0"/>
                  <a:sym typeface="Lucida Grande" charset="0"/>
                </a:rPr>
                <a:t>£0</a:t>
              </a:r>
            </a:p>
          </p:txBody>
        </p:sp>
        <p:sp>
          <p:nvSpPr>
            <p:cNvPr id="21" name="Rectangle 10"/>
            <p:cNvSpPr>
              <a:spLocks/>
            </p:cNvSpPr>
            <p:nvPr/>
          </p:nvSpPr>
          <p:spPr bwMode="auto">
            <a:xfrm>
              <a:off x="2852" y="1001"/>
              <a:ext cx="50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lstStyle>
              <a:lvl1pPr eaLnBrk="0" hangingPunct="0">
                <a:defRPr sz="4200">
                  <a:solidFill>
                    <a:srgbClr val="FFFFFF"/>
                  </a:solidFill>
                  <a:latin typeface="Gill Sans" charset="0"/>
                  <a:ea typeface="ヒラギノ角ゴ ProN W3" charset="-128"/>
                  <a:cs typeface="ヒラギノ角ゴ ProN W3" charset="-128"/>
                  <a:sym typeface="Gill Sans" charset="0"/>
                </a:defRPr>
              </a:lvl1pPr>
              <a:lvl2pPr marL="742950" indent="-285750" eaLnBrk="0" hangingPunct="0">
                <a:defRPr sz="4200">
                  <a:solidFill>
                    <a:srgbClr val="FFFFFF"/>
                  </a:solidFill>
                  <a:latin typeface="Gill Sans" charset="0"/>
                  <a:ea typeface="ヒラギノ角ゴ ProN W3" charset="-128"/>
                  <a:cs typeface="ヒラギノ角ゴ ProN W3" charset="-128"/>
                  <a:sym typeface="Gill Sans" charset="0"/>
                </a:defRPr>
              </a:lvl2pPr>
              <a:lvl3pPr marL="1143000" indent="-228600" eaLnBrk="0" hangingPunct="0">
                <a:defRPr sz="4200">
                  <a:solidFill>
                    <a:srgbClr val="FFFFFF"/>
                  </a:solidFill>
                  <a:latin typeface="Gill Sans" charset="0"/>
                  <a:ea typeface="ヒラギノ角ゴ ProN W3" charset="-128"/>
                  <a:cs typeface="ヒラギノ角ゴ ProN W3" charset="-128"/>
                  <a:sym typeface="Gill Sans" charset="0"/>
                </a:defRPr>
              </a:lvl3pPr>
              <a:lvl4pPr marL="1600200" indent="-228600" eaLnBrk="0" hangingPunct="0">
                <a:defRPr sz="4200">
                  <a:solidFill>
                    <a:srgbClr val="FFFFFF"/>
                  </a:solidFill>
                  <a:latin typeface="Gill Sans" charset="0"/>
                  <a:ea typeface="ヒラギノ角ゴ ProN W3" charset="-128"/>
                  <a:cs typeface="ヒラギノ角ゴ ProN W3" charset="-128"/>
                  <a:sym typeface="Gill Sans" charset="0"/>
                </a:defRPr>
              </a:lvl4pPr>
              <a:lvl5pPr marL="2057400" indent="-228600" eaLnBrk="0" hangingPunct="0">
                <a:defRPr sz="4200">
                  <a:solidFill>
                    <a:srgbClr val="FFFFFF"/>
                  </a:solidFill>
                  <a:latin typeface="Gill Sans" charset="0"/>
                  <a:ea typeface="ヒラギノ角ゴ ProN W3" charset="-128"/>
                  <a:cs typeface="ヒラギノ角ゴ ProN W3" charset="-128"/>
                  <a:sym typeface="Gill Sans" charset="0"/>
                </a:defRPr>
              </a:lvl5pPr>
              <a:lvl6pPr marL="25146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6pPr>
              <a:lvl7pPr marL="29718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7pPr>
              <a:lvl8pPr marL="34290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8pPr>
              <a:lvl9pPr marL="38862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9pPr>
            </a:lstStyle>
            <a:p>
              <a:pPr algn="l" eaLnBrk="1" hangingPunct="1"/>
              <a:r>
                <a:rPr lang="en-US" altLang="en-US" sz="1600">
                  <a:solidFill>
                    <a:srgbClr val="000000"/>
                  </a:solidFill>
                  <a:latin typeface="Lucida Grande" charset="0"/>
                  <a:ea typeface="Lucida Grande" charset="0"/>
                  <a:cs typeface="Lucida Grande" charset="0"/>
                  <a:sym typeface="Lucida Grande" charset="0"/>
                </a:rPr>
                <a:t>0.75</a:t>
              </a:r>
            </a:p>
          </p:txBody>
        </p:sp>
        <p:sp>
          <p:nvSpPr>
            <p:cNvPr id="22" name="Rectangle 11"/>
            <p:cNvSpPr>
              <a:spLocks/>
            </p:cNvSpPr>
            <p:nvPr/>
          </p:nvSpPr>
          <p:spPr bwMode="auto">
            <a:xfrm>
              <a:off x="2802" y="1551"/>
              <a:ext cx="50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lstStyle>
              <a:lvl1pPr eaLnBrk="0" hangingPunct="0">
                <a:defRPr sz="4200">
                  <a:solidFill>
                    <a:srgbClr val="FFFFFF"/>
                  </a:solidFill>
                  <a:latin typeface="Gill Sans" charset="0"/>
                  <a:ea typeface="ヒラギノ角ゴ ProN W3" charset="-128"/>
                  <a:cs typeface="ヒラギノ角ゴ ProN W3" charset="-128"/>
                  <a:sym typeface="Gill Sans" charset="0"/>
                </a:defRPr>
              </a:lvl1pPr>
              <a:lvl2pPr marL="742950" indent="-285750" eaLnBrk="0" hangingPunct="0">
                <a:defRPr sz="4200">
                  <a:solidFill>
                    <a:srgbClr val="FFFFFF"/>
                  </a:solidFill>
                  <a:latin typeface="Gill Sans" charset="0"/>
                  <a:ea typeface="ヒラギノ角ゴ ProN W3" charset="-128"/>
                  <a:cs typeface="ヒラギノ角ゴ ProN W3" charset="-128"/>
                  <a:sym typeface="Gill Sans" charset="0"/>
                </a:defRPr>
              </a:lvl2pPr>
              <a:lvl3pPr marL="1143000" indent="-228600" eaLnBrk="0" hangingPunct="0">
                <a:defRPr sz="4200">
                  <a:solidFill>
                    <a:srgbClr val="FFFFFF"/>
                  </a:solidFill>
                  <a:latin typeface="Gill Sans" charset="0"/>
                  <a:ea typeface="ヒラギノ角ゴ ProN W3" charset="-128"/>
                  <a:cs typeface="ヒラギノ角ゴ ProN W3" charset="-128"/>
                  <a:sym typeface="Gill Sans" charset="0"/>
                </a:defRPr>
              </a:lvl3pPr>
              <a:lvl4pPr marL="1600200" indent="-228600" eaLnBrk="0" hangingPunct="0">
                <a:defRPr sz="4200">
                  <a:solidFill>
                    <a:srgbClr val="FFFFFF"/>
                  </a:solidFill>
                  <a:latin typeface="Gill Sans" charset="0"/>
                  <a:ea typeface="ヒラギノ角ゴ ProN W3" charset="-128"/>
                  <a:cs typeface="ヒラギノ角ゴ ProN W3" charset="-128"/>
                  <a:sym typeface="Gill Sans" charset="0"/>
                </a:defRPr>
              </a:lvl4pPr>
              <a:lvl5pPr marL="2057400" indent="-228600" eaLnBrk="0" hangingPunct="0">
                <a:defRPr sz="4200">
                  <a:solidFill>
                    <a:srgbClr val="FFFFFF"/>
                  </a:solidFill>
                  <a:latin typeface="Gill Sans" charset="0"/>
                  <a:ea typeface="ヒラギノ角ゴ ProN W3" charset="-128"/>
                  <a:cs typeface="ヒラギノ角ゴ ProN W3" charset="-128"/>
                  <a:sym typeface="Gill Sans" charset="0"/>
                </a:defRPr>
              </a:lvl5pPr>
              <a:lvl6pPr marL="25146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6pPr>
              <a:lvl7pPr marL="29718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7pPr>
              <a:lvl8pPr marL="34290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8pPr>
              <a:lvl9pPr marL="38862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9pPr>
            </a:lstStyle>
            <a:p>
              <a:pPr algn="l" eaLnBrk="1" hangingPunct="1"/>
              <a:r>
                <a:rPr lang="en-US" altLang="en-US" sz="1600">
                  <a:solidFill>
                    <a:srgbClr val="000000"/>
                  </a:solidFill>
                  <a:latin typeface="Lucida Grande" charset="0"/>
                  <a:ea typeface="Lucida Grande" charset="0"/>
                  <a:cs typeface="Lucida Grande" charset="0"/>
                  <a:sym typeface="Lucida Grande" charset="0"/>
                </a:rPr>
                <a:t>0.25</a:t>
              </a:r>
            </a:p>
          </p:txBody>
        </p:sp>
        <p:sp>
          <p:nvSpPr>
            <p:cNvPr id="23" name="Rectangle 12"/>
            <p:cNvSpPr>
              <a:spLocks/>
            </p:cNvSpPr>
            <p:nvPr/>
          </p:nvSpPr>
          <p:spPr bwMode="auto">
            <a:xfrm>
              <a:off x="512" y="966"/>
              <a:ext cx="61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lstStyle>
              <a:lvl1pPr eaLnBrk="0" hangingPunct="0">
                <a:defRPr sz="4200">
                  <a:solidFill>
                    <a:srgbClr val="FFFFFF"/>
                  </a:solidFill>
                  <a:latin typeface="Gill Sans" charset="0"/>
                  <a:ea typeface="ヒラギノ角ゴ ProN W3" charset="-128"/>
                  <a:cs typeface="ヒラギノ角ゴ ProN W3" charset="-128"/>
                  <a:sym typeface="Gill Sans" charset="0"/>
                </a:defRPr>
              </a:lvl1pPr>
              <a:lvl2pPr marL="742950" indent="-285750" eaLnBrk="0" hangingPunct="0">
                <a:defRPr sz="4200">
                  <a:solidFill>
                    <a:srgbClr val="FFFFFF"/>
                  </a:solidFill>
                  <a:latin typeface="Gill Sans" charset="0"/>
                  <a:ea typeface="ヒラギノ角ゴ ProN W3" charset="-128"/>
                  <a:cs typeface="ヒラギノ角ゴ ProN W3" charset="-128"/>
                  <a:sym typeface="Gill Sans" charset="0"/>
                </a:defRPr>
              </a:lvl2pPr>
              <a:lvl3pPr marL="1143000" indent="-228600" eaLnBrk="0" hangingPunct="0">
                <a:defRPr sz="4200">
                  <a:solidFill>
                    <a:srgbClr val="FFFFFF"/>
                  </a:solidFill>
                  <a:latin typeface="Gill Sans" charset="0"/>
                  <a:ea typeface="ヒラギノ角ゴ ProN W3" charset="-128"/>
                  <a:cs typeface="ヒラギノ角ゴ ProN W3" charset="-128"/>
                  <a:sym typeface="Gill Sans" charset="0"/>
                </a:defRPr>
              </a:lvl3pPr>
              <a:lvl4pPr marL="1600200" indent="-228600" eaLnBrk="0" hangingPunct="0">
                <a:defRPr sz="4200">
                  <a:solidFill>
                    <a:srgbClr val="FFFFFF"/>
                  </a:solidFill>
                  <a:latin typeface="Gill Sans" charset="0"/>
                  <a:ea typeface="ヒラギノ角ゴ ProN W3" charset="-128"/>
                  <a:cs typeface="ヒラギノ角ゴ ProN W3" charset="-128"/>
                  <a:sym typeface="Gill Sans" charset="0"/>
                </a:defRPr>
              </a:lvl4pPr>
              <a:lvl5pPr marL="2057400" indent="-228600" eaLnBrk="0" hangingPunct="0">
                <a:defRPr sz="4200">
                  <a:solidFill>
                    <a:srgbClr val="FFFFFF"/>
                  </a:solidFill>
                  <a:latin typeface="Gill Sans" charset="0"/>
                  <a:ea typeface="ヒラギノ角ゴ ProN W3" charset="-128"/>
                  <a:cs typeface="ヒラギノ角ゴ ProN W3" charset="-128"/>
                  <a:sym typeface="Gill Sans" charset="0"/>
                </a:defRPr>
              </a:lvl5pPr>
              <a:lvl6pPr marL="25146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6pPr>
              <a:lvl7pPr marL="29718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7pPr>
              <a:lvl8pPr marL="34290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8pPr>
              <a:lvl9pPr marL="38862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9pPr>
            </a:lstStyle>
            <a:p>
              <a:pPr algn="l" eaLnBrk="1" hangingPunct="1"/>
              <a:r>
                <a:rPr lang="en-US" altLang="en-US" sz="1800">
                  <a:solidFill>
                    <a:schemeClr val="tx1"/>
                  </a:solidFill>
                  <a:latin typeface="Lucida Grande" charset="0"/>
                  <a:ea typeface="Lucida Grande" charset="0"/>
                  <a:cs typeface="Lucida Grande" charset="0"/>
                  <a:sym typeface="Lucida Grande" charset="0"/>
                </a:rPr>
                <a:t>Losses</a:t>
              </a:r>
            </a:p>
          </p:txBody>
        </p:sp>
        <p:sp>
          <p:nvSpPr>
            <p:cNvPr id="24" name="Rectangle 13"/>
            <p:cNvSpPr>
              <a:spLocks/>
            </p:cNvSpPr>
            <p:nvPr/>
          </p:nvSpPr>
          <p:spPr bwMode="auto">
            <a:xfrm>
              <a:off x="0" y="0"/>
              <a:ext cx="711" cy="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lstStyle>
              <a:lvl1pPr eaLnBrk="0" hangingPunct="0">
                <a:defRPr sz="4200">
                  <a:solidFill>
                    <a:srgbClr val="FFFFFF"/>
                  </a:solidFill>
                  <a:latin typeface="Gill Sans" charset="0"/>
                  <a:ea typeface="ヒラギノ角ゴ ProN W3" charset="-128"/>
                  <a:cs typeface="ヒラギノ角ゴ ProN W3" charset="-128"/>
                  <a:sym typeface="Gill Sans" charset="0"/>
                </a:defRPr>
              </a:lvl1pPr>
              <a:lvl2pPr marL="742950" indent="-285750" eaLnBrk="0" hangingPunct="0">
                <a:defRPr sz="4200">
                  <a:solidFill>
                    <a:srgbClr val="FFFFFF"/>
                  </a:solidFill>
                  <a:latin typeface="Gill Sans" charset="0"/>
                  <a:ea typeface="ヒラギノ角ゴ ProN W3" charset="-128"/>
                  <a:cs typeface="ヒラギノ角ゴ ProN W3" charset="-128"/>
                  <a:sym typeface="Gill Sans" charset="0"/>
                </a:defRPr>
              </a:lvl2pPr>
              <a:lvl3pPr marL="1143000" indent="-228600" eaLnBrk="0" hangingPunct="0">
                <a:defRPr sz="4200">
                  <a:solidFill>
                    <a:srgbClr val="FFFFFF"/>
                  </a:solidFill>
                  <a:latin typeface="Gill Sans" charset="0"/>
                  <a:ea typeface="ヒラギノ角ゴ ProN W3" charset="-128"/>
                  <a:cs typeface="ヒラギノ角ゴ ProN W3" charset="-128"/>
                  <a:sym typeface="Gill Sans" charset="0"/>
                </a:defRPr>
              </a:lvl3pPr>
              <a:lvl4pPr marL="1600200" indent="-228600" eaLnBrk="0" hangingPunct="0">
                <a:defRPr sz="4200">
                  <a:solidFill>
                    <a:srgbClr val="FFFFFF"/>
                  </a:solidFill>
                  <a:latin typeface="Gill Sans" charset="0"/>
                  <a:ea typeface="ヒラギノ角ゴ ProN W3" charset="-128"/>
                  <a:cs typeface="ヒラギノ角ゴ ProN W3" charset="-128"/>
                  <a:sym typeface="Gill Sans" charset="0"/>
                </a:defRPr>
              </a:lvl4pPr>
              <a:lvl5pPr marL="2057400" indent="-228600" eaLnBrk="0" hangingPunct="0">
                <a:defRPr sz="4200">
                  <a:solidFill>
                    <a:srgbClr val="FFFFFF"/>
                  </a:solidFill>
                  <a:latin typeface="Gill Sans" charset="0"/>
                  <a:ea typeface="ヒラギノ角ゴ ProN W3" charset="-128"/>
                  <a:cs typeface="ヒラギノ角ゴ ProN W3" charset="-128"/>
                  <a:sym typeface="Gill Sans" charset="0"/>
                </a:defRPr>
              </a:lvl5pPr>
              <a:lvl6pPr marL="25146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6pPr>
              <a:lvl7pPr marL="29718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7pPr>
              <a:lvl8pPr marL="34290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8pPr>
              <a:lvl9pPr marL="38862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9pPr>
            </a:lstStyle>
            <a:p>
              <a:pPr algn="l" eaLnBrk="1" hangingPunct="1"/>
              <a:r>
                <a:rPr lang="en-US" altLang="en-US" sz="4000">
                  <a:solidFill>
                    <a:schemeClr val="tx1"/>
                  </a:solidFill>
                  <a:latin typeface="Lucida Grande" charset="0"/>
                  <a:ea typeface="Lucida Grande" charset="0"/>
                  <a:cs typeface="Lucida Grande" charset="0"/>
                  <a:sym typeface="Lucida Grande" charset="0"/>
                </a:rPr>
                <a:t>2.</a:t>
              </a:r>
            </a:p>
          </p:txBody>
        </p:sp>
      </p:grpSp>
      <p:sp>
        <p:nvSpPr>
          <p:cNvPr id="25" name="Rectangle 24"/>
          <p:cNvSpPr/>
          <p:nvPr/>
        </p:nvSpPr>
        <p:spPr>
          <a:xfrm>
            <a:off x="302487" y="4953345"/>
            <a:ext cx="11642770" cy="1200329"/>
          </a:xfrm>
          <a:prstGeom prst="rect">
            <a:avLst/>
          </a:prstGeom>
        </p:spPr>
        <p:txBody>
          <a:bodyPr wrap="square">
            <a:spAutoFit/>
          </a:bodyPr>
          <a:lstStyle/>
          <a:p>
            <a:pPr algn="just"/>
            <a:r>
              <a:rPr lang="en-US" altLang="en-US" sz="2400" dirty="0">
                <a:ea typeface="Gill Sans" charset="0"/>
                <a:cs typeface="Gill Sans" charset="0"/>
              </a:rPr>
              <a:t>In the first example </a:t>
            </a:r>
            <a:r>
              <a:rPr lang="en-US" altLang="en-US" sz="2400" b="1" dirty="0">
                <a:ea typeface="Gill Sans" charset="0"/>
                <a:cs typeface="Gill Sans" charset="0"/>
              </a:rPr>
              <a:t>individuals are less likely to take the risk </a:t>
            </a:r>
            <a:r>
              <a:rPr lang="en-US" altLang="en-US" sz="2400" dirty="0">
                <a:ea typeface="Gill Sans" charset="0"/>
                <a:cs typeface="Gill Sans" charset="0"/>
              </a:rPr>
              <a:t>in order to win £1000</a:t>
            </a:r>
          </a:p>
          <a:p>
            <a:pPr algn="just"/>
            <a:r>
              <a:rPr lang="en-US" altLang="en-US" sz="2400" dirty="0">
                <a:ea typeface="Gill Sans" charset="0"/>
                <a:cs typeface="Gill Sans" charset="0"/>
              </a:rPr>
              <a:t>However when </a:t>
            </a:r>
            <a:r>
              <a:rPr lang="en-US" altLang="en-US" sz="2400" b="1" dirty="0">
                <a:ea typeface="Gill Sans" charset="0"/>
                <a:cs typeface="Gill Sans" charset="0"/>
              </a:rPr>
              <a:t>it comes to losses people </a:t>
            </a:r>
            <a:r>
              <a:rPr lang="en-US" altLang="en-US" sz="2400" dirty="0">
                <a:ea typeface="Gill Sans" charset="0"/>
                <a:cs typeface="Gill Sans" charset="0"/>
              </a:rPr>
              <a:t>suddenly become </a:t>
            </a:r>
            <a:r>
              <a:rPr lang="en-US" altLang="en-US" sz="2400" b="1" dirty="0">
                <a:ea typeface="Gill Sans" charset="0"/>
                <a:cs typeface="Gill Sans" charset="0"/>
              </a:rPr>
              <a:t>risk takers </a:t>
            </a:r>
            <a:r>
              <a:rPr lang="en-US" altLang="en-US" sz="2400" dirty="0">
                <a:ea typeface="Gill Sans" charset="0"/>
                <a:cs typeface="Gill Sans" charset="0"/>
              </a:rPr>
              <a:t>and more individuals are willing to take the </a:t>
            </a:r>
            <a:r>
              <a:rPr lang="en-US" altLang="en-US" sz="2400" b="1" dirty="0">
                <a:ea typeface="Gill Sans" charset="0"/>
                <a:cs typeface="Gill Sans" charset="0"/>
              </a:rPr>
              <a:t>£1000 gamble</a:t>
            </a:r>
            <a:r>
              <a:rPr lang="en-US" altLang="en-US" sz="2400" dirty="0">
                <a:ea typeface="Gill Sans" charset="0"/>
                <a:cs typeface="Gill Sans" charset="0"/>
              </a:rPr>
              <a:t>. </a:t>
            </a:r>
          </a:p>
        </p:txBody>
      </p:sp>
      <p:sp>
        <p:nvSpPr>
          <p:cNvPr id="26" name="Rectangle 29"/>
          <p:cNvSpPr>
            <a:spLocks/>
          </p:cNvSpPr>
          <p:nvPr/>
        </p:nvSpPr>
        <p:spPr bwMode="auto">
          <a:xfrm>
            <a:off x="7144432" y="928869"/>
            <a:ext cx="347345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4200">
                <a:solidFill>
                  <a:srgbClr val="FFFFFF"/>
                </a:solidFill>
                <a:latin typeface="Gill Sans" charset="0"/>
                <a:ea typeface="ヒラギノ角ゴ ProN W3" charset="-128"/>
                <a:cs typeface="ヒラギノ角ゴ ProN W3" charset="-128"/>
                <a:sym typeface="Gill Sans" charset="0"/>
              </a:defRPr>
            </a:lvl1pPr>
            <a:lvl2pPr marL="742950" indent="-285750" eaLnBrk="0" hangingPunct="0">
              <a:defRPr sz="4200">
                <a:solidFill>
                  <a:srgbClr val="FFFFFF"/>
                </a:solidFill>
                <a:latin typeface="Gill Sans" charset="0"/>
                <a:ea typeface="ヒラギノ角ゴ ProN W3" charset="-128"/>
                <a:cs typeface="ヒラギノ角ゴ ProN W3" charset="-128"/>
                <a:sym typeface="Gill Sans" charset="0"/>
              </a:defRPr>
            </a:lvl2pPr>
            <a:lvl3pPr marL="1143000" indent="-228600" eaLnBrk="0" hangingPunct="0">
              <a:defRPr sz="4200">
                <a:solidFill>
                  <a:srgbClr val="FFFFFF"/>
                </a:solidFill>
                <a:latin typeface="Gill Sans" charset="0"/>
                <a:ea typeface="ヒラギノ角ゴ ProN W3" charset="-128"/>
                <a:cs typeface="ヒラギノ角ゴ ProN W3" charset="-128"/>
                <a:sym typeface="Gill Sans" charset="0"/>
              </a:defRPr>
            </a:lvl3pPr>
            <a:lvl4pPr marL="1600200" indent="-228600" eaLnBrk="0" hangingPunct="0">
              <a:defRPr sz="4200">
                <a:solidFill>
                  <a:srgbClr val="FFFFFF"/>
                </a:solidFill>
                <a:latin typeface="Gill Sans" charset="0"/>
                <a:ea typeface="ヒラギノ角ゴ ProN W3" charset="-128"/>
                <a:cs typeface="ヒラギノ角ゴ ProN W3" charset="-128"/>
                <a:sym typeface="Gill Sans" charset="0"/>
              </a:defRPr>
            </a:lvl4pPr>
            <a:lvl5pPr marL="2057400" indent="-228600" eaLnBrk="0" hangingPunct="0">
              <a:defRPr sz="4200">
                <a:solidFill>
                  <a:srgbClr val="FFFFFF"/>
                </a:solidFill>
                <a:latin typeface="Gill Sans" charset="0"/>
                <a:ea typeface="ヒラギノ角ゴ ProN W3" charset="-128"/>
                <a:cs typeface="ヒラギノ角ゴ ProN W3" charset="-128"/>
                <a:sym typeface="Gill Sans" charset="0"/>
              </a:defRPr>
            </a:lvl5pPr>
            <a:lvl6pPr marL="25146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6pPr>
            <a:lvl7pPr marL="29718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7pPr>
            <a:lvl8pPr marL="34290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8pPr>
            <a:lvl9pPr marL="38862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9pPr>
          </a:lstStyle>
          <a:p>
            <a:pPr eaLnBrk="1" hangingPunct="1"/>
            <a:r>
              <a:rPr lang="en-US" altLang="en-US">
                <a:solidFill>
                  <a:schemeClr val="tx1"/>
                </a:solidFill>
                <a:ea typeface="Gill Sans" charset="0"/>
                <a:cs typeface="Gill Sans" charset="0"/>
              </a:rPr>
              <a:t>Non-risk taking</a:t>
            </a:r>
          </a:p>
        </p:txBody>
      </p:sp>
      <p:sp>
        <p:nvSpPr>
          <p:cNvPr id="27" name="Rectangle 29"/>
          <p:cNvSpPr>
            <a:spLocks/>
          </p:cNvSpPr>
          <p:nvPr/>
        </p:nvSpPr>
        <p:spPr bwMode="auto">
          <a:xfrm>
            <a:off x="7500514" y="3167535"/>
            <a:ext cx="23419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4200">
                <a:solidFill>
                  <a:srgbClr val="FFFFFF"/>
                </a:solidFill>
                <a:latin typeface="Gill Sans" charset="0"/>
                <a:ea typeface="ヒラギノ角ゴ ProN W3" charset="-128"/>
                <a:cs typeface="ヒラギノ角ゴ ProN W3" charset="-128"/>
                <a:sym typeface="Gill Sans" charset="0"/>
              </a:defRPr>
            </a:lvl1pPr>
            <a:lvl2pPr marL="742950" indent="-285750" eaLnBrk="0" hangingPunct="0">
              <a:defRPr sz="4200">
                <a:solidFill>
                  <a:srgbClr val="FFFFFF"/>
                </a:solidFill>
                <a:latin typeface="Gill Sans" charset="0"/>
                <a:ea typeface="ヒラギノ角ゴ ProN W3" charset="-128"/>
                <a:cs typeface="ヒラギノ角ゴ ProN W3" charset="-128"/>
                <a:sym typeface="Gill Sans" charset="0"/>
              </a:defRPr>
            </a:lvl2pPr>
            <a:lvl3pPr marL="1143000" indent="-228600" eaLnBrk="0" hangingPunct="0">
              <a:defRPr sz="4200">
                <a:solidFill>
                  <a:srgbClr val="FFFFFF"/>
                </a:solidFill>
                <a:latin typeface="Gill Sans" charset="0"/>
                <a:ea typeface="ヒラギノ角ゴ ProN W3" charset="-128"/>
                <a:cs typeface="ヒラギノ角ゴ ProN W3" charset="-128"/>
                <a:sym typeface="Gill Sans" charset="0"/>
              </a:defRPr>
            </a:lvl3pPr>
            <a:lvl4pPr marL="1600200" indent="-228600" eaLnBrk="0" hangingPunct="0">
              <a:defRPr sz="4200">
                <a:solidFill>
                  <a:srgbClr val="FFFFFF"/>
                </a:solidFill>
                <a:latin typeface="Gill Sans" charset="0"/>
                <a:ea typeface="ヒラギノ角ゴ ProN W3" charset="-128"/>
                <a:cs typeface="ヒラギノ角ゴ ProN W3" charset="-128"/>
                <a:sym typeface="Gill Sans" charset="0"/>
              </a:defRPr>
            </a:lvl4pPr>
            <a:lvl5pPr marL="2057400" indent="-228600" eaLnBrk="0" hangingPunct="0">
              <a:defRPr sz="4200">
                <a:solidFill>
                  <a:srgbClr val="FFFFFF"/>
                </a:solidFill>
                <a:latin typeface="Gill Sans" charset="0"/>
                <a:ea typeface="ヒラギノ角ゴ ProN W3" charset="-128"/>
                <a:cs typeface="ヒラギノ角ゴ ProN W3" charset="-128"/>
                <a:sym typeface="Gill Sans" charset="0"/>
              </a:defRPr>
            </a:lvl5pPr>
            <a:lvl6pPr marL="25146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6pPr>
            <a:lvl7pPr marL="29718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7pPr>
            <a:lvl8pPr marL="34290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8pPr>
            <a:lvl9pPr marL="3886200" indent="-228600" algn="ctr" eaLnBrk="0" fontAlgn="base" hangingPunct="0">
              <a:spcBef>
                <a:spcPct val="0"/>
              </a:spcBef>
              <a:spcAft>
                <a:spcPct val="0"/>
              </a:spcAft>
              <a:defRPr sz="4200">
                <a:solidFill>
                  <a:srgbClr val="FFFFFF"/>
                </a:solidFill>
                <a:latin typeface="Gill Sans" charset="0"/>
                <a:ea typeface="ヒラギノ角ゴ ProN W3" charset="-128"/>
                <a:cs typeface="ヒラギノ角ゴ ProN W3" charset="-128"/>
                <a:sym typeface="Gill Sans" charset="0"/>
              </a:defRPr>
            </a:lvl9pPr>
          </a:lstStyle>
          <a:p>
            <a:pPr eaLnBrk="1" hangingPunct="1"/>
            <a:r>
              <a:rPr lang="en-US" altLang="en-US" dirty="0">
                <a:solidFill>
                  <a:schemeClr val="tx1"/>
                </a:solidFill>
                <a:ea typeface="Gill Sans" charset="0"/>
                <a:cs typeface="Gill Sans" charset="0"/>
              </a:rPr>
              <a:t>Risk taking</a:t>
            </a:r>
          </a:p>
        </p:txBody>
      </p:sp>
    </p:spTree>
    <p:extLst>
      <p:ext uri="{BB962C8B-B14F-4D97-AF65-F5344CB8AC3E}">
        <p14:creationId xmlns:p14="http://schemas.microsoft.com/office/powerpoint/2010/main" val="19445612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2514" y="577779"/>
            <a:ext cx="5588000"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pic>
      <p:sp>
        <p:nvSpPr>
          <p:cNvPr id="3" name="TextBox 2"/>
          <p:cNvSpPr txBox="1"/>
          <p:nvPr/>
        </p:nvSpPr>
        <p:spPr>
          <a:xfrm>
            <a:off x="3062514" y="116114"/>
            <a:ext cx="4464492" cy="461665"/>
          </a:xfrm>
          <a:prstGeom prst="rect">
            <a:avLst/>
          </a:prstGeom>
          <a:noFill/>
        </p:spPr>
        <p:txBody>
          <a:bodyPr wrap="none" rtlCol="0">
            <a:spAutoFit/>
          </a:bodyPr>
          <a:lstStyle/>
          <a:p>
            <a:r>
              <a:rPr lang="en-US" sz="2400" b="1" dirty="0"/>
              <a:t>A hypothetical Value Function</a:t>
            </a:r>
          </a:p>
        </p:txBody>
      </p:sp>
      <p:sp>
        <p:nvSpPr>
          <p:cNvPr id="4" name="Rectangle 3"/>
          <p:cNvSpPr/>
          <p:nvPr/>
        </p:nvSpPr>
        <p:spPr>
          <a:xfrm>
            <a:off x="8897259" y="1240135"/>
            <a:ext cx="2946400" cy="2677656"/>
          </a:xfrm>
          <a:prstGeom prst="rect">
            <a:avLst/>
          </a:prstGeom>
        </p:spPr>
        <p:txBody>
          <a:bodyPr wrap="square">
            <a:spAutoFit/>
          </a:bodyPr>
          <a:lstStyle/>
          <a:p>
            <a:pPr algn="just"/>
            <a:r>
              <a:rPr lang="en-US" altLang="en-US" sz="2400" dirty="0">
                <a:latin typeface="Lucida Grande" charset="0"/>
                <a:ea typeface="Lucida Grande" charset="0"/>
                <a:cs typeface="Lucida Grande" charset="0"/>
                <a:sym typeface="Lucida Grande" charset="0"/>
              </a:rPr>
              <a:t>The curve is concave above the line as decision makers will be risk averse when choosing between gains</a:t>
            </a:r>
            <a:endParaRPr lang="en-US" sz="2400" dirty="0"/>
          </a:p>
        </p:txBody>
      </p:sp>
      <p:sp>
        <p:nvSpPr>
          <p:cNvPr id="5" name="Rectangle 4"/>
          <p:cNvSpPr/>
          <p:nvPr/>
        </p:nvSpPr>
        <p:spPr>
          <a:xfrm>
            <a:off x="275769" y="1101636"/>
            <a:ext cx="2641602" cy="2677656"/>
          </a:xfrm>
          <a:prstGeom prst="rect">
            <a:avLst/>
          </a:prstGeom>
        </p:spPr>
        <p:txBody>
          <a:bodyPr wrap="square">
            <a:spAutoFit/>
          </a:bodyPr>
          <a:lstStyle/>
          <a:p>
            <a:pPr algn="just"/>
            <a:r>
              <a:rPr lang="en-US" altLang="en-US" sz="2400" dirty="0">
                <a:latin typeface="Lucida Grande" charset="0"/>
                <a:ea typeface="Lucida Grande" charset="0"/>
                <a:cs typeface="Lucida Grande" charset="0"/>
                <a:sym typeface="Lucida Grande" charset="0"/>
              </a:rPr>
              <a:t>The curve convex below the line as decision makers are risk seeking when choosing between losses</a:t>
            </a:r>
            <a:endParaRPr lang="en-US" sz="2400" dirty="0"/>
          </a:p>
        </p:txBody>
      </p:sp>
      <p:sp>
        <p:nvSpPr>
          <p:cNvPr id="6" name="Rectangle 5"/>
          <p:cNvSpPr/>
          <p:nvPr/>
        </p:nvSpPr>
        <p:spPr>
          <a:xfrm>
            <a:off x="1640114" y="5413233"/>
            <a:ext cx="9826172" cy="830997"/>
          </a:xfrm>
          <a:prstGeom prst="rect">
            <a:avLst/>
          </a:prstGeom>
        </p:spPr>
        <p:txBody>
          <a:bodyPr wrap="square">
            <a:spAutoFit/>
          </a:bodyPr>
          <a:lstStyle/>
          <a:p>
            <a:r>
              <a:rPr lang="en-US" altLang="en-US" sz="2400" b="1" dirty="0">
                <a:latin typeface="Lucida Grande" charset="0"/>
                <a:ea typeface="Lucida Grande" charset="0"/>
                <a:cs typeface="Lucida Grande" charset="0"/>
                <a:sym typeface="Lucida Grande" charset="0"/>
              </a:rPr>
              <a:t>The line at this point is steeper because decision makers are extreme risk takers</a:t>
            </a:r>
          </a:p>
        </p:txBody>
      </p:sp>
      <p:cxnSp>
        <p:nvCxnSpPr>
          <p:cNvPr id="7" name="Straight Arrow Connector 8"/>
          <p:cNvCxnSpPr>
            <a:cxnSpLocks noChangeShapeType="1"/>
          </p:cNvCxnSpPr>
          <p:nvPr/>
        </p:nvCxnSpPr>
        <p:spPr bwMode="auto">
          <a:xfrm flipV="1">
            <a:off x="5442860" y="3770171"/>
            <a:ext cx="250144" cy="1643062"/>
          </a:xfrm>
          <a:prstGeom prst="straightConnector1">
            <a:avLst/>
          </a:prstGeom>
          <a:ln>
            <a:headEnd/>
            <a:tailEnd type="arrow"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71551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524000" y="0"/>
            <a:ext cx="9144000" cy="6858000"/>
          </a:xfrm>
          <a:prstGeom prst="rect">
            <a:avLst/>
          </a:prstGeom>
        </p:spPr>
      </p:pic>
    </p:spTree>
    <p:extLst>
      <p:ext uri="{BB962C8B-B14F-4D97-AF65-F5344CB8AC3E}">
        <p14:creationId xmlns:p14="http://schemas.microsoft.com/office/powerpoint/2010/main" val="514477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Prospect Theory</a:t>
            </a:r>
            <a:endParaRPr lang="en-US" dirty="0"/>
          </a:p>
        </p:txBody>
      </p:sp>
      <p:sp>
        <p:nvSpPr>
          <p:cNvPr id="3" name="Content Placeholder 2"/>
          <p:cNvSpPr>
            <a:spLocks noGrp="1"/>
          </p:cNvSpPr>
          <p:nvPr>
            <p:ph idx="1"/>
          </p:nvPr>
        </p:nvSpPr>
        <p:spPr>
          <a:xfrm>
            <a:off x="1534696" y="2015732"/>
            <a:ext cx="10134790" cy="3717411"/>
          </a:xfrm>
        </p:spPr>
        <p:txBody>
          <a:bodyPr>
            <a:normAutofit/>
          </a:bodyPr>
          <a:lstStyle/>
          <a:p>
            <a:pPr algn="just"/>
            <a:r>
              <a:rPr lang="en-US" sz="2400" b="1" dirty="0"/>
              <a:t>Prospect theory </a:t>
            </a:r>
            <a:r>
              <a:rPr lang="en-US" sz="2400" dirty="0"/>
              <a:t>is a </a:t>
            </a:r>
            <a:r>
              <a:rPr lang="en-US" sz="2400" dirty="0">
                <a:highlight>
                  <a:srgbClr val="FFFF00"/>
                </a:highlight>
              </a:rPr>
              <a:t>theory of behavioral economics and behavioral finance</a:t>
            </a:r>
            <a:r>
              <a:rPr lang="en-US" sz="2400" dirty="0"/>
              <a:t> that was developed by Daniel </a:t>
            </a:r>
            <a:r>
              <a:rPr lang="en-US" sz="2400" dirty="0" err="1"/>
              <a:t>Kahneman</a:t>
            </a:r>
            <a:r>
              <a:rPr lang="en-US" sz="2400" dirty="0"/>
              <a:t> and Amos </a:t>
            </a:r>
            <a:r>
              <a:rPr lang="en-US" sz="2400" dirty="0" err="1"/>
              <a:t>Tversky</a:t>
            </a:r>
            <a:r>
              <a:rPr lang="en-US" sz="2400" dirty="0"/>
              <a:t> in 1979. </a:t>
            </a:r>
          </a:p>
          <a:p>
            <a:pPr algn="just"/>
            <a:r>
              <a:rPr lang="en-US" sz="2400" dirty="0"/>
              <a:t>The theory was cited in the decision to award </a:t>
            </a:r>
            <a:r>
              <a:rPr lang="en-US" sz="2400" b="1" dirty="0" err="1"/>
              <a:t>Kahneman</a:t>
            </a:r>
            <a:r>
              <a:rPr lang="en-US" sz="2400" b="1" dirty="0"/>
              <a:t> the 2002 Nobel Memorial Prize in Economics</a:t>
            </a:r>
          </a:p>
        </p:txBody>
      </p:sp>
    </p:spTree>
    <p:extLst>
      <p:ext uri="{BB962C8B-B14F-4D97-AF65-F5344CB8AC3E}">
        <p14:creationId xmlns:p14="http://schemas.microsoft.com/office/powerpoint/2010/main" val="1532599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19355" y="-101600"/>
            <a:ext cx="6534319" cy="6429829"/>
          </a:xfrm>
          <a:prstGeom prst="rect">
            <a:avLst/>
          </a:prstGeom>
        </p:spPr>
      </p:pic>
    </p:spTree>
    <p:extLst>
      <p:ext uri="{BB962C8B-B14F-4D97-AF65-F5344CB8AC3E}">
        <p14:creationId xmlns:p14="http://schemas.microsoft.com/office/powerpoint/2010/main" val="1635006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5" y="165891"/>
            <a:ext cx="9520158" cy="1049235"/>
          </a:xfrm>
        </p:spPr>
        <p:txBody>
          <a:bodyPr/>
          <a:lstStyle/>
          <a:p>
            <a:r>
              <a:rPr lang="en-US" b="1" dirty="0"/>
              <a:t>Prospect Theory</a:t>
            </a:r>
          </a:p>
        </p:txBody>
      </p:sp>
      <p:sp>
        <p:nvSpPr>
          <p:cNvPr id="3" name="Content Placeholder 2"/>
          <p:cNvSpPr>
            <a:spLocks noGrp="1"/>
          </p:cNvSpPr>
          <p:nvPr>
            <p:ph idx="1"/>
          </p:nvPr>
        </p:nvSpPr>
        <p:spPr>
          <a:xfrm>
            <a:off x="1349829" y="1215126"/>
            <a:ext cx="10638971" cy="4996988"/>
          </a:xfrm>
        </p:spPr>
        <p:txBody>
          <a:bodyPr>
            <a:normAutofit/>
          </a:bodyPr>
          <a:lstStyle/>
          <a:p>
            <a:pPr algn="just"/>
            <a:r>
              <a:rPr lang="en-US" sz="2400" dirty="0"/>
              <a:t>What constitutes the difference between a conventional and a non-conventional theory? </a:t>
            </a:r>
          </a:p>
          <a:p>
            <a:pPr algn="just"/>
            <a:r>
              <a:rPr lang="en-US" sz="2400" dirty="0"/>
              <a:t>All the theories described have essentially been models of preference maximization, assuming that agents behave </a:t>
            </a:r>
            <a:r>
              <a:rPr lang="en-US" sz="2400" i="1" dirty="0"/>
              <a:t>as if </a:t>
            </a:r>
            <a:r>
              <a:rPr lang="en-US" sz="2400" dirty="0"/>
              <a:t>optimizing some underlying preference function. </a:t>
            </a:r>
          </a:p>
          <a:p>
            <a:pPr algn="just"/>
            <a:r>
              <a:rPr lang="en-US" sz="2400" dirty="0"/>
              <a:t>Behavioral models try to model the </a:t>
            </a:r>
            <a:r>
              <a:rPr lang="en-US" sz="2400" dirty="0">
                <a:highlight>
                  <a:srgbClr val="FFFF00"/>
                </a:highlight>
              </a:rPr>
              <a:t>psychological processes that lead to choice</a:t>
            </a:r>
            <a:r>
              <a:rPr lang="en-US" sz="2400" dirty="0"/>
              <a:t>, and </a:t>
            </a:r>
            <a:r>
              <a:rPr lang="en-US" sz="2400" dirty="0" err="1"/>
              <a:t>Starmer</a:t>
            </a:r>
            <a:r>
              <a:rPr lang="en-US" sz="2400" dirty="0"/>
              <a:t> (2000) refers to these as </a:t>
            </a:r>
            <a:r>
              <a:rPr lang="en-US" sz="2400" b="1" dirty="0">
                <a:highlight>
                  <a:srgbClr val="FFFF00"/>
                </a:highlight>
              </a:rPr>
              <a:t>procedural theories</a:t>
            </a:r>
            <a:r>
              <a:rPr lang="en-US" sz="2400" dirty="0">
                <a:highlight>
                  <a:srgbClr val="FFFF00"/>
                </a:highlight>
              </a:rPr>
              <a:t>. </a:t>
            </a:r>
            <a:r>
              <a:rPr lang="en-US" sz="2400" dirty="0"/>
              <a:t>Prominent features of these models include the existence of </a:t>
            </a:r>
            <a:r>
              <a:rPr lang="en-US" sz="2400" b="1" dirty="0">
                <a:highlight>
                  <a:srgbClr val="FFFF00"/>
                </a:highlight>
              </a:rPr>
              <a:t>bounded rationality </a:t>
            </a:r>
            <a:r>
              <a:rPr lang="en-US" sz="2400" dirty="0">
                <a:highlight>
                  <a:srgbClr val="FFFF00"/>
                </a:highlight>
              </a:rPr>
              <a:t>and the consequent use of decision </a:t>
            </a:r>
            <a:r>
              <a:rPr lang="en-US" sz="2400" b="1" dirty="0">
                <a:highlight>
                  <a:srgbClr val="FFFF00"/>
                </a:highlight>
              </a:rPr>
              <a:t>heuristics</a:t>
            </a:r>
            <a:r>
              <a:rPr lang="en-US" sz="2400" dirty="0">
                <a:highlight>
                  <a:srgbClr val="FFFF00"/>
                </a:highlight>
              </a:rPr>
              <a:t>. </a:t>
            </a:r>
          </a:p>
          <a:p>
            <a:pPr algn="just"/>
            <a:endParaRPr lang="en-US" dirty="0"/>
          </a:p>
        </p:txBody>
      </p:sp>
    </p:spTree>
    <p:extLst>
      <p:ext uri="{BB962C8B-B14F-4D97-AF65-F5344CB8AC3E}">
        <p14:creationId xmlns:p14="http://schemas.microsoft.com/office/powerpoint/2010/main" val="1218092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354576"/>
            <a:ext cx="9520158" cy="1049235"/>
          </a:xfrm>
        </p:spPr>
        <p:txBody>
          <a:bodyPr/>
          <a:lstStyle/>
          <a:p>
            <a:r>
              <a:rPr lang="en-US" b="1" dirty="0"/>
              <a:t>Prospect Theory</a:t>
            </a:r>
            <a:endParaRPr lang="en-US" dirty="0"/>
          </a:p>
        </p:txBody>
      </p:sp>
      <p:sp>
        <p:nvSpPr>
          <p:cNvPr id="3" name="Content Placeholder 2"/>
          <p:cNvSpPr>
            <a:spLocks noGrp="1"/>
          </p:cNvSpPr>
          <p:nvPr>
            <p:ph idx="1"/>
          </p:nvPr>
        </p:nvSpPr>
        <p:spPr>
          <a:xfrm>
            <a:off x="1219199" y="1548955"/>
            <a:ext cx="10624457" cy="4314816"/>
          </a:xfrm>
        </p:spPr>
        <p:txBody>
          <a:bodyPr>
            <a:normAutofit/>
          </a:bodyPr>
          <a:lstStyle/>
          <a:p>
            <a:pPr algn="just"/>
            <a:r>
              <a:rPr lang="en-US" sz="2400" b="1" dirty="0"/>
              <a:t>Bounded rationality </a:t>
            </a:r>
            <a:r>
              <a:rPr lang="en-US" sz="2400" dirty="0"/>
              <a:t>implies that the agent has </a:t>
            </a:r>
            <a:r>
              <a:rPr lang="en-US" sz="2400" b="1" dirty="0"/>
              <a:t>both imperfect information in a complex and dynamic decision environment</a:t>
            </a:r>
            <a:r>
              <a:rPr lang="en-US" sz="2400" dirty="0"/>
              <a:t>, and </a:t>
            </a:r>
            <a:r>
              <a:rPr lang="en-US" sz="2400" b="1" dirty="0"/>
              <a:t>limited computational ability; </a:t>
            </a:r>
            <a:r>
              <a:rPr lang="en-US" sz="2400" dirty="0"/>
              <a:t>the agent’s objectives may also be imperfectly defined. </a:t>
            </a:r>
          </a:p>
          <a:p>
            <a:pPr algn="just"/>
            <a:r>
              <a:rPr lang="en-US" sz="2400" dirty="0"/>
              <a:t>Thus the </a:t>
            </a:r>
            <a:r>
              <a:rPr lang="en-US" sz="2400" b="1" dirty="0"/>
              <a:t>concept of optimization becomes more complex</a:t>
            </a:r>
            <a:r>
              <a:rPr lang="en-US" sz="2400" dirty="0"/>
              <a:t>, with </a:t>
            </a:r>
            <a:r>
              <a:rPr lang="en-US" sz="2400" b="1" dirty="0"/>
              <a:t>constraints of time, computational resources, and often conflicting objectives. </a:t>
            </a:r>
          </a:p>
          <a:p>
            <a:pPr algn="just"/>
            <a:r>
              <a:rPr lang="en-US" sz="2400" dirty="0"/>
              <a:t>In such situations the </a:t>
            </a:r>
            <a:r>
              <a:rPr lang="en-US" sz="2400" dirty="0">
                <a:highlight>
                  <a:srgbClr val="FFFF00"/>
                </a:highlight>
              </a:rPr>
              <a:t>use of heuristics becomes necessary; these are computational shortcuts that simplify decision-making procedures</a:t>
            </a:r>
            <a:r>
              <a:rPr lang="en-US" sz="2400" dirty="0"/>
              <a:t>. </a:t>
            </a:r>
          </a:p>
        </p:txBody>
      </p:sp>
    </p:spTree>
    <p:extLst>
      <p:ext uri="{BB962C8B-B14F-4D97-AF65-F5344CB8AC3E}">
        <p14:creationId xmlns:p14="http://schemas.microsoft.com/office/powerpoint/2010/main" val="1810003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0"/>
            <a:ext cx="9520158" cy="1049235"/>
          </a:xfrm>
        </p:spPr>
        <p:txBody>
          <a:bodyPr/>
          <a:lstStyle/>
          <a:p>
            <a:r>
              <a:rPr lang="en-US" altLang="en-US">
                <a:latin typeface="Lucida Grande" charset="0"/>
                <a:ea typeface="Lucida Grande" charset="0"/>
                <a:cs typeface="Lucida Grande" charset="0"/>
                <a:sym typeface="Lucida Grande" charset="0"/>
              </a:rPr>
              <a:t>Critique expected </a:t>
            </a:r>
            <a:r>
              <a:rPr lang="en-US" altLang="en-US" dirty="0">
                <a:latin typeface="Lucida Grande" charset="0"/>
                <a:ea typeface="Lucida Grande" charset="0"/>
                <a:cs typeface="Lucida Grande" charset="0"/>
                <a:sym typeface="Lucida Grande" charset="0"/>
              </a:rPr>
              <a:t>utility theory</a:t>
            </a:r>
            <a:endParaRPr lang="en-US" dirty="0"/>
          </a:p>
        </p:txBody>
      </p:sp>
      <p:sp>
        <p:nvSpPr>
          <p:cNvPr id="3" name="Content Placeholder 2"/>
          <p:cNvSpPr>
            <a:spLocks noGrp="1"/>
          </p:cNvSpPr>
          <p:nvPr>
            <p:ph idx="1"/>
          </p:nvPr>
        </p:nvSpPr>
        <p:spPr>
          <a:xfrm>
            <a:off x="1534696" y="1233714"/>
            <a:ext cx="10367018" cy="4789715"/>
          </a:xfrm>
        </p:spPr>
        <p:txBody>
          <a:bodyPr>
            <a:normAutofit fontScale="77500" lnSpcReduction="20000"/>
          </a:bodyPr>
          <a:lstStyle/>
          <a:p>
            <a:pPr algn="just">
              <a:spcBef>
                <a:spcPts val="0"/>
              </a:spcBef>
              <a:buClr>
                <a:schemeClr val="tx1"/>
              </a:buClr>
              <a:buFont typeface="Arial" charset="0"/>
              <a:buChar char="•"/>
            </a:pPr>
            <a:r>
              <a:rPr lang="en-US" altLang="en-US" sz="2800" dirty="0">
                <a:latin typeface="Lucida Grande" charset="0"/>
                <a:ea typeface="Lucida Grande" charset="0"/>
                <a:cs typeface="Lucida Grande" charset="0"/>
                <a:sym typeface="Lucida Grande" charset="0"/>
              </a:rPr>
              <a:t>A critique of </a:t>
            </a:r>
            <a:r>
              <a:rPr lang="en-US" altLang="en-US" sz="2800" b="1" dirty="0">
                <a:latin typeface="Lucida Grande" charset="0"/>
                <a:ea typeface="Lucida Grande" charset="0"/>
                <a:cs typeface="Lucida Grande" charset="0"/>
                <a:sym typeface="Lucida Grande" charset="0"/>
              </a:rPr>
              <a:t>expected utility theory as a descriptive model of decision making under risk, developing an alternative model now known as prospect theory.</a:t>
            </a:r>
          </a:p>
          <a:p>
            <a:pPr algn="just">
              <a:spcBef>
                <a:spcPts val="0"/>
              </a:spcBef>
              <a:buClr>
                <a:schemeClr val="tx1"/>
              </a:buClr>
            </a:pPr>
            <a:endParaRPr lang="en-US" altLang="en-US" dirty="0">
              <a:latin typeface="Lucida Grande" charset="0"/>
              <a:ea typeface="Lucida Grande" charset="0"/>
              <a:cs typeface="Lucida Grande" charset="0"/>
              <a:sym typeface="Lucida Grande" charset="0"/>
            </a:endParaRPr>
          </a:p>
          <a:p>
            <a:pPr algn="just">
              <a:spcBef>
                <a:spcPts val="0"/>
              </a:spcBef>
              <a:buClr>
                <a:schemeClr val="tx1"/>
              </a:buClr>
              <a:buFont typeface="Arial" charset="0"/>
              <a:buChar char="•"/>
            </a:pPr>
            <a:r>
              <a:rPr lang="en-US" altLang="en-US" dirty="0">
                <a:latin typeface="Lucida Grande" charset="0"/>
                <a:ea typeface="Lucida Grande" charset="0"/>
                <a:cs typeface="Lucida Grande" charset="0"/>
                <a:sym typeface="Lucida Grande" charset="0"/>
              </a:rPr>
              <a:t> </a:t>
            </a:r>
            <a:r>
              <a:rPr lang="en-US" altLang="en-US" sz="2600" dirty="0">
                <a:latin typeface="Lucida Grande" charset="0"/>
                <a:ea typeface="Lucida Grande" charset="0"/>
                <a:cs typeface="Lucida Grande" charset="0"/>
                <a:sym typeface="Lucida Grande" charset="0"/>
              </a:rPr>
              <a:t>The paper presents </a:t>
            </a:r>
            <a:r>
              <a:rPr lang="en-US" altLang="en-US" sz="2600" b="1" dirty="0">
                <a:latin typeface="Lucida Grande" charset="0"/>
                <a:ea typeface="Lucida Grande" charset="0"/>
                <a:cs typeface="Lucida Grande" charset="0"/>
                <a:sym typeface="Lucida Grande" charset="0"/>
              </a:rPr>
              <a:t>situations and proof which violate the axioms of expected utility theory</a:t>
            </a:r>
          </a:p>
          <a:p>
            <a:pPr algn="just">
              <a:spcBef>
                <a:spcPts val="0"/>
              </a:spcBef>
              <a:buClr>
                <a:schemeClr val="tx1"/>
              </a:buClr>
            </a:pPr>
            <a:endParaRPr lang="en-US" altLang="en-US" sz="2600" dirty="0">
              <a:latin typeface="Lucida Grande" charset="0"/>
              <a:ea typeface="Lucida Grande" charset="0"/>
              <a:cs typeface="Lucida Grande" charset="0"/>
              <a:sym typeface="Lucida Grande" charset="0"/>
            </a:endParaRPr>
          </a:p>
          <a:p>
            <a:pPr algn="just">
              <a:spcBef>
                <a:spcPts val="0"/>
              </a:spcBef>
              <a:buClr>
                <a:schemeClr val="tx1"/>
              </a:buClr>
              <a:buFont typeface="Arial" charset="0"/>
              <a:buChar char="•"/>
            </a:pPr>
            <a:r>
              <a:rPr lang="en-US" altLang="en-US" sz="2600" dirty="0">
                <a:latin typeface="Lucida Grande" charset="0"/>
                <a:ea typeface="Lucida Grande" charset="0"/>
                <a:cs typeface="Lucida Grande" charset="0"/>
                <a:sym typeface="Lucida Grande" charset="0"/>
              </a:rPr>
              <a:t> The theory is </a:t>
            </a:r>
            <a:r>
              <a:rPr lang="en-US" altLang="en-US" sz="2600" b="1" dirty="0">
                <a:latin typeface="Lucida Grande" charset="0"/>
                <a:ea typeface="Lucida Grande" charset="0"/>
                <a:cs typeface="Lucida Grande" charset="0"/>
                <a:sym typeface="Lucida Grande" charset="0"/>
              </a:rPr>
              <a:t>based on simple prospects, monetary outcomes and stated probabilities</a:t>
            </a:r>
          </a:p>
          <a:p>
            <a:pPr algn="just">
              <a:spcBef>
                <a:spcPts val="0"/>
              </a:spcBef>
              <a:buClr>
                <a:schemeClr val="tx1"/>
              </a:buClr>
            </a:pPr>
            <a:endParaRPr lang="en-US" altLang="en-US" sz="2600" dirty="0">
              <a:latin typeface="Lucida Grande" charset="0"/>
              <a:ea typeface="Lucida Grande" charset="0"/>
              <a:cs typeface="Lucida Grande" charset="0"/>
              <a:sym typeface="Lucida Grande" charset="0"/>
            </a:endParaRPr>
          </a:p>
          <a:p>
            <a:pPr algn="just">
              <a:spcBef>
                <a:spcPts val="0"/>
              </a:spcBef>
              <a:buClr>
                <a:schemeClr val="tx1"/>
              </a:buClr>
              <a:buFont typeface="Arial" charset="0"/>
              <a:buChar char="•"/>
            </a:pPr>
            <a:r>
              <a:rPr lang="en-US" altLang="en-US" sz="2600" dirty="0">
                <a:latin typeface="Lucida Grande" charset="0"/>
                <a:ea typeface="Lucida Grande" charset="0"/>
                <a:cs typeface="Lucida Grande" charset="0"/>
                <a:sym typeface="Lucida Grande" charset="0"/>
              </a:rPr>
              <a:t> But, </a:t>
            </a:r>
            <a:r>
              <a:rPr lang="en-US" altLang="en-US" sz="2600" b="1" dirty="0">
                <a:latin typeface="Lucida Grande" charset="0"/>
                <a:ea typeface="Lucida Grande" charset="0"/>
                <a:cs typeface="Lucida Grande" charset="0"/>
                <a:sym typeface="Lucida Grande" charset="0"/>
              </a:rPr>
              <a:t>can be later applied to real life situations</a:t>
            </a:r>
          </a:p>
          <a:p>
            <a:pPr algn="just">
              <a:spcBef>
                <a:spcPts val="0"/>
              </a:spcBef>
              <a:buClr>
                <a:schemeClr val="tx1"/>
              </a:buClr>
            </a:pPr>
            <a:endParaRPr lang="en-US" altLang="en-US" sz="2600" dirty="0">
              <a:latin typeface="Lucida Grande" charset="0"/>
              <a:ea typeface="Lucida Grande" charset="0"/>
              <a:cs typeface="Lucida Grande" charset="0"/>
              <a:sym typeface="Lucida Grande" charset="0"/>
            </a:endParaRPr>
          </a:p>
          <a:p>
            <a:pPr algn="just">
              <a:spcBef>
                <a:spcPts val="0"/>
              </a:spcBef>
              <a:buClr>
                <a:schemeClr val="tx1"/>
              </a:buClr>
              <a:buFont typeface="Arial" charset="0"/>
              <a:buChar char="•"/>
            </a:pPr>
            <a:r>
              <a:rPr lang="en-US" altLang="en-US" sz="2600" dirty="0">
                <a:latin typeface="Lucida Grande" charset="0"/>
                <a:ea typeface="Lucida Grande" charset="0"/>
                <a:cs typeface="Lucida Grande" charset="0"/>
                <a:sym typeface="Lucida Grande" charset="0"/>
              </a:rPr>
              <a:t> Evaluates </a:t>
            </a:r>
            <a:r>
              <a:rPr lang="en-US" altLang="en-US" sz="2600" b="1" dirty="0">
                <a:latin typeface="Lucida Grande" charset="0"/>
                <a:ea typeface="Lucida Grande" charset="0"/>
                <a:cs typeface="Lucida Grande" charset="0"/>
                <a:sym typeface="Lucida Grande" charset="0"/>
              </a:rPr>
              <a:t>situations involving risk a</a:t>
            </a:r>
            <a:r>
              <a:rPr lang="en-US" altLang="en-US" sz="2600" dirty="0">
                <a:latin typeface="Lucida Grande" charset="0"/>
                <a:ea typeface="Lucida Grande" charset="0"/>
                <a:cs typeface="Lucida Grande" charset="0"/>
                <a:sym typeface="Lucida Grande" charset="0"/>
              </a:rPr>
              <a:t>nd </a:t>
            </a:r>
            <a:r>
              <a:rPr lang="en-US" altLang="en-US" sz="2600" b="1" dirty="0">
                <a:latin typeface="Lucida Grande" charset="0"/>
                <a:ea typeface="Lucida Grande" charset="0"/>
                <a:cs typeface="Lucida Grande" charset="0"/>
                <a:sym typeface="Lucida Grande" charset="0"/>
              </a:rPr>
              <a:t>shows that people respond differently to a risk depending on whether the outcome is a gain or a loss</a:t>
            </a:r>
          </a:p>
          <a:p>
            <a:pPr algn="just">
              <a:spcBef>
                <a:spcPts val="0"/>
              </a:spcBef>
            </a:pPr>
            <a:endParaRPr lang="en-US" dirty="0"/>
          </a:p>
        </p:txBody>
      </p:sp>
    </p:spTree>
    <p:extLst>
      <p:ext uri="{BB962C8B-B14F-4D97-AF65-F5344CB8AC3E}">
        <p14:creationId xmlns:p14="http://schemas.microsoft.com/office/powerpoint/2010/main" val="1277047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223947"/>
            <a:ext cx="9520158" cy="1049235"/>
          </a:xfrm>
        </p:spPr>
        <p:txBody>
          <a:bodyPr/>
          <a:lstStyle/>
          <a:p>
            <a:r>
              <a:rPr lang="en-US" b="1" dirty="0"/>
              <a:t>Prospect Theory</a:t>
            </a:r>
            <a:endParaRPr lang="en-US" dirty="0"/>
          </a:p>
        </p:txBody>
      </p:sp>
      <p:sp>
        <p:nvSpPr>
          <p:cNvPr id="3" name="Content Placeholder 2"/>
          <p:cNvSpPr>
            <a:spLocks noGrp="1"/>
          </p:cNvSpPr>
          <p:nvPr>
            <p:ph idx="1"/>
          </p:nvPr>
        </p:nvSpPr>
        <p:spPr>
          <a:xfrm>
            <a:off x="1534695" y="1273182"/>
            <a:ext cx="10076733" cy="4590589"/>
          </a:xfrm>
        </p:spPr>
        <p:txBody>
          <a:bodyPr>
            <a:normAutofit lnSpcReduction="10000"/>
          </a:bodyPr>
          <a:lstStyle/>
          <a:p>
            <a:pPr algn="just"/>
            <a:r>
              <a:rPr lang="en-US" sz="2400" dirty="0"/>
              <a:t>Since the </a:t>
            </a:r>
            <a:r>
              <a:rPr lang="en-US" sz="2400" b="1" dirty="0"/>
              <a:t>late 1970s </a:t>
            </a:r>
            <a:r>
              <a:rPr lang="en-US" sz="2400" dirty="0"/>
              <a:t>a variety of these </a:t>
            </a:r>
            <a:r>
              <a:rPr lang="en-US" sz="2400" b="1" dirty="0"/>
              <a:t>non-conventional theories </a:t>
            </a:r>
            <a:r>
              <a:rPr lang="en-US" sz="2400" dirty="0"/>
              <a:t>have been developed, but without any doubt prospect theory has been by far the most influential of these. </a:t>
            </a:r>
          </a:p>
          <a:p>
            <a:pPr algn="just"/>
            <a:r>
              <a:rPr lang="en-US" sz="2400" b="1" dirty="0"/>
              <a:t>Prospect Theory (PT)</a:t>
            </a:r>
            <a:r>
              <a:rPr lang="en-US" sz="2400" dirty="0"/>
              <a:t> was originally developed in the </a:t>
            </a:r>
            <a:r>
              <a:rPr lang="en-US" sz="2400" b="1" dirty="0"/>
              <a:t>KT paper of 1979</a:t>
            </a:r>
            <a:r>
              <a:rPr lang="en-US" sz="2400" dirty="0"/>
              <a:t>, and then extended in a </a:t>
            </a:r>
            <a:r>
              <a:rPr lang="en-US" sz="2400" b="1" dirty="0"/>
              <a:t>later paper </a:t>
            </a:r>
            <a:r>
              <a:rPr lang="en-US" sz="2400" dirty="0"/>
              <a:t>by the same authors in 1992, being renamed </a:t>
            </a:r>
            <a:r>
              <a:rPr lang="en-US" sz="2400" b="1" dirty="0"/>
              <a:t>cumulative prospect theory. </a:t>
            </a:r>
          </a:p>
          <a:p>
            <a:pPr algn="just"/>
            <a:r>
              <a:rPr lang="en-US" sz="2400" dirty="0"/>
              <a:t>Most of the elements of the </a:t>
            </a:r>
            <a:r>
              <a:rPr lang="en-US" sz="2400" b="1" dirty="0"/>
              <a:t>theory have important precedents, in particular the work of Markowitz (1952) and Allais (1953). </a:t>
            </a:r>
          </a:p>
          <a:p>
            <a:pPr algn="just"/>
            <a:r>
              <a:rPr lang="en-US" sz="2400" b="1" dirty="0"/>
              <a:t>PT models </a:t>
            </a:r>
            <a:r>
              <a:rPr lang="en-US" sz="2400" dirty="0"/>
              <a:t>choice as a two-phase process: </a:t>
            </a:r>
            <a:r>
              <a:rPr lang="en-US" sz="2400" dirty="0">
                <a:highlight>
                  <a:srgbClr val="FFFF00"/>
                </a:highlight>
              </a:rPr>
              <a:t>the </a:t>
            </a:r>
            <a:r>
              <a:rPr lang="en-US" sz="2400" b="1" dirty="0">
                <a:highlight>
                  <a:srgbClr val="FFFF00"/>
                </a:highlight>
              </a:rPr>
              <a:t>first phase </a:t>
            </a:r>
            <a:r>
              <a:rPr lang="en-US" sz="2400" dirty="0">
                <a:highlight>
                  <a:srgbClr val="FFFF00"/>
                </a:highlight>
              </a:rPr>
              <a:t>involves </a:t>
            </a:r>
            <a:r>
              <a:rPr lang="en-US" sz="2400" b="1" dirty="0">
                <a:highlight>
                  <a:srgbClr val="FFFF00"/>
                </a:highlight>
              </a:rPr>
              <a:t>editing</a:t>
            </a:r>
            <a:r>
              <a:rPr lang="en-US" sz="2400" dirty="0">
                <a:highlight>
                  <a:srgbClr val="FFFF00"/>
                </a:highlight>
              </a:rPr>
              <a:t>, while the </a:t>
            </a:r>
            <a:r>
              <a:rPr lang="en-US" sz="2400" b="1" dirty="0">
                <a:highlight>
                  <a:srgbClr val="FFFF00"/>
                </a:highlight>
              </a:rPr>
              <a:t>second </a:t>
            </a:r>
            <a:r>
              <a:rPr lang="en-US" sz="2400" dirty="0">
                <a:highlight>
                  <a:srgbClr val="FFFF00"/>
                </a:highlight>
              </a:rPr>
              <a:t>involves </a:t>
            </a:r>
            <a:r>
              <a:rPr lang="en-US" sz="2400" b="1" dirty="0">
                <a:highlight>
                  <a:srgbClr val="FFFF00"/>
                </a:highlight>
              </a:rPr>
              <a:t>evaluation</a:t>
            </a:r>
            <a:r>
              <a:rPr lang="en-US" sz="2400" dirty="0">
                <a:highlight>
                  <a:srgbClr val="FFFF00"/>
                </a:highlight>
              </a:rPr>
              <a:t>. </a:t>
            </a:r>
          </a:p>
          <a:p>
            <a:pPr algn="just"/>
            <a:endParaRPr lang="en-US" sz="2400" dirty="0"/>
          </a:p>
          <a:p>
            <a:pPr algn="just"/>
            <a:endParaRPr lang="en-US" dirty="0"/>
          </a:p>
        </p:txBody>
      </p:sp>
    </p:spTree>
    <p:extLst>
      <p:ext uri="{BB962C8B-B14F-4D97-AF65-F5344CB8AC3E}">
        <p14:creationId xmlns:p14="http://schemas.microsoft.com/office/powerpoint/2010/main" val="567719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296519"/>
            <a:ext cx="9520158" cy="1049235"/>
          </a:xfrm>
        </p:spPr>
        <p:txBody>
          <a:bodyPr/>
          <a:lstStyle/>
          <a:p>
            <a:r>
              <a:rPr lang="en-US" b="1" dirty="0"/>
              <a:t>Prospect Theory (PT)</a:t>
            </a:r>
          </a:p>
        </p:txBody>
      </p:sp>
      <p:sp>
        <p:nvSpPr>
          <p:cNvPr id="3" name="Content Placeholder 2"/>
          <p:cNvSpPr>
            <a:spLocks noGrp="1"/>
          </p:cNvSpPr>
          <p:nvPr>
            <p:ph idx="1"/>
          </p:nvPr>
        </p:nvSpPr>
        <p:spPr>
          <a:xfrm>
            <a:off x="1640113" y="1465943"/>
            <a:ext cx="10087429" cy="4165599"/>
          </a:xfrm>
        </p:spPr>
        <p:txBody>
          <a:bodyPr>
            <a:normAutofit/>
          </a:bodyPr>
          <a:lstStyle/>
          <a:p>
            <a:pPr algn="just"/>
            <a:r>
              <a:rPr lang="en-US" sz="2400" dirty="0"/>
              <a:t>The use of an </a:t>
            </a:r>
            <a:r>
              <a:rPr lang="en-US" sz="2400" b="1" dirty="0"/>
              <a:t>editing phase </a:t>
            </a:r>
            <a:r>
              <a:rPr lang="en-US" sz="2400" dirty="0"/>
              <a:t>is the most obvious </a:t>
            </a:r>
            <a:r>
              <a:rPr lang="en-US" sz="2400" b="1" dirty="0"/>
              <a:t>distinguishing characteristic of PT</a:t>
            </a:r>
            <a:r>
              <a:rPr lang="en-US" sz="2400" dirty="0"/>
              <a:t>.</a:t>
            </a:r>
          </a:p>
          <a:p>
            <a:pPr algn="just"/>
            <a:r>
              <a:rPr lang="en-US" sz="2400" dirty="0"/>
              <a:t>The second feature that distinguishes PT from these theories is that </a:t>
            </a:r>
            <a:r>
              <a:rPr lang="en-US" sz="2400" b="1" dirty="0">
                <a:highlight>
                  <a:srgbClr val="FFFF00"/>
                </a:highlight>
              </a:rPr>
              <a:t>outcomes are measured as gains or losses </a:t>
            </a:r>
            <a:r>
              <a:rPr lang="en-US" sz="2400" b="1" dirty="0"/>
              <a:t>relative to some reference point.</a:t>
            </a:r>
            <a:r>
              <a:rPr lang="en-US" sz="2400" dirty="0"/>
              <a:t> </a:t>
            </a:r>
            <a:endParaRPr lang="en-US" dirty="0"/>
          </a:p>
        </p:txBody>
      </p:sp>
    </p:spTree>
    <p:extLst>
      <p:ext uri="{BB962C8B-B14F-4D97-AF65-F5344CB8AC3E}">
        <p14:creationId xmlns:p14="http://schemas.microsoft.com/office/powerpoint/2010/main" val="22035842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Gallery</Template>
  <TotalTime>420</TotalTime>
  <Words>1753</Words>
  <Application>Microsoft Office PowerPoint</Application>
  <PresentationFormat>Widescreen</PresentationFormat>
  <Paragraphs>114</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Gill Sans</vt:lpstr>
      <vt:lpstr>Lucida Grande</vt:lpstr>
      <vt:lpstr>Palatino Linotype</vt:lpstr>
      <vt:lpstr>Gallery</vt:lpstr>
      <vt:lpstr>Decision-making under Risk and Uncertainty  </vt:lpstr>
      <vt:lpstr>Expected Utility theory</vt:lpstr>
      <vt:lpstr>Prospect Theory</vt:lpstr>
      <vt:lpstr>PowerPoint Presentation</vt:lpstr>
      <vt:lpstr>Prospect Theory</vt:lpstr>
      <vt:lpstr>Prospect Theory</vt:lpstr>
      <vt:lpstr>Critique expected utility theory</vt:lpstr>
      <vt:lpstr>Prospect Theory</vt:lpstr>
      <vt:lpstr>Prospect Theory (PT)</vt:lpstr>
      <vt:lpstr>Editing  </vt:lpstr>
      <vt:lpstr>Editing  </vt:lpstr>
      <vt:lpstr>Editing</vt:lpstr>
      <vt:lpstr>Editing  </vt:lpstr>
      <vt:lpstr>Editing  </vt:lpstr>
      <vt:lpstr>Editing</vt:lpstr>
      <vt:lpstr>Editing </vt:lpstr>
      <vt:lpstr>Editing </vt:lpstr>
      <vt:lpstr>Criticism </vt:lpstr>
      <vt:lpstr>Criticism </vt:lpstr>
      <vt:lpstr>Evaluation</vt:lpstr>
      <vt:lpstr>Reference Point</vt:lpstr>
      <vt:lpstr>Reference Point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Decision-making under Risk and Uncertainty  </dc:title>
  <dc:creator>rkiran</dc:creator>
  <cp:lastModifiedBy>divija arora</cp:lastModifiedBy>
  <cp:revision>19</cp:revision>
  <dcterms:created xsi:type="dcterms:W3CDTF">2021-09-26T11:20:42Z</dcterms:created>
  <dcterms:modified xsi:type="dcterms:W3CDTF">2022-09-29T21:46:49Z</dcterms:modified>
</cp:coreProperties>
</file>