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7" r:id="rId3"/>
    <p:sldId id="265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75"/>
    <p:restoredTop sz="96341"/>
  </p:normalViewPr>
  <p:slideViewPr>
    <p:cSldViewPr snapToGrid="0" snapToObjects="1">
      <p:cViewPr varScale="1">
        <p:scale>
          <a:sx n="129" d="100"/>
          <a:sy n="129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6C35-E5B9-5947-B3D6-19D011D3C617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97DF628-C2FC-3249-B047-37650E98292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61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6C35-E5B9-5947-B3D6-19D011D3C617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F628-C2FC-3249-B047-37650E98292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3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6C35-E5B9-5947-B3D6-19D011D3C617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F628-C2FC-3249-B047-37650E98292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53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6C35-E5B9-5947-B3D6-19D011D3C617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F628-C2FC-3249-B047-37650E98292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46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6C35-E5B9-5947-B3D6-19D011D3C617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F628-C2FC-3249-B047-37650E98292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33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6C35-E5B9-5947-B3D6-19D011D3C617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F628-C2FC-3249-B047-37650E98292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81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6C35-E5B9-5947-B3D6-19D011D3C617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F628-C2FC-3249-B047-37650E98292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94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6C35-E5B9-5947-B3D6-19D011D3C617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F628-C2FC-3249-B047-37650E98292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7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6C35-E5B9-5947-B3D6-19D011D3C617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F628-C2FC-3249-B047-37650E98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1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6C35-E5B9-5947-B3D6-19D011D3C617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F628-C2FC-3249-B047-37650E98292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42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5E9E6C35-E5B9-5947-B3D6-19D011D3C617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F628-C2FC-3249-B047-37650E98292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97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E6C35-E5B9-5947-B3D6-19D011D3C617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97DF628-C2FC-3249-B047-37650E982920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17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F5ACA-4EC4-374C-9C1B-BA4A6E481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Dominant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036EA-1C52-C244-BEC3-A2A9D4BC78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Professor Ravi Kiran</a:t>
            </a:r>
          </a:p>
        </p:txBody>
      </p:sp>
    </p:spTree>
    <p:extLst>
      <p:ext uri="{BB962C8B-B14F-4D97-AF65-F5344CB8AC3E}">
        <p14:creationId xmlns:p14="http://schemas.microsoft.com/office/powerpoint/2010/main" val="3965168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5280-A636-874C-9DE5-476CFD89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A28B4-2B20-904F-9853-3D98EB803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can be proven that in game theory, every Equilibrium in Dominant Strategies is a Nash Equilibrium. However, a Nash Equilibrium may or may not be an Equilibrium in Dominant Strategies.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26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D24D04-6DE0-4A43-9778-49B6CC782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307567"/>
              </p:ext>
            </p:extLst>
          </p:nvPr>
        </p:nvGraphicFramePr>
        <p:xfrm>
          <a:off x="2032000" y="719666"/>
          <a:ext cx="812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3177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236827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228817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02872524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Firm B 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50144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Firm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Advertise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Advertise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5203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Advertise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15, 0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1238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Advertise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6, 8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88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786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6BC561-7BAB-BD44-857D-A1143223C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64227"/>
              </p:ext>
            </p:extLst>
          </p:nvPr>
        </p:nvGraphicFramePr>
        <p:xfrm>
          <a:off x="2032000" y="719666"/>
          <a:ext cx="812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3177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236827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228817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02872524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Firm B 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50144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Firm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Advertise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Advertise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5203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Advertise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15, 0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1238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Advertise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6, 8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883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2553B6C-70A9-6549-AB98-3CA47D4BB287}"/>
              </a:ext>
            </a:extLst>
          </p:cNvPr>
          <p:cNvSpPr txBox="1"/>
          <p:nvPr/>
        </p:nvSpPr>
        <p:spPr>
          <a:xfrm>
            <a:off x="1834064" y="3697357"/>
            <a:ext cx="85238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both firms advertise, Firm A will make profit of 10, Firm B will make profit of 5.</a:t>
            </a:r>
          </a:p>
          <a:p>
            <a:r>
              <a:rPr lang="en-US" dirty="0"/>
              <a:t>If A Ad , B doesn’t , Firm A will make profit of 15,Firm B will make profit of 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F76D5-B33F-4040-8DCF-B934CC4F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Dominant Strategy and Nash Equilibrium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4D461-373C-434E-9D2B-273746D33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Dominant Strategies : I am doing the best I can no matter what you do .</a:t>
            </a:r>
          </a:p>
          <a:p>
            <a:r>
              <a:rPr lang="en-US" dirty="0"/>
              <a:t>Dominant Strategies : You are doing the best you can no matter what I do. </a:t>
            </a:r>
          </a:p>
          <a:p>
            <a:endParaRPr lang="en-US" dirty="0"/>
          </a:p>
          <a:p>
            <a:r>
              <a:rPr lang="en-US" dirty="0"/>
              <a:t>Nash Equilibrium : I am doing the best I can, given what you are doing. </a:t>
            </a:r>
          </a:p>
          <a:p>
            <a:r>
              <a:rPr lang="en-US" dirty="0"/>
              <a:t>Nash Equilibrium : You are doing the best you can, given what I am doing. </a:t>
            </a:r>
          </a:p>
        </p:txBody>
      </p:sp>
    </p:spTree>
    <p:extLst>
      <p:ext uri="{BB962C8B-B14F-4D97-AF65-F5344CB8AC3E}">
        <p14:creationId xmlns:p14="http://schemas.microsoft.com/office/powerpoint/2010/main" val="115813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C0C208-49F0-3A4C-9D3A-A5DA8B370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91" y="1080654"/>
            <a:ext cx="11187116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9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E29FA6-46B4-F542-97A9-6CAC76545301}"/>
              </a:ext>
            </a:extLst>
          </p:cNvPr>
          <p:cNvSpPr/>
          <p:nvPr/>
        </p:nvSpPr>
        <p:spPr>
          <a:xfrm>
            <a:off x="342899" y="2763982"/>
            <a:ext cx="113676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en-IN" sz="2400" b="1" i="1" u="none" strike="noStrike" dirty="0">
                <a:solidFill>
                  <a:srgbClr val="373D3F"/>
                </a:solidFill>
                <a:effectLst/>
                <a:latin typeface="+mj-lt"/>
              </a:rPr>
              <a:t>Prisoner’s Dilemma: Dominant Strategy</a:t>
            </a:r>
            <a:endParaRPr lang="en-IN" sz="2400" b="0" i="0" u="none" strike="noStrike" dirty="0">
              <a:solidFill>
                <a:srgbClr val="373D3F"/>
              </a:solidFill>
              <a:effectLst/>
              <a:latin typeface="+mj-lt"/>
            </a:endParaRPr>
          </a:p>
          <a:p>
            <a:pPr marL="457200"/>
            <a:r>
              <a:rPr lang="en-IN" sz="2400" b="0" i="0" u="none" strike="noStrike" dirty="0">
                <a:solidFill>
                  <a:srgbClr val="373D3F"/>
                </a:solidFill>
                <a:effectLst/>
                <a:latin typeface="+mj-lt"/>
              </a:rPr>
              <a:t>(1) If B CONF, A should CONF (8 &lt; 15)</a:t>
            </a:r>
          </a:p>
          <a:p>
            <a:pPr marL="457200"/>
            <a:r>
              <a:rPr lang="en-IN" sz="2400" b="0" i="0" u="none" strike="noStrike" dirty="0">
                <a:solidFill>
                  <a:srgbClr val="373D3F"/>
                </a:solidFill>
                <a:effectLst/>
                <a:latin typeface="+mj-lt"/>
              </a:rPr>
              <a:t>(2) If B NOT, A should CONF (1 &lt; 3)</a:t>
            </a:r>
          </a:p>
          <a:p>
            <a:pPr marL="914400"/>
            <a:r>
              <a:rPr lang="en-IN" sz="2400" b="0" i="0" u="none" strike="noStrike" dirty="0">
                <a:solidFill>
                  <a:srgbClr val="373D3F"/>
                </a:solidFill>
                <a:effectLst/>
                <a:latin typeface="+mj-lt"/>
              </a:rPr>
              <a:t>…A has the same strategy (CONF) no matter what B does.</a:t>
            </a:r>
          </a:p>
          <a:p>
            <a:pPr marL="457200"/>
            <a:r>
              <a:rPr lang="en-IN" sz="2400" b="0" i="0" u="none" strike="noStrike" dirty="0">
                <a:solidFill>
                  <a:srgbClr val="373D3F"/>
                </a:solidFill>
                <a:effectLst/>
                <a:latin typeface="+mj-lt"/>
              </a:rPr>
              <a:t>(3) If A CONF, B should CONF (8 &lt; 15)</a:t>
            </a:r>
          </a:p>
          <a:p>
            <a:pPr marL="457200"/>
            <a:r>
              <a:rPr lang="en-IN" sz="2400" b="0" i="0" u="none" strike="noStrike" dirty="0">
                <a:solidFill>
                  <a:srgbClr val="373D3F"/>
                </a:solidFill>
                <a:effectLst/>
                <a:latin typeface="+mj-lt"/>
              </a:rPr>
              <a:t>(4) If A NOT, B should CONF (1 &lt; 3)</a:t>
            </a:r>
          </a:p>
          <a:p>
            <a:pPr marL="914400"/>
            <a:r>
              <a:rPr lang="en-IN" sz="2400" b="0" i="0" u="none" strike="noStrike" dirty="0">
                <a:solidFill>
                  <a:srgbClr val="373D3F"/>
                </a:solidFill>
                <a:effectLst/>
                <a:latin typeface="+mj-lt"/>
              </a:rPr>
              <a:t>…B has the same strategy (CONF) no matter what A does.</a:t>
            </a:r>
          </a:p>
          <a:p>
            <a:r>
              <a:rPr lang="en-IN" sz="2400" b="0" i="0" u="none" strike="noStrike" dirty="0">
                <a:solidFill>
                  <a:srgbClr val="373D3F"/>
                </a:solidFill>
                <a:effectLst/>
                <a:latin typeface="+mj-lt"/>
              </a:rPr>
              <a:t>Thus, the equilibrium in dominant strategies for this game is (CONF, CONF) = (8,8).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665F9E-F2AE-5F42-8C8F-A40945F7E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873" y="0"/>
            <a:ext cx="8461664" cy="250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13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869BBC-61BA-E942-A756-26B9CE843689}"/>
              </a:ext>
            </a:extLst>
          </p:cNvPr>
          <p:cNvSpPr/>
          <p:nvPr/>
        </p:nvSpPr>
        <p:spPr>
          <a:xfrm>
            <a:off x="419725" y="2507159"/>
            <a:ext cx="115724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0" i="0" u="none" strike="noStrike" dirty="0">
                <a:solidFill>
                  <a:srgbClr val="373D3F"/>
                </a:solidFill>
                <a:effectLst/>
                <a:latin typeface="Lora"/>
              </a:rPr>
              <a:t>A second solution to games is a Nash Equilibrium.</a:t>
            </a:r>
          </a:p>
          <a:p>
            <a:pPr marL="457200"/>
            <a:r>
              <a:rPr lang="en-IN" sz="2400" b="1" i="0" u="none" strike="noStrike" dirty="0">
                <a:solidFill>
                  <a:srgbClr val="373D3F"/>
                </a:solidFill>
                <a:effectLst/>
                <a:latin typeface="Lora"/>
              </a:rPr>
              <a:t>Nash Equilibrium</a:t>
            </a:r>
            <a:r>
              <a:rPr lang="en-IN" sz="2400" b="0" i="0" u="none" strike="noStrike" dirty="0">
                <a:solidFill>
                  <a:srgbClr val="373D3F"/>
                </a:solidFill>
                <a:effectLst/>
                <a:latin typeface="Lora"/>
              </a:rPr>
              <a:t> = A set of strategies in which each player has chosen its best strategy given the strategy of its rivals.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EAA06C-EAAE-6743-8629-0DC6B78AA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873" y="0"/>
            <a:ext cx="8461664" cy="250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3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BADA0B-43AE-9044-8139-66CDAFEE107C}"/>
              </a:ext>
            </a:extLst>
          </p:cNvPr>
          <p:cNvSpPr/>
          <p:nvPr/>
        </p:nvSpPr>
        <p:spPr>
          <a:xfrm>
            <a:off x="1440873" y="2683639"/>
            <a:ext cx="1041515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373D3F"/>
                </a:solidFill>
                <a:latin typeface="Lora"/>
              </a:rPr>
              <a:t>To solve for a Nash Equilibrium:</a:t>
            </a:r>
          </a:p>
          <a:p>
            <a:pPr marL="457200"/>
            <a:r>
              <a:rPr lang="en-IN" sz="2400" dirty="0">
                <a:solidFill>
                  <a:srgbClr val="373D3F"/>
                </a:solidFill>
                <a:latin typeface="Lora"/>
              </a:rPr>
              <a:t>(1) </a:t>
            </a:r>
            <a:r>
              <a:rPr lang="en-IN" sz="2400" dirty="0">
                <a:solidFill>
                  <a:srgbClr val="FF0000"/>
                </a:solidFill>
                <a:latin typeface="Lora"/>
              </a:rPr>
              <a:t>Check each outcome of a game to see if any player wants to change strategies, given the strategy of its rival.</a:t>
            </a:r>
          </a:p>
          <a:p>
            <a:pPr marL="914400"/>
            <a:r>
              <a:rPr lang="en-IN" sz="2400" dirty="0">
                <a:solidFill>
                  <a:srgbClr val="FF0000"/>
                </a:solidFill>
                <a:latin typeface="Lora"/>
              </a:rPr>
              <a:t>(a) If no player wants to change, the outcome is a Nash Equilibrium</a:t>
            </a:r>
            <a:r>
              <a:rPr lang="en-IN" sz="2400" dirty="0">
                <a:solidFill>
                  <a:srgbClr val="373D3F"/>
                </a:solidFill>
                <a:latin typeface="Lora"/>
              </a:rPr>
              <a:t>.</a:t>
            </a:r>
          </a:p>
          <a:p>
            <a:pPr marL="914400"/>
            <a:r>
              <a:rPr lang="en-IN" sz="2400" dirty="0">
                <a:solidFill>
                  <a:srgbClr val="FF0000"/>
                </a:solidFill>
                <a:latin typeface="Lora"/>
              </a:rPr>
              <a:t>(b) If one or more player wants to change, the outcome is not a Nash Equilibrium.</a:t>
            </a:r>
          </a:p>
          <a:p>
            <a:r>
              <a:rPr lang="en-IN" sz="2400" dirty="0">
                <a:solidFill>
                  <a:srgbClr val="373D3F"/>
                </a:solidFill>
                <a:latin typeface="Lora"/>
              </a:rPr>
              <a:t>A game may have zero, one, or more than one Nash Equilibria. We will determine if this game has any Nash Equilibria for PD data given above.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BDE945-93C7-CD4F-9739-667C3437B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873" y="0"/>
            <a:ext cx="8461664" cy="250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38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6BCEA9-5ED3-DA45-BC44-B4BCF1A2C94B}"/>
              </a:ext>
            </a:extLst>
          </p:cNvPr>
          <p:cNvSpPr/>
          <p:nvPr/>
        </p:nvSpPr>
        <p:spPr>
          <a:xfrm>
            <a:off x="224852" y="264483"/>
            <a:ext cx="1196714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en-IN" b="1" i="1" u="none" strike="noStrike" dirty="0">
                <a:solidFill>
                  <a:srgbClr val="373D3F"/>
                </a:solidFill>
                <a:effectLst/>
                <a:latin typeface="Lora"/>
              </a:rPr>
              <a:t> </a:t>
            </a:r>
            <a:r>
              <a:rPr lang="en-IN" sz="2000" b="1" i="1" u="none" strike="noStrike" dirty="0">
                <a:solidFill>
                  <a:srgbClr val="373D3F"/>
                </a:solidFill>
                <a:effectLst/>
                <a:latin typeface="Lora"/>
              </a:rPr>
              <a:t>Prisoner’s Dilemma: Nash Equilibrium</a:t>
            </a:r>
            <a:endParaRPr lang="en-IN" sz="2000" b="0" i="0" u="none" strike="noStrike" dirty="0">
              <a:solidFill>
                <a:srgbClr val="373D3F"/>
              </a:solidFill>
              <a:effectLst/>
              <a:latin typeface="Lora"/>
            </a:endParaRPr>
          </a:p>
          <a:p>
            <a:pPr marL="457200"/>
            <a:r>
              <a:rPr lang="en-IN" sz="2000" b="0" i="0" u="none" strike="noStrike" dirty="0">
                <a:solidFill>
                  <a:srgbClr val="373D3F"/>
                </a:solidFill>
                <a:effectLst/>
                <a:latin typeface="Lora"/>
              </a:rPr>
              <a:t>(1) Outcome = (CONF, CONF)</a:t>
            </a:r>
          </a:p>
          <a:p>
            <a:pPr marL="914400"/>
            <a:r>
              <a:rPr lang="en-IN" sz="2000" b="0" i="0" u="none" strike="noStrike" dirty="0">
                <a:solidFill>
                  <a:srgbClr val="373D3F"/>
                </a:solidFill>
                <a:effectLst/>
                <a:latin typeface="Lora"/>
              </a:rPr>
              <a:t>(a) Is CONF best for A given B CONF? </a:t>
            </a:r>
            <a:r>
              <a:rPr lang="en-IN" sz="2000" b="1" i="0" u="none" strike="noStrike" dirty="0">
                <a:solidFill>
                  <a:srgbClr val="373D3F"/>
                </a:solidFill>
                <a:effectLst/>
                <a:latin typeface="Lora"/>
              </a:rPr>
              <a:t>Yes.</a:t>
            </a:r>
          </a:p>
          <a:p>
            <a:pPr marL="914400"/>
            <a:r>
              <a:rPr lang="en-IN" sz="2000" b="0" i="0" u="none" strike="noStrike" dirty="0">
                <a:solidFill>
                  <a:srgbClr val="373D3F"/>
                </a:solidFill>
                <a:effectLst/>
                <a:latin typeface="Lora"/>
              </a:rPr>
              <a:t>(b) Is CONF best for B given A CONF? </a:t>
            </a:r>
            <a:r>
              <a:rPr lang="en-IN" sz="2000" b="1" i="0" u="none" strike="noStrike" dirty="0">
                <a:solidFill>
                  <a:srgbClr val="373D3F"/>
                </a:solidFill>
                <a:effectLst/>
                <a:latin typeface="Lora"/>
              </a:rPr>
              <a:t>Yes.</a:t>
            </a:r>
          </a:p>
          <a:p>
            <a:pPr marL="1371600"/>
            <a:r>
              <a:rPr lang="en-IN" sz="2000" b="0" i="0" u="none" strike="noStrike" dirty="0">
                <a:solidFill>
                  <a:srgbClr val="FF0000"/>
                </a:solidFill>
                <a:effectLst/>
                <a:latin typeface="Lora"/>
              </a:rPr>
              <a:t>…(CONF, CONF) is a Nash Equilibrium.</a:t>
            </a:r>
          </a:p>
          <a:p>
            <a:pPr marL="457200"/>
            <a:r>
              <a:rPr lang="en-IN" sz="2000" b="0" i="0" u="none" strike="noStrike" dirty="0">
                <a:solidFill>
                  <a:srgbClr val="373D3F"/>
                </a:solidFill>
                <a:effectLst/>
                <a:latin typeface="Lora"/>
              </a:rPr>
              <a:t>(2) Outcome = (CONF, NOT)</a:t>
            </a:r>
          </a:p>
          <a:p>
            <a:pPr marL="914400"/>
            <a:r>
              <a:rPr lang="en-IN" sz="2000" b="0" i="0" u="none" strike="noStrike" dirty="0">
                <a:solidFill>
                  <a:srgbClr val="373D3F"/>
                </a:solidFill>
                <a:effectLst/>
                <a:latin typeface="Lora"/>
              </a:rPr>
              <a:t>(a) Is CONF best for A given B NOT? </a:t>
            </a:r>
            <a:r>
              <a:rPr lang="en-IN" sz="2000" b="1" i="0" u="none" strike="noStrike" dirty="0">
                <a:solidFill>
                  <a:srgbClr val="373D3F"/>
                </a:solidFill>
                <a:effectLst/>
                <a:latin typeface="Lora"/>
              </a:rPr>
              <a:t>Yes.</a:t>
            </a:r>
          </a:p>
          <a:p>
            <a:pPr marL="914400"/>
            <a:r>
              <a:rPr lang="en-IN" sz="2000" b="0" i="0" u="none" strike="noStrike" dirty="0">
                <a:solidFill>
                  <a:srgbClr val="373D3F"/>
                </a:solidFill>
                <a:effectLst/>
                <a:latin typeface="Lora"/>
              </a:rPr>
              <a:t>(b) Is NOT best for B given A CONF? </a:t>
            </a:r>
            <a:r>
              <a:rPr lang="en-IN" sz="2000" b="1" i="0" u="none" strike="noStrike" dirty="0">
                <a:solidFill>
                  <a:srgbClr val="373D3F"/>
                </a:solidFill>
                <a:effectLst/>
                <a:latin typeface="Lora"/>
              </a:rPr>
              <a:t>No.</a:t>
            </a:r>
          </a:p>
          <a:p>
            <a:pPr marL="1371600"/>
            <a:r>
              <a:rPr lang="en-IN" sz="2000" b="0" i="0" u="none" strike="noStrike" dirty="0">
                <a:solidFill>
                  <a:srgbClr val="FF0000"/>
                </a:solidFill>
                <a:effectLst/>
                <a:latin typeface="Lora"/>
              </a:rPr>
              <a:t>…(CONF, NOT) is not a Nash Equilibrium</a:t>
            </a:r>
            <a:r>
              <a:rPr lang="en-IN" sz="2000" b="0" i="0" u="none" strike="noStrike" dirty="0">
                <a:solidFill>
                  <a:srgbClr val="373D3F"/>
                </a:solidFill>
                <a:effectLst/>
                <a:latin typeface="Lora"/>
              </a:rPr>
              <a:t>.</a:t>
            </a:r>
          </a:p>
          <a:p>
            <a:pPr marL="457200"/>
            <a:r>
              <a:rPr lang="en-IN" sz="2000" b="0" i="0" u="none" strike="noStrike" dirty="0">
                <a:solidFill>
                  <a:srgbClr val="373D3F"/>
                </a:solidFill>
                <a:effectLst/>
                <a:latin typeface="Lora"/>
              </a:rPr>
              <a:t>(3) Outcome = (NOT, CONF)</a:t>
            </a:r>
          </a:p>
          <a:p>
            <a:pPr marL="914400"/>
            <a:r>
              <a:rPr lang="en-IN" sz="2000" b="0" i="0" u="none" strike="noStrike" dirty="0">
                <a:solidFill>
                  <a:srgbClr val="373D3F"/>
                </a:solidFill>
                <a:effectLst/>
                <a:latin typeface="Lora"/>
              </a:rPr>
              <a:t>(a) Is NOT best for A given B CONF? No.</a:t>
            </a:r>
          </a:p>
          <a:p>
            <a:pPr marL="914400"/>
            <a:r>
              <a:rPr lang="en-IN" sz="2000" b="0" i="0" u="none" strike="noStrike" dirty="0">
                <a:solidFill>
                  <a:srgbClr val="373D3F"/>
                </a:solidFill>
                <a:effectLst/>
                <a:latin typeface="Lora"/>
              </a:rPr>
              <a:t>(b) Is CONF best for B given A NOT? Yes.</a:t>
            </a:r>
          </a:p>
          <a:p>
            <a:pPr marL="1371600"/>
            <a:r>
              <a:rPr lang="en-IN" sz="2000" b="0" i="0" u="none" strike="noStrike" dirty="0">
                <a:solidFill>
                  <a:srgbClr val="FF0000"/>
                </a:solidFill>
                <a:effectLst/>
                <a:latin typeface="Lora"/>
              </a:rPr>
              <a:t>…(NOT, CONF) is not a Nash Equilibrium.</a:t>
            </a:r>
          </a:p>
          <a:p>
            <a:pPr marL="457200"/>
            <a:r>
              <a:rPr lang="en-IN" sz="2000" b="0" i="0" u="none" strike="noStrike" dirty="0">
                <a:solidFill>
                  <a:srgbClr val="FF0000"/>
                </a:solidFill>
                <a:effectLst/>
                <a:latin typeface="Lora"/>
              </a:rPr>
              <a:t>(4) Outcome = (NOT, NOT)</a:t>
            </a:r>
          </a:p>
          <a:p>
            <a:pPr marL="914400"/>
            <a:r>
              <a:rPr lang="en-IN" sz="2000" b="0" i="0" u="none" strike="noStrike" dirty="0">
                <a:solidFill>
                  <a:srgbClr val="373D3F"/>
                </a:solidFill>
                <a:effectLst/>
                <a:latin typeface="Lora"/>
              </a:rPr>
              <a:t>(a) Is NOT best for A given B NOT? No.</a:t>
            </a:r>
          </a:p>
          <a:p>
            <a:pPr marL="914400"/>
            <a:r>
              <a:rPr lang="en-IN" sz="2000" b="0" i="0" u="none" strike="noStrike" dirty="0">
                <a:solidFill>
                  <a:srgbClr val="373D3F"/>
                </a:solidFill>
                <a:effectLst/>
                <a:latin typeface="Lora"/>
              </a:rPr>
              <a:t>(b) Is NOT best for B given A NOT? No.</a:t>
            </a:r>
          </a:p>
          <a:p>
            <a:pPr marL="1371600"/>
            <a:r>
              <a:rPr lang="en-IN" sz="2000" b="0" i="0" u="none" strike="noStrike" dirty="0">
                <a:solidFill>
                  <a:srgbClr val="FF0000"/>
                </a:solidFill>
                <a:effectLst/>
                <a:latin typeface="Lora"/>
              </a:rPr>
              <a:t>…(NOT, NOT) is not a Nash Equilibrium</a:t>
            </a:r>
            <a:r>
              <a:rPr lang="en-IN" sz="2000" b="0" i="0" u="none" strike="noStrike" dirty="0">
                <a:solidFill>
                  <a:srgbClr val="373D3F"/>
                </a:solidFill>
                <a:effectLst/>
                <a:latin typeface="Lora"/>
              </a:rPr>
              <a:t>.</a:t>
            </a:r>
          </a:p>
          <a:p>
            <a:r>
              <a:rPr lang="en-IN" sz="2000" b="0" i="0" u="none" strike="noStrike" dirty="0">
                <a:solidFill>
                  <a:srgbClr val="373D3F"/>
                </a:solidFill>
                <a:effectLst/>
                <a:latin typeface="Lora"/>
              </a:rPr>
              <a:t>Therefore, </a:t>
            </a:r>
            <a:r>
              <a:rPr lang="en-IN" sz="2000" b="1" i="0" u="none" strike="noStrike" dirty="0">
                <a:solidFill>
                  <a:srgbClr val="373D3F"/>
                </a:solidFill>
                <a:effectLst/>
                <a:latin typeface="Lora"/>
              </a:rPr>
              <a:t>(CONF, CONF) </a:t>
            </a:r>
            <a:r>
              <a:rPr lang="en-IN" sz="2000" b="0" i="0" u="none" strike="noStrike" dirty="0">
                <a:solidFill>
                  <a:srgbClr val="373D3F"/>
                </a:solidFill>
                <a:effectLst/>
                <a:latin typeface="Lora"/>
              </a:rPr>
              <a:t>is a Nash Equilibrium, and the only one Nash Equilibrium in the Prisoner’s Dilemma game. Note that in the Prisoner’s Dilemma game, the Equilibrium in Dominant Strategies is also a Nash Equilibrium.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0E0CAC-B04D-AB45-AE55-D1845FC9C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690" y="135081"/>
            <a:ext cx="6082038" cy="360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00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520569-54EB-E44E-A5DF-A53232BCD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21" y="374752"/>
            <a:ext cx="7413068" cy="19053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CD00CB-72AD-4945-AE66-23530C4E6875}"/>
              </a:ext>
            </a:extLst>
          </p:cNvPr>
          <p:cNvSpPr txBox="1"/>
          <p:nvPr/>
        </p:nvSpPr>
        <p:spPr>
          <a:xfrm>
            <a:off x="3702570" y="0"/>
            <a:ext cx="2773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Advertising Game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3E48EA-701B-4643-BFFA-E6BBB0B443E9}"/>
              </a:ext>
            </a:extLst>
          </p:cNvPr>
          <p:cNvSpPr/>
          <p:nvPr/>
        </p:nvSpPr>
        <p:spPr>
          <a:xfrm>
            <a:off x="524657" y="2410386"/>
            <a:ext cx="105830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en-IN" sz="2400" b="1" i="1" u="none" strike="noStrike" dirty="0">
                <a:solidFill>
                  <a:srgbClr val="373D3F"/>
                </a:solidFill>
                <a:effectLst/>
                <a:latin typeface="Lora"/>
              </a:rPr>
              <a:t>Advertising: Dominant Strategy</a:t>
            </a:r>
            <a:endParaRPr lang="en-IN" sz="2400" b="0" i="0" u="none" strike="noStrike" dirty="0">
              <a:solidFill>
                <a:srgbClr val="373D3F"/>
              </a:solidFill>
              <a:effectLst/>
              <a:latin typeface="Lora"/>
            </a:endParaRPr>
          </a:p>
          <a:p>
            <a:pPr marL="457200"/>
            <a:r>
              <a:rPr lang="en-IN" sz="2400" b="0" i="0" u="none" strike="noStrike" dirty="0">
                <a:solidFill>
                  <a:srgbClr val="373D3F"/>
                </a:solidFill>
                <a:effectLst/>
                <a:latin typeface="Lora"/>
              </a:rPr>
              <a:t>(1) If APP AD, MIC should AD (20 &gt; 5)</a:t>
            </a:r>
          </a:p>
          <a:p>
            <a:pPr marL="457200"/>
            <a:r>
              <a:rPr lang="en-IN" sz="2400" b="0" i="0" u="none" strike="noStrike" dirty="0">
                <a:solidFill>
                  <a:srgbClr val="373D3F"/>
                </a:solidFill>
                <a:effectLst/>
                <a:latin typeface="Lora"/>
              </a:rPr>
              <a:t>(2) If APP NOT, MIC should NOT (14 &gt; 10)</a:t>
            </a:r>
          </a:p>
          <a:p>
            <a:pPr marL="914400"/>
            <a:r>
              <a:rPr lang="en-IN" sz="2400" b="0" i="0" u="none" strike="noStrike" dirty="0">
                <a:solidFill>
                  <a:srgbClr val="FF0000"/>
                </a:solidFill>
                <a:effectLst/>
                <a:latin typeface="Lora"/>
              </a:rPr>
              <a:t>…different strategies, so no dominant strategy for Microsoft.</a:t>
            </a:r>
          </a:p>
          <a:p>
            <a:pPr marL="457200"/>
            <a:r>
              <a:rPr lang="en-IN" sz="2400" b="0" i="0" u="none" strike="noStrike" dirty="0">
                <a:solidFill>
                  <a:srgbClr val="373D3F"/>
                </a:solidFill>
                <a:effectLst/>
                <a:latin typeface="Lora"/>
              </a:rPr>
              <a:t>(3) If MIC AD, APP should AD (20 &gt; 5)</a:t>
            </a:r>
          </a:p>
          <a:p>
            <a:pPr marL="457200"/>
            <a:r>
              <a:rPr lang="en-IN" sz="2400" b="0" i="0" u="none" strike="noStrike" dirty="0">
                <a:solidFill>
                  <a:srgbClr val="373D3F"/>
                </a:solidFill>
                <a:effectLst/>
                <a:latin typeface="Lora"/>
              </a:rPr>
              <a:t>(4) If MIC NOT, APP should NOT (14 &gt; 10)</a:t>
            </a:r>
          </a:p>
          <a:p>
            <a:pPr marL="914400"/>
            <a:r>
              <a:rPr lang="en-IN" sz="2400" b="0" i="0" u="none" strike="noStrike" dirty="0">
                <a:solidFill>
                  <a:srgbClr val="FF0000"/>
                </a:solidFill>
                <a:effectLst/>
                <a:latin typeface="Lora"/>
              </a:rPr>
              <a:t>…different strategies, so no dominant strategy for Apple.</a:t>
            </a:r>
          </a:p>
          <a:p>
            <a:r>
              <a:rPr lang="en-IN" sz="2400" b="0" i="0" u="none" strike="noStrike" dirty="0">
                <a:solidFill>
                  <a:srgbClr val="FF0000"/>
                </a:solidFill>
                <a:effectLst/>
                <a:latin typeface="Lora"/>
              </a:rPr>
              <a:t>Thus, there are no dominant strategies, and no equilibrium in dominant strategies for this game.</a:t>
            </a:r>
          </a:p>
        </p:txBody>
      </p:sp>
    </p:spTree>
    <p:extLst>
      <p:ext uri="{BB962C8B-B14F-4D97-AF65-F5344CB8AC3E}">
        <p14:creationId xmlns:p14="http://schemas.microsoft.com/office/powerpoint/2010/main" val="200989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B51D11-710D-1D43-BA2B-AEACA9ECD822}"/>
              </a:ext>
            </a:extLst>
          </p:cNvPr>
          <p:cNvSpPr/>
          <p:nvPr/>
        </p:nvSpPr>
        <p:spPr>
          <a:xfrm>
            <a:off x="103909" y="446590"/>
            <a:ext cx="871797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en-IN" b="1" i="1" u="none" strike="noStrike" dirty="0">
                <a:solidFill>
                  <a:srgbClr val="373D3F"/>
                </a:solidFill>
                <a:effectLst/>
                <a:latin typeface="Lora"/>
              </a:rPr>
              <a:t>Advertising: Nash Equilibria</a:t>
            </a:r>
            <a:endParaRPr lang="en-IN" b="0" i="0" u="none" strike="noStrike" dirty="0">
              <a:solidFill>
                <a:srgbClr val="373D3F"/>
              </a:solidFill>
              <a:effectLst/>
              <a:latin typeface="Lora"/>
            </a:endParaRPr>
          </a:p>
          <a:p>
            <a:pPr marL="457200"/>
            <a:r>
              <a:rPr lang="en-IN" b="0" i="0" u="none" strike="noStrike" dirty="0">
                <a:solidFill>
                  <a:srgbClr val="373D3F"/>
                </a:solidFill>
                <a:effectLst/>
                <a:latin typeface="Lora"/>
              </a:rPr>
              <a:t>(1) Outcome = (AD, AD)</a:t>
            </a:r>
          </a:p>
          <a:p>
            <a:pPr marL="914400"/>
            <a:r>
              <a:rPr lang="en-IN" b="0" i="0" u="none" strike="noStrike" dirty="0">
                <a:solidFill>
                  <a:srgbClr val="373D3F"/>
                </a:solidFill>
                <a:effectLst/>
                <a:latin typeface="Lora"/>
              </a:rPr>
              <a:t>(a) Is AD best for MIC given APP AD? </a:t>
            </a:r>
            <a:r>
              <a:rPr lang="en-IN" b="1" i="0" u="none" strike="noStrike" dirty="0">
                <a:solidFill>
                  <a:srgbClr val="373D3F"/>
                </a:solidFill>
                <a:effectLst/>
                <a:latin typeface="Lora"/>
              </a:rPr>
              <a:t>Yes.</a:t>
            </a:r>
          </a:p>
          <a:p>
            <a:pPr marL="914400"/>
            <a:r>
              <a:rPr lang="en-IN" b="0" i="0" u="none" strike="noStrike" dirty="0">
                <a:solidFill>
                  <a:srgbClr val="373D3F"/>
                </a:solidFill>
                <a:effectLst/>
                <a:latin typeface="Lora"/>
              </a:rPr>
              <a:t>(b) Is AD best for APP given MIC AD? </a:t>
            </a:r>
            <a:r>
              <a:rPr lang="en-IN" b="1" i="0" u="none" strike="noStrike" dirty="0">
                <a:solidFill>
                  <a:srgbClr val="373D3F"/>
                </a:solidFill>
                <a:effectLst/>
                <a:latin typeface="Lora"/>
              </a:rPr>
              <a:t>Yes.</a:t>
            </a:r>
          </a:p>
          <a:p>
            <a:pPr marL="1371600"/>
            <a:r>
              <a:rPr lang="en-IN" b="0" i="0" u="none" strike="noStrike" dirty="0">
                <a:solidFill>
                  <a:srgbClr val="FF0000"/>
                </a:solidFill>
                <a:effectLst/>
                <a:latin typeface="Lora"/>
              </a:rPr>
              <a:t>…(AD, AD) is a Nash Equilibrium</a:t>
            </a:r>
            <a:r>
              <a:rPr lang="en-IN" b="0" i="0" u="none" strike="noStrike" dirty="0">
                <a:solidFill>
                  <a:srgbClr val="373D3F"/>
                </a:solidFill>
                <a:effectLst/>
                <a:latin typeface="Lora"/>
              </a:rPr>
              <a:t>.</a:t>
            </a:r>
          </a:p>
          <a:p>
            <a:pPr marL="457200"/>
            <a:r>
              <a:rPr lang="en-IN" b="0" i="0" u="none" strike="noStrike" dirty="0">
                <a:solidFill>
                  <a:srgbClr val="373D3F"/>
                </a:solidFill>
                <a:effectLst/>
                <a:latin typeface="Lora"/>
              </a:rPr>
              <a:t>(2) Outcome = (AD, NOT)</a:t>
            </a:r>
          </a:p>
          <a:p>
            <a:pPr marL="914400"/>
            <a:r>
              <a:rPr lang="en-IN" b="0" i="0" u="none" strike="noStrike" dirty="0">
                <a:solidFill>
                  <a:srgbClr val="373D3F"/>
                </a:solidFill>
                <a:effectLst/>
                <a:latin typeface="Lora"/>
              </a:rPr>
              <a:t>(a) Is AD best for MIC given APP NOT? No.</a:t>
            </a:r>
          </a:p>
          <a:p>
            <a:pPr marL="914400"/>
            <a:r>
              <a:rPr lang="en-IN" b="0" i="0" u="none" strike="noStrike" dirty="0">
                <a:solidFill>
                  <a:srgbClr val="373D3F"/>
                </a:solidFill>
                <a:effectLst/>
                <a:latin typeface="Lora"/>
              </a:rPr>
              <a:t>(b) Is NOT best for APP given MIC AD? No.</a:t>
            </a:r>
          </a:p>
          <a:p>
            <a:pPr marL="1371600"/>
            <a:r>
              <a:rPr lang="en-IN" b="0" i="0" u="none" strike="noStrike" dirty="0">
                <a:solidFill>
                  <a:srgbClr val="FF0000"/>
                </a:solidFill>
                <a:effectLst/>
                <a:latin typeface="Lora"/>
              </a:rPr>
              <a:t>…(AD, NOT) is not a Nash Equilibrium.</a:t>
            </a:r>
          </a:p>
          <a:p>
            <a:pPr marL="457200"/>
            <a:r>
              <a:rPr lang="en-IN" b="0" i="0" u="none" strike="noStrike" dirty="0">
                <a:solidFill>
                  <a:srgbClr val="373D3F"/>
                </a:solidFill>
                <a:effectLst/>
                <a:latin typeface="Lora"/>
              </a:rPr>
              <a:t>(3) Outcome = (NOT, AD)</a:t>
            </a:r>
          </a:p>
          <a:p>
            <a:pPr marL="914400"/>
            <a:r>
              <a:rPr lang="en-IN" b="0" i="0" u="none" strike="noStrike" dirty="0">
                <a:solidFill>
                  <a:srgbClr val="373D3F"/>
                </a:solidFill>
                <a:effectLst/>
                <a:latin typeface="Lora"/>
              </a:rPr>
              <a:t>(a) Is NOT best for MIC given APP AD? No.</a:t>
            </a:r>
          </a:p>
          <a:p>
            <a:pPr marL="914400"/>
            <a:r>
              <a:rPr lang="en-IN" b="0" i="0" u="none" strike="noStrike" dirty="0">
                <a:solidFill>
                  <a:srgbClr val="373D3F"/>
                </a:solidFill>
                <a:effectLst/>
                <a:latin typeface="Lora"/>
              </a:rPr>
              <a:t>(b) Is AD best for APP given MIC NOT? No.</a:t>
            </a:r>
          </a:p>
          <a:p>
            <a:pPr marL="1371600"/>
            <a:r>
              <a:rPr lang="en-IN" b="0" i="0" u="none" strike="noStrike" dirty="0">
                <a:solidFill>
                  <a:srgbClr val="FF0000"/>
                </a:solidFill>
                <a:effectLst/>
                <a:latin typeface="Lora"/>
              </a:rPr>
              <a:t>…(NOT, AD) is not a Nash Equilibrium</a:t>
            </a:r>
            <a:r>
              <a:rPr lang="en-IN" b="0" i="0" u="none" strike="noStrike" dirty="0">
                <a:solidFill>
                  <a:srgbClr val="373D3F"/>
                </a:solidFill>
                <a:effectLst/>
                <a:latin typeface="Lora"/>
              </a:rPr>
              <a:t>.</a:t>
            </a:r>
          </a:p>
          <a:p>
            <a:pPr marL="457200"/>
            <a:r>
              <a:rPr lang="en-IN" b="0" i="0" u="none" strike="noStrike" dirty="0">
                <a:solidFill>
                  <a:srgbClr val="373D3F"/>
                </a:solidFill>
                <a:effectLst/>
                <a:latin typeface="Lora"/>
              </a:rPr>
              <a:t>(4) Outcome = (NOT, NOT)</a:t>
            </a:r>
          </a:p>
          <a:p>
            <a:pPr marL="914400"/>
            <a:r>
              <a:rPr lang="en-IN" b="0" i="0" u="none" strike="noStrike" dirty="0">
                <a:solidFill>
                  <a:srgbClr val="373D3F"/>
                </a:solidFill>
                <a:effectLst/>
                <a:latin typeface="Lora"/>
              </a:rPr>
              <a:t>(a) Is NOT best for MIC given APP NOT? Yes.</a:t>
            </a:r>
          </a:p>
          <a:p>
            <a:pPr marL="914400"/>
            <a:r>
              <a:rPr lang="en-IN" b="0" i="0" u="none" strike="noStrike" dirty="0">
                <a:solidFill>
                  <a:srgbClr val="373D3F"/>
                </a:solidFill>
                <a:effectLst/>
                <a:latin typeface="Lora"/>
              </a:rPr>
              <a:t>(b) Is NOT best for APP given MIC NOT? Yes.</a:t>
            </a:r>
          </a:p>
          <a:p>
            <a:pPr marL="1371600"/>
            <a:r>
              <a:rPr lang="en-IN" b="0" i="0" u="none" strike="noStrike" dirty="0">
                <a:solidFill>
                  <a:srgbClr val="FF0000"/>
                </a:solidFill>
                <a:effectLst/>
                <a:latin typeface="Lora"/>
              </a:rPr>
              <a:t>…(NOT, NOT) is a Nash Equilibrium.</a:t>
            </a:r>
          </a:p>
          <a:p>
            <a:r>
              <a:rPr lang="en-IN" b="0" i="0" u="none" strike="noStrike" dirty="0">
                <a:solidFill>
                  <a:srgbClr val="373D3F"/>
                </a:solidFill>
                <a:effectLst/>
                <a:latin typeface="Lora"/>
              </a:rPr>
              <a:t>There are two Nash Equilibria in the Advertising game: (AD, AD) and (NOT, NOT). Therefore, in the Advertising game, there are two Nash Equilibria, and no Equilibrium in Dominant Strategies.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662FFD-F9CF-B843-9CAF-582DEBC24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345" y="1"/>
            <a:ext cx="6402810" cy="178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9337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{F3B30F08-2F75-A34E-A52A-5A16AF86E7A5}tf10001119</Template>
  <TotalTime>933</TotalTime>
  <Words>1042</Words>
  <Application>Microsoft Macintosh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Lora</vt:lpstr>
      <vt:lpstr>Palatino Linotype</vt:lpstr>
      <vt:lpstr>Gallery</vt:lpstr>
      <vt:lpstr>Dominant Strategy</vt:lpstr>
      <vt:lpstr>Dominant Strategy and Nash Equilibrium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Summing Up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Dominant Strategy</dc:title>
  <dc:creator>Microsoft Office User</dc:creator>
  <cp:lastModifiedBy>Microsoft Office User</cp:lastModifiedBy>
  <cp:revision>8</cp:revision>
  <dcterms:created xsi:type="dcterms:W3CDTF">2022-11-09T13:38:30Z</dcterms:created>
  <dcterms:modified xsi:type="dcterms:W3CDTF">2022-11-10T05:33:29Z</dcterms:modified>
</cp:coreProperties>
</file>