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9" r:id="rId3"/>
    <p:sldId id="261" r:id="rId4"/>
    <p:sldId id="295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65" r:id="rId13"/>
    <p:sldId id="306" r:id="rId14"/>
    <p:sldId id="307" r:id="rId15"/>
    <p:sldId id="308" r:id="rId16"/>
    <p:sldId id="309" r:id="rId17"/>
    <p:sldId id="268" r:id="rId18"/>
    <p:sldId id="311" r:id="rId19"/>
    <p:sldId id="312" r:id="rId20"/>
    <p:sldId id="313" r:id="rId21"/>
    <p:sldId id="314" r:id="rId22"/>
    <p:sldId id="264" r:id="rId23"/>
    <p:sldId id="263" r:id="rId24"/>
    <p:sldId id="278" r:id="rId25"/>
  </p:sldIdLst>
  <p:sldSz cx="9144000" cy="5143500" type="screen16x9"/>
  <p:notesSz cx="6858000" cy="9144000"/>
  <p:embeddedFontLst>
    <p:embeddedFont>
      <p:font typeface="Quicksand" panose="020B0604020202020204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0" autoAdjust="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0" dirty="0">
                <a:effectLst/>
                <a:latin typeface="Roboto" panose="02000000000000000000" pitchFamily="2" charset="0"/>
              </a:rPr>
              <a:t>The evidence suggests that most people stop at 1 or 2 k-levels.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And that’s useful to know,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because k-level thinking comes into play in high-stakes situations.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53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75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68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27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582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70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312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2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get your brain to work!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635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311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SOS -  Spare spare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r>
              <a:rPr lang="en-IN" sz="11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Nash - Sacrifice Sacrifice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Suppose y’all are given a range of integers from 0 to 100, you have to guess the whole number closest to 2/3 of the average of all numbers guessed.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me explain it to you, suppose these four people are playing a game and they choose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80, 70, 50, 40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number do you think was the correct guess at 2/3 of the average?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So if the average of all guesses is 60, the correct guess will be 40.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see if we can try and reason our way to the answer…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game is played under conditions known to game theorists as common knowledge.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Not only does every player have the same info , they also know everyone else does, and that everyone else knows that everyone else does and so on infinitely.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21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the highest possible average would occur if everyone guesses 100.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that case , the 2/3 would be 66.66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everyone can figure this out , it </a:t>
            </a:r>
            <a:r>
              <a:rPr lang="en-US" dirty="0" err="1"/>
              <a:t>would’t</a:t>
            </a:r>
            <a:r>
              <a:rPr lang="en-US" dirty="0"/>
              <a:t> make sense to guess any number higher than 67.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If everyone playing comes to this same conclusion,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no one will guess higher than 67.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7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0" dirty="0">
                <a:effectLst/>
                <a:latin typeface="Roboto" panose="02000000000000000000" pitchFamily="2" charset="0"/>
              </a:rPr>
              <a:t>Now 67 is the new highest possible average,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so no reasonable guess should be higher than ⅔ of that, which is 44.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This logic can be extended further and further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66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0" dirty="0">
                <a:effectLst/>
                <a:latin typeface="Roboto" panose="02000000000000000000" pitchFamily="2" charset="0"/>
              </a:rPr>
              <a:t>With each step, the highest possible logical answer keeps getting smaller.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So it would seem sensible to guess the lowest number possible.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And indeed, if everyone chose zero,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 game would reach what’s known as a Nash Equilibrium.</a:t>
            </a:r>
            <a:r>
              <a:rPr lang="en-GB" sz="11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 A state where every player has chosen the best possible strategy for themselves, given everyone else playing and no individual player can benefit by choosing differently.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42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0" dirty="0">
                <a:effectLst/>
                <a:latin typeface="Roboto" panose="02000000000000000000" pitchFamily="2" charset="0"/>
              </a:rPr>
              <a:t>But, that’s not what happens in the real world.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People, as it turns out, either aren’t perfectly rational,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or don’t expect each other to be perfectly rational.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Or, perhaps, it’s some combination of the two.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When this game is played in real-world settings,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the average tends to be somewhere between 20 and 35.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63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0" dirty="0">
                <a:effectLst/>
                <a:latin typeface="Roboto" panose="02000000000000000000" pitchFamily="2" charset="0"/>
              </a:rPr>
              <a:t>Economic game theorists have a way of </a:t>
            </a:r>
            <a:r>
              <a:rPr lang="en-IN" b="0" dirty="0" err="1">
                <a:effectLst/>
                <a:latin typeface="Roboto" panose="02000000000000000000" pitchFamily="2" charset="0"/>
              </a:rPr>
              <a:t>modeling</a:t>
            </a:r>
            <a:r>
              <a:rPr lang="en-IN" b="0" dirty="0">
                <a:effectLst/>
                <a:latin typeface="Roboto" panose="02000000000000000000" pitchFamily="2" charset="0"/>
              </a:rPr>
              <a:t> this interplay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between rationality and practicality called k-level reasoning.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K stands for the number of times a cycle of reasoning is repeated.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A person playing at k-level 0 would approach our game naively,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At k-level 1, a player would assume everyone else was playing at level 0,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resulting in an average of 50, and thus guess 33.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At k-level 2, they’d assume that everyone else was playing at level 1,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leading them to guess 22.</a:t>
            </a:r>
          </a:p>
          <a:p>
            <a:r>
              <a:rPr lang="en-IN" b="0" dirty="0">
                <a:effectLst/>
                <a:latin typeface="Roboto" panose="02000000000000000000" pitchFamily="2" charset="0"/>
              </a:rPr>
              <a:t>It would take 12 k-levels to reach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36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THEORY</a:t>
            </a:r>
            <a:endParaRPr dirty="0"/>
          </a:p>
        </p:txBody>
      </p:sp>
      <p:sp>
        <p:nvSpPr>
          <p:cNvPr id="2" name="Google Shape;79;p13">
            <a:extLst>
              <a:ext uri="{FF2B5EF4-FFF2-40B4-BE49-F238E27FC236}">
                <a16:creationId xmlns:a16="http://schemas.microsoft.com/office/drawing/2014/main" id="{EB9CD9A1-D731-7035-B55D-1559F96BB955}"/>
              </a:ext>
            </a:extLst>
          </p:cNvPr>
          <p:cNvSpPr txBox="1"/>
          <p:nvPr/>
        </p:nvSpPr>
        <p:spPr>
          <a:xfrm>
            <a:off x="1394076" y="2964757"/>
            <a:ext cx="7521300" cy="5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PRESENTATION BY ANIKET SAHRAN (102018065) AND DIVIJA (102018056)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K-Level Reasoning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Most people stop at K-Level 1 or 2.</a:t>
            </a:r>
            <a:endParaRPr lang="en-GB" sz="1600" b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K -level thinks comes into play in high stakes situations.</a:t>
            </a:r>
            <a:b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</a:br>
            <a:b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</a:br>
            <a:endParaRPr sz="16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682269-8A09-FE16-B920-9610ED97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66" y="2339925"/>
            <a:ext cx="3499790" cy="241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6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The Benefit of knowing the Answer.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Stock traders evaluate stocks not only based on the earnings report, but also on the values that others place on those numbers.</a:t>
            </a:r>
            <a:endParaRPr lang="en-GB" sz="1600" i="0" u="none" strike="noStrike" dirty="0">
              <a:solidFill>
                <a:schemeClr val="bg1"/>
              </a:solidFill>
              <a:latin typeface="Quicksand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Penalty kicks – both shooter and the goolie decide whether to go right or left based on what the other person is thinking</a:t>
            </a:r>
            <a:endParaRPr lang="en-GB" sz="1600" b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Participants must weigh their own understanding of the best course of action and how well they think other participants</a:t>
            </a: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 u</a:t>
            </a: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nderstand the situation</a:t>
            </a:r>
            <a:endParaRPr lang="en-GB" sz="1600" b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But 1-2 K-Levels is by no means a hard and fast rule simply being conscious of this tendency can make people adjust their expectations.</a:t>
            </a:r>
            <a:br>
              <a:rPr lang="en-GB" sz="1600" dirty="0"/>
            </a:br>
            <a:endParaRPr sz="16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09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 rotWithShape="1">
          <a:blip r:embed="rId3"/>
          <a:srcRect l="21" t="-406" r="51262" b="24873"/>
          <a:stretch/>
        </p:blipFill>
        <p:spPr>
          <a:xfrm>
            <a:off x="0" y="1221406"/>
            <a:ext cx="2800063" cy="2902268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The Benefit of knowing the Answer.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For instance what would happen if people played the ⅔ game after understanding the difference between the most logical approach and most common one ?</a:t>
            </a:r>
            <a:endParaRPr lang="en-GB" sz="1800" b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marL="38100" indent="0">
              <a:buNone/>
            </a:pPr>
            <a:endParaRPr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Now. Let’s listen to a story.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Uhmmm. Yeah. It involves game theory too.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35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Crispy and Chewy are in trouble.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55CAF-2D04-A3C5-2789-51D6CC48E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92614">
            <a:off x="1425833" y="2266143"/>
            <a:ext cx="1874579" cy="2128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61B09-2875-9B75-5BF6-3A3E656F0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01" b="90099" l="9630" r="94074">
                        <a14:foregroundMark x1="91111" y1="54950" x2="91111" y2="54950"/>
                        <a14:foregroundMark x1="69630" y1="90594" x2="69630" y2="90594"/>
                        <a14:foregroundMark x1="94074" y1="55941" x2="94074" y2="55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71276">
            <a:off x="2826436" y="2214467"/>
            <a:ext cx="1479585" cy="2213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23270-0991-3B58-C3CF-C08911FDB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1686">
            <a:off x="4304937" y="1870100"/>
            <a:ext cx="4415199" cy="24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2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The dilemma.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Choose to spare or sacrifice the other.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They can discuss, but neither will know the final decision.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If both spare, the fox will eat just one of each of their limbs.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If one spares while the other </a:t>
            </a: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sacrifices, the sparer will be fully eaten.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If both choose to sacrifice, the fox will eat three limb</a:t>
            </a: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s from each.</a:t>
            </a:r>
            <a:endParaRPr lang="en-GB" sz="1600" b="0" i="0" u="none" strike="noStrike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624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/>
          <a:srcRect l="10075" r="10075"/>
          <a:stretch/>
        </p:blipFill>
        <p:spPr>
          <a:xfrm>
            <a:off x="-228599" y="1176661"/>
            <a:ext cx="3242978" cy="336135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The Economics Behind.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516458" y="1850943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This scenario is popularly known as the Prisoner’s Dilemma.</a:t>
            </a:r>
            <a:endParaRPr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40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map it out.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3681446122"/>
              </p:ext>
            </p:extLst>
          </p:nvPr>
        </p:nvGraphicFramePr>
        <p:xfrm>
          <a:off x="3236121" y="2807497"/>
          <a:ext cx="4305897" cy="1503075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43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Spare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Sacrifice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Spare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3, 3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0, 4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Sacrifice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4, 0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1, 1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2735A1-3DEB-377E-409F-62CFC6C6A601}"/>
              </a:ext>
            </a:extLst>
          </p:cNvPr>
          <p:cNvCxnSpPr/>
          <p:nvPr/>
        </p:nvCxnSpPr>
        <p:spPr>
          <a:xfrm>
            <a:off x="3236121" y="2800353"/>
            <a:ext cx="4305897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041227-90C9-3575-E051-B69613268215}"/>
              </a:ext>
            </a:extLst>
          </p:cNvPr>
          <p:cNvSpPr txBox="1"/>
          <p:nvPr/>
        </p:nvSpPr>
        <p:spPr>
          <a:xfrm>
            <a:off x="1746649" y="3972018"/>
            <a:ext cx="119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Quicksand" panose="020B0604020202020204" charset="0"/>
              </a:rPr>
              <a:t>Crispy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7C912-8608-4DAA-FC9F-A3E354C2B91D}"/>
              </a:ext>
            </a:extLst>
          </p:cNvPr>
          <p:cNvSpPr txBox="1"/>
          <p:nvPr/>
        </p:nvSpPr>
        <p:spPr>
          <a:xfrm>
            <a:off x="4792566" y="2296095"/>
            <a:ext cx="119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Quicksand" panose="020B0604020202020204" charset="0"/>
              </a:rPr>
              <a:t>Chewy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F76C6-EED5-7F1C-99C4-A6D3A9ABC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7540" y="3018933"/>
            <a:ext cx="951223" cy="1080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76118-C522-DF5B-2E80-807DDBEF2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01" b="90099" l="9630" r="94074">
                        <a14:foregroundMark x1="91111" y1="54950" x2="91111" y2="54950"/>
                        <a14:foregroundMark x1="69630" y1="90594" x2="69630" y2="90594"/>
                        <a14:foregroundMark x1="94074" y1="55941" x2="94074" y2="55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3090" y="1156871"/>
            <a:ext cx="868412" cy="12994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Chewy do?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4232335059"/>
              </p:ext>
            </p:extLst>
          </p:nvPr>
        </p:nvGraphicFramePr>
        <p:xfrm>
          <a:off x="3236121" y="2807497"/>
          <a:ext cx="4305897" cy="1503075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43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Spare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Sacrifice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Spare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Sacrifice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2735A1-3DEB-377E-409F-62CFC6C6A601}"/>
              </a:ext>
            </a:extLst>
          </p:cNvPr>
          <p:cNvCxnSpPr/>
          <p:nvPr/>
        </p:nvCxnSpPr>
        <p:spPr>
          <a:xfrm>
            <a:off x="3236121" y="2800353"/>
            <a:ext cx="4305897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041227-90C9-3575-E051-B69613268215}"/>
              </a:ext>
            </a:extLst>
          </p:cNvPr>
          <p:cNvSpPr txBox="1"/>
          <p:nvPr/>
        </p:nvSpPr>
        <p:spPr>
          <a:xfrm>
            <a:off x="1746649" y="3972018"/>
            <a:ext cx="119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Quicksand" panose="020B0604020202020204" charset="0"/>
              </a:rPr>
              <a:t>Crispy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7C912-8608-4DAA-FC9F-A3E354C2B91D}"/>
              </a:ext>
            </a:extLst>
          </p:cNvPr>
          <p:cNvSpPr txBox="1"/>
          <p:nvPr/>
        </p:nvSpPr>
        <p:spPr>
          <a:xfrm>
            <a:off x="4792566" y="2296095"/>
            <a:ext cx="119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Quicksand" panose="020B0604020202020204" charset="0"/>
              </a:rPr>
              <a:t>Chewy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F76C6-EED5-7F1C-99C4-A6D3A9ABC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7540" y="3018933"/>
            <a:ext cx="951223" cy="1080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76118-C522-DF5B-2E80-807DDBEF2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01" b="90099" l="9630" r="94074">
                        <a14:foregroundMark x1="91111" y1="54950" x2="91111" y2="54950"/>
                        <a14:foregroundMark x1="69630" y1="90594" x2="69630" y2="90594"/>
                        <a14:foregroundMark x1="94074" y1="55941" x2="94074" y2="55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3090" y="1156871"/>
            <a:ext cx="868412" cy="12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21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The friendship won’t last.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According to the findings of Game Theory, both the sweets will betray one another.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This strategy is what Game Theorists call the Nash Equilibrium.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Neither can gain </a:t>
            </a: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by deviating from it.</a:t>
            </a:r>
            <a:endParaRPr lang="en-GB" sz="1600" b="0" i="0" u="none" strike="noStrike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0CB58-4E3F-6896-2D51-F49DA88A8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1638" y1="84080" x2="24859" y2="78109"/>
                        <a14:backgroundMark x1="41808" y1="78109" x2="46328" y2="78607"/>
                        <a14:backgroundMark x1="37288" y1="75622" x2="19209" y2="73632"/>
                        <a14:backgroundMark x1="50282" y1="78607" x2="75706" y2="75124"/>
                        <a14:backgroundMark x1="67797" y1="61194" x2="70621" y2="41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92614">
            <a:off x="3055169" y="2921048"/>
            <a:ext cx="1874579" cy="21287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C913F3-E220-B40F-2E11-5A3071641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01" b="90099" l="9630" r="94074">
                        <a14:foregroundMark x1="91111" y1="54950" x2="91111" y2="54950"/>
                        <a14:foregroundMark x1="94074" y1="55941" x2="94074" y2="55941"/>
                        <a14:backgroundMark x1="26667" y1="77228" x2="56296" y2="89604"/>
                        <a14:backgroundMark x1="16296" y1="76238" x2="55556" y2="80693"/>
                        <a14:backgroundMark x1="59259" y1="81683" x2="65185" y2="78218"/>
                        <a14:backgroundMark x1="82222" y1="78218" x2="71852" y2="90099"/>
                        <a14:backgroundMark x1="80000" y1="77228" x2="63704" y2="80693"/>
                        <a14:backgroundMark x1="62963" y1="93069" x2="74074" y2="90594"/>
                        <a14:backgroundMark x1="81481" y1="64356" x2="80741" y2="39604"/>
                        <a14:backgroundMark x1="80741" y1="39604" x2="80741" y2="39109"/>
                        <a14:backgroundMark x1="89630" y1="60891" x2="86667" y2="45545"/>
                        <a14:backgroundMark x1="91111" y1="63861" x2="90370" y2="51485"/>
                        <a14:backgroundMark x1="91852" y1="57921" x2="94074" y2="52475"/>
                        <a14:backgroundMark x1="91111" y1="59901" x2="94074" y2="53465"/>
                        <a14:backgroundMark x1="95556" y1="59901" x2="93333" y2="51485"/>
                        <a14:backgroundMark x1="91111" y1="58911" x2="88889" y2="51485"/>
                        <a14:backgroundMark x1="77778" y1="61386" x2="75556" y2="415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71276">
            <a:off x="4626662" y="2878479"/>
            <a:ext cx="1479585" cy="22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9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Shall we play a game?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Well! It’s not that easy.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A little twist.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The gingerbread men are now doomed to repeat the dilemma infinitely.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This changes the game, as the baked good</a:t>
            </a: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s can now use their future decisions as bargaining chips in the present.</a:t>
            </a:r>
            <a:endParaRPr lang="en-GB" sz="1600" b="0" i="0" u="none" strike="noStrike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0CB58-4E3F-6896-2D51-F49DA88A8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224" y1="71744" x2="68927" y2="74129"/>
                        <a14:foregroundMark x1="69499" y1="69532" x2="69423" y2="70147"/>
                        <a14:foregroundMark x1="69709" y1="67848" x2="69559" y2="69053"/>
                        <a14:foregroundMark x1="70072" y1="64929" x2="69908" y2="66244"/>
                        <a14:foregroundMark x1="71465" y1="53733" x2="70967" y2="57732"/>
                        <a14:foregroundMark x1="68927" y1="74129" x2="54802" y2="84080"/>
                        <a14:foregroundMark x1="60452" y1="88060" x2="64972" y2="89552"/>
                        <a14:backgroundMark x1="31638" y1="84080" x2="24859" y2="78109"/>
                        <a14:backgroundMark x1="41808" y1="78109" x2="46328" y2="78607"/>
                        <a14:backgroundMark x1="37288" y1="75622" x2="19209" y2="73632"/>
                        <a14:backgroundMark x1="71003" y1="75768" x2="75706" y2="75124"/>
                        <a14:backgroundMark x1="78531" y1="69154" x2="68927" y2="62687"/>
                        <a14:backgroundMark x1="71186" y1="71642" x2="69492" y2="65174"/>
                        <a14:backgroundMark x1="71186" y1="70647" x2="70621" y2="72139"/>
                        <a14:backgroundMark x1="69492" y1="38806" x2="79661" y2="48259"/>
                        <a14:backgroundMark x1="71751" y1="75124" x2="67797" y2="64677"/>
                        <a14:backgroundMark x1="72316" y1="65672" x2="70621" y2="641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92614">
            <a:off x="3055169" y="2921048"/>
            <a:ext cx="1874579" cy="2128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25B463-8105-C548-E55D-9684F824C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01" b="90099" l="9630" r="94074">
                        <a14:foregroundMark x1="91111" y1="54950" x2="91111" y2="54950"/>
                        <a14:foregroundMark x1="94074" y1="55941" x2="94074" y2="55941"/>
                        <a14:backgroundMark x1="60741" y1="78218" x2="84444" y2="84158"/>
                        <a14:backgroundMark x1="69630" y1="79703" x2="82963" y2="767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71276">
            <a:off x="4462355" y="2878478"/>
            <a:ext cx="1479585" cy="22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Terminologies.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all is important?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872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Key Elements?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Players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Relevant decision-making identities, whose utilities are interdependent.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Strategies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Complete plan of action for playing a game.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Pay-offs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Changes in welfare or utility at the end of the game.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  <p:bldP spid="138" grpId="0" build="p"/>
      <p:bldP spid="1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Socially Optimal Solution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Players choose the best possible strategy for the sum total of the players, maximizing the benefits for themselves too.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all are the different outcomes?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Nash Equilibrium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Players choose the best possible strategy for themselves, given everyone else playing and no individual player can benefit by choosing differently.</a:t>
            </a:r>
            <a:endParaRPr lang="en-GB" sz="20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  <p:bldP spid="13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Thanks!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</a:rPr>
              <a:t>ANY QUESTIONS?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What are the rules?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19CDE-2134-3F55-D3BC-5ACB9DFFC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50" b="96500" l="68350" r="96450">
                        <a14:foregroundMark x1="75750" y1="69700" x2="85200" y2="69050"/>
                        <a14:foregroundMark x1="85200" y1="69050" x2="85200" y2="69050"/>
                        <a14:foregroundMark x1="78250" y1="68050" x2="82300" y2="68200"/>
                        <a14:foregroundMark x1="68400" y1="78050" x2="69250" y2="83900"/>
                        <a14:foregroundMark x1="79650" y1="80550" x2="81750" y2="80000"/>
                      </a14:backgroundRemoval>
                    </a14:imgEffect>
                  </a14:imgLayer>
                </a14:imgProps>
              </a:ext>
            </a:extLst>
          </a:blip>
          <a:srcRect l="64861" t="65278"/>
          <a:stretch/>
        </p:blipFill>
        <p:spPr>
          <a:xfrm>
            <a:off x="2342603" y="1052860"/>
            <a:ext cx="1988107" cy="1964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88020E-5DEB-33D0-BB28-B82EFB0F53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50" b="62200" l="38000" r="62650">
                        <a14:foregroundMark x1="50400" y1="48400" x2="50000" y2="52800"/>
                        <a14:foregroundMark x1="46950" y1="60900" x2="56200" y2="59900"/>
                        <a14:foregroundMark x1="56200" y1="59900" x2="56250" y2="59900"/>
                        <a14:foregroundMark x1="40850" y1="56000" x2="38450" y2="47550"/>
                        <a14:foregroundMark x1="47100" y1="41000" x2="47350" y2="39350"/>
                        <a14:foregroundMark x1="40000" y1="44650" x2="38600" y2="53850"/>
                        <a14:foregroundMark x1="38600" y1="53850" x2="38750" y2="53950"/>
                        <a14:foregroundMark x1="38050" y1="50750" x2="38050" y2="47250"/>
                        <a14:foregroundMark x1="47500" y1="38100" x2="53050" y2="38400"/>
                        <a14:foregroundMark x1="62100" y1="52150" x2="61950" y2="49200"/>
                        <a14:foregroundMark x1="62350" y1="52950" x2="61950" y2="49200"/>
                        <a14:foregroundMark x1="51100" y1="37950" x2="48350" y2="37150"/>
                        <a14:foregroundMark x1="61550" y1="54050" x2="61650" y2="47950"/>
                        <a14:foregroundMark x1="62350" y1="52700" x2="62350" y2="47800"/>
                      </a14:backgroundRemoval>
                    </a14:imgEffect>
                  </a14:imgLayer>
                </a14:imgProps>
              </a:ext>
            </a:extLst>
          </a:blip>
          <a:srcRect l="35278" t="35463" r="34303" b="34814"/>
          <a:stretch/>
        </p:blipFill>
        <p:spPr>
          <a:xfrm>
            <a:off x="5379740" y="1060606"/>
            <a:ext cx="1721091" cy="1681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BB652-FCA3-78CE-2758-E002300FFF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150" b="96500" l="37750" r="62250">
                        <a14:foregroundMark x1="49300" y1="79250" x2="50450" y2="82750"/>
                        <a14:foregroundMark x1="43050" y1="84250" x2="43800" y2="73650"/>
                        <a14:foregroundMark x1="43800" y1="73650" x2="53250" y2="72400"/>
                        <a14:foregroundMark x1="53250" y1="72400" x2="61700" y2="82050"/>
                        <a14:foregroundMark x1="61700" y1="82050" x2="60150" y2="85100"/>
                        <a14:foregroundMark x1="57100" y1="87050" x2="60500" y2="76500"/>
                        <a14:foregroundMark x1="60500" y1="76500" x2="52950" y2="69800"/>
                        <a14:foregroundMark x1="52950" y1="69800" x2="39700" y2="73550"/>
                        <a14:foregroundMark x1="39700" y1="73550" x2="39550" y2="85300"/>
                        <a14:foregroundMark x1="39550" y1="85300" x2="42100" y2="87200"/>
                        <a14:foregroundMark x1="57100" y1="88300" x2="61500" y2="77000"/>
                        <a14:foregroundMark x1="61500" y1="77000" x2="49850" y2="69800"/>
                        <a14:foregroundMark x1="49850" y1="69800" x2="44850" y2="69400"/>
                        <a14:foregroundMark x1="44050" y1="70100" x2="37800" y2="79050"/>
                        <a14:foregroundMark x1="37800" y1="79050" x2="41100" y2="87050"/>
                        <a14:foregroundMark x1="40550" y1="87450" x2="37800" y2="78300"/>
                        <a14:foregroundMark x1="37800" y1="78300" x2="44950" y2="70450"/>
                        <a14:foregroundMark x1="44950" y1="70450" x2="55700" y2="71000"/>
                        <a14:foregroundMark x1="55700" y1="71000" x2="61950" y2="77950"/>
                        <a14:foregroundMark x1="61950" y1="77950" x2="57250" y2="87050"/>
                        <a14:foregroundMark x1="40000" y1="87450" x2="38000" y2="76450"/>
                        <a14:foregroundMark x1="38000" y1="76450" x2="46150" y2="68750"/>
                        <a14:foregroundMark x1="46150" y1="68750" x2="56450" y2="72050"/>
                        <a14:foregroundMark x1="56450" y1="72050" x2="61550" y2="79850"/>
                        <a14:foregroundMark x1="61550" y1="79850" x2="57250" y2="87600"/>
                        <a14:foregroundMark x1="48050" y1="69250" x2="57750" y2="70850"/>
                        <a14:foregroundMark x1="57750" y1="70850" x2="60450" y2="77300"/>
                        <a14:foregroundMark x1="47100" y1="68850" x2="57100" y2="70000"/>
                        <a14:foregroundMark x1="57100" y1="70000" x2="57250" y2="70250"/>
                        <a14:foregroundMark x1="47950" y1="69000" x2="55150" y2="68700"/>
                        <a14:foregroundMark x1="47250" y1="69000" x2="51800" y2="68150"/>
                        <a14:foregroundMark x1="55700" y1="71750" x2="62250" y2="78750"/>
                        <a14:foregroundMark x1="62250" y1="78750" x2="61700" y2="82200"/>
                        <a14:foregroundMark x1="50000" y1="80800" x2="51400" y2="79800"/>
                      </a14:backgroundRemoval>
                    </a14:imgEffect>
                  </a14:imgLayer>
                </a14:imgProps>
              </a:ext>
            </a:extLst>
          </a:blip>
          <a:srcRect l="35036" t="65278" r="35820"/>
          <a:stretch/>
        </p:blipFill>
        <p:spPr>
          <a:xfrm>
            <a:off x="3354047" y="1055729"/>
            <a:ext cx="1648909" cy="1964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7DD28-6F60-56DC-6BFD-38A4F9779E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400" b="96500" l="3500" r="31600">
                        <a14:foregroundMark x1="20650" y1="68650" x2="16750" y2="68400"/>
                        <a14:foregroundMark x1="31350" y1="85450" x2="31500" y2="78950"/>
                        <a14:foregroundMark x1="16750" y1="81550" x2="18450" y2="82250"/>
                        <a14:foregroundMark x1="17750" y1="81150" x2="20500" y2="80050"/>
                      </a14:backgroundRemoval>
                    </a14:imgEffect>
                  </a14:imgLayer>
                </a14:imgProps>
              </a:ext>
            </a:extLst>
          </a:blip>
          <a:srcRect t="65046" r="64861"/>
          <a:stretch/>
        </p:blipFill>
        <p:spPr>
          <a:xfrm>
            <a:off x="4149972" y="1055134"/>
            <a:ext cx="1988106" cy="19776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5A5B0D-EDA6-1A35-E10D-E547334F81D0}"/>
              </a:ext>
            </a:extLst>
          </p:cNvPr>
          <p:cNvCxnSpPr/>
          <p:nvPr/>
        </p:nvCxnSpPr>
        <p:spPr>
          <a:xfrm>
            <a:off x="3000375" y="3257552"/>
            <a:ext cx="34075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F01FE1F-B61C-4FC1-B484-3FD49D80BE45}"/>
              </a:ext>
            </a:extLst>
          </p:cNvPr>
          <p:cNvSpPr/>
          <p:nvPr/>
        </p:nvSpPr>
        <p:spPr>
          <a:xfrm rot="10800000">
            <a:off x="6341650" y="3055385"/>
            <a:ext cx="132587" cy="12572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EF964A5-CBC6-7802-F8AF-6A79D6B1AB30}"/>
              </a:ext>
            </a:extLst>
          </p:cNvPr>
          <p:cNvSpPr/>
          <p:nvPr/>
        </p:nvSpPr>
        <p:spPr>
          <a:xfrm rot="10800000">
            <a:off x="2934081" y="3055385"/>
            <a:ext cx="132587" cy="12572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Google Shape;79;p13">
            <a:extLst>
              <a:ext uri="{FF2B5EF4-FFF2-40B4-BE49-F238E27FC236}">
                <a16:creationId xmlns:a16="http://schemas.microsoft.com/office/drawing/2014/main" id="{2F6C0EE2-C255-8DE7-6214-BEBB15FD4AEA}"/>
              </a:ext>
            </a:extLst>
          </p:cNvPr>
          <p:cNvSpPr txBox="1"/>
          <p:nvPr/>
        </p:nvSpPr>
        <p:spPr>
          <a:xfrm>
            <a:off x="2861592" y="3093855"/>
            <a:ext cx="234700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" name="Google Shape;79;p13">
            <a:extLst>
              <a:ext uri="{FF2B5EF4-FFF2-40B4-BE49-F238E27FC236}">
                <a16:creationId xmlns:a16="http://schemas.microsoft.com/office/drawing/2014/main" id="{C1B054A1-E000-58D8-57E5-B48695085CB6}"/>
              </a:ext>
            </a:extLst>
          </p:cNvPr>
          <p:cNvSpPr txBox="1"/>
          <p:nvPr/>
        </p:nvSpPr>
        <p:spPr>
          <a:xfrm>
            <a:off x="6214728" y="3067801"/>
            <a:ext cx="486446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100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79;p13">
            <a:extLst>
              <a:ext uri="{FF2B5EF4-FFF2-40B4-BE49-F238E27FC236}">
                <a16:creationId xmlns:a16="http://schemas.microsoft.com/office/drawing/2014/main" id="{64AE357D-1533-CCA9-325B-C190BE3B8CEB}"/>
              </a:ext>
            </a:extLst>
          </p:cNvPr>
          <p:cNvSpPr txBox="1"/>
          <p:nvPr/>
        </p:nvSpPr>
        <p:spPr>
          <a:xfrm>
            <a:off x="3882628" y="3447302"/>
            <a:ext cx="1643062" cy="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46E2E6"/>
                </a:solidFill>
                <a:latin typeface="Quicksand"/>
                <a:ea typeface="Quicksand"/>
                <a:cs typeface="Quicksand"/>
                <a:sym typeface="Quicksand"/>
              </a:rPr>
              <a:t>2/3</a:t>
            </a:r>
            <a:endParaRPr sz="4400" dirty="0">
              <a:solidFill>
                <a:srgbClr val="46E2E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Reasoning our way to the answer.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One condition for the game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Common Knowledge.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3B125-CC63-3C86-E602-FA5A35149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650" b="62400" l="3500" r="32400">
                        <a14:foregroundMark x1="20450" y1="49750" x2="16850" y2="50600"/>
                        <a14:foregroundMark x1="18800" y1="39050" x2="19750" y2="37700"/>
                        <a14:foregroundMark x1="29500" y1="48500" x2="32400" y2="51150"/>
                        <a14:foregroundMark x1="23800" y1="56150" x2="16850" y2="59350"/>
                        <a14:foregroundMark x1="22000" y1="60450" x2="16150" y2="60450"/>
                        <a14:foregroundMark x1="22700" y1="62150" x2="17700" y2="61550"/>
                        <a14:foregroundMark x1="20600" y1="61150" x2="20900" y2="62250"/>
                        <a14:foregroundMark x1="18950" y1="62400" x2="18950" y2="62400"/>
                        <a14:foregroundMark x1="18800" y1="62400" x2="18800" y2="62400"/>
                        <a14:foregroundMark x1="17400" y1="62000" x2="22550" y2="62400"/>
                        <a14:foregroundMark x1="17700" y1="62000" x2="21550" y2="62400"/>
                        <a14:foregroundMark x1="17400" y1="61550" x2="22250" y2="62000"/>
                      </a14:backgroundRemoval>
                    </a14:imgEffect>
                  </a14:imgLayer>
                </a14:imgProps>
              </a:ext>
            </a:extLst>
          </a:blip>
          <a:srcRect t="34630" r="64861" b="34814"/>
          <a:stretch/>
        </p:blipFill>
        <p:spPr>
          <a:xfrm>
            <a:off x="3806414" y="2571750"/>
            <a:ext cx="860835" cy="7485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FFEA-7948-CCE0-FB1C-01335757BF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50" b="61900" l="67750" r="96450">
                        <a14:foregroundMark x1="82750" y1="51500" x2="81200" y2="52300"/>
                        <a14:foregroundMark x1="79100" y1="52050" x2="80500" y2="50100"/>
                        <a14:foregroundMark x1="67750" y1="52450" x2="68550" y2="46750"/>
                        <a14:foregroundMark x1="74250" y1="59700" x2="84050" y2="61300"/>
                        <a14:foregroundMark x1="84050" y1="61300" x2="85650" y2="60250"/>
                        <a14:foregroundMark x1="76750" y1="61900" x2="84400" y2="61200"/>
                      </a14:backgroundRemoval>
                    </a14:imgEffect>
                  </a14:imgLayer>
                </a14:imgProps>
              </a:ext>
            </a:extLst>
          </a:blip>
          <a:srcRect l="64861" t="34120" b="35324"/>
          <a:stretch/>
        </p:blipFill>
        <p:spPr>
          <a:xfrm flipH="1">
            <a:off x="4572000" y="2571750"/>
            <a:ext cx="860835" cy="748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3F8323-08D7-3999-0508-70D5886861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" b="31700" l="37750" r="62400">
                        <a14:foregroundMark x1="49950" y1="20450" x2="49950" y2="20450"/>
                        <a14:foregroundMark x1="50250" y1="20200" x2="49550" y2="19650"/>
                        <a14:foregroundMark x1="51750" y1="24650" x2="50800" y2="26000"/>
                        <a14:foregroundMark x1="45100" y1="30050" x2="54100" y2="30600"/>
                        <a14:foregroundMark x1="51350" y1="31700" x2="47900" y2="31000"/>
                        <a14:foregroundMark x1="37800" y1="20900" x2="38600" y2="16850"/>
                        <a14:foregroundMark x1="61450" y1="21700" x2="61450" y2="18100"/>
                        <a14:foregroundMark x1="61450" y1="22000" x2="62400" y2="20050"/>
                      </a14:backgroundRemoval>
                    </a14:imgEffect>
                  </a14:imgLayer>
                </a14:imgProps>
              </a:ext>
            </a:extLst>
          </a:blip>
          <a:srcRect l="35424" r="35655" b="65278"/>
          <a:stretch/>
        </p:blipFill>
        <p:spPr>
          <a:xfrm>
            <a:off x="5494775" y="2470075"/>
            <a:ext cx="710790" cy="850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DC0FC-4C8E-542C-ECBC-98BADF6CA6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50" b="62200" l="38000" r="62650">
                        <a14:foregroundMark x1="50400" y1="48400" x2="50000" y2="52800"/>
                        <a14:foregroundMark x1="46950" y1="60900" x2="56200" y2="59900"/>
                        <a14:foregroundMark x1="56200" y1="59900" x2="56250" y2="59900"/>
                        <a14:foregroundMark x1="40850" y1="56000" x2="38450" y2="47550"/>
                        <a14:foregroundMark x1="47100" y1="41000" x2="47350" y2="39350"/>
                        <a14:foregroundMark x1="40000" y1="44650" x2="38600" y2="53850"/>
                        <a14:foregroundMark x1="38600" y1="53850" x2="38750" y2="53950"/>
                        <a14:foregroundMark x1="38050" y1="50750" x2="38050" y2="47250"/>
                        <a14:foregroundMark x1="47500" y1="38100" x2="53050" y2="38400"/>
                        <a14:foregroundMark x1="62100" y1="52150" x2="61950" y2="49200"/>
                        <a14:foregroundMark x1="62350" y1="52950" x2="61950" y2="49200"/>
                        <a14:foregroundMark x1="51100" y1="37950" x2="48350" y2="37150"/>
                        <a14:foregroundMark x1="61550" y1="54050" x2="61650" y2="47950"/>
                        <a14:foregroundMark x1="62350" y1="52700" x2="62350" y2="47800"/>
                      </a14:backgroundRemoval>
                    </a14:imgEffect>
                  </a14:imgLayer>
                </a14:imgProps>
              </a:ext>
            </a:extLst>
          </a:blip>
          <a:srcRect l="35278" t="35463" r="34303" b="34814"/>
          <a:stretch/>
        </p:blipFill>
        <p:spPr>
          <a:xfrm>
            <a:off x="6260361" y="2580567"/>
            <a:ext cx="757090" cy="739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A7695-802F-627E-8987-63E89FF47A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50" b="96500" l="68350" r="96450">
                        <a14:foregroundMark x1="75750" y1="69700" x2="85200" y2="69050"/>
                        <a14:foregroundMark x1="85200" y1="69050" x2="85200" y2="69050"/>
                        <a14:foregroundMark x1="78250" y1="68050" x2="82300" y2="68200"/>
                        <a14:foregroundMark x1="68400" y1="78050" x2="69250" y2="83900"/>
                        <a14:foregroundMark x1="79650" y1="80550" x2="81750" y2="80000"/>
                      </a14:backgroundRemoval>
                    </a14:imgEffect>
                  </a14:imgLayer>
                </a14:imgProps>
              </a:ext>
            </a:extLst>
          </a:blip>
          <a:srcRect l="64861" t="65278"/>
          <a:stretch/>
        </p:blipFill>
        <p:spPr>
          <a:xfrm>
            <a:off x="6986918" y="2595808"/>
            <a:ext cx="860430" cy="850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28F4B-481F-FA97-3FF8-0F1A1F3E75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400" b="96500" l="3500" r="31600">
                        <a14:foregroundMark x1="20650" y1="68650" x2="16750" y2="68400"/>
                        <a14:foregroundMark x1="31350" y1="85450" x2="31500" y2="78950"/>
                        <a14:foregroundMark x1="16750" y1="81550" x2="18450" y2="82250"/>
                        <a14:foregroundMark x1="17750" y1="81150" x2="20500" y2="80050"/>
                      </a14:backgroundRemoval>
                    </a14:imgEffect>
                  </a14:imgLayer>
                </a14:imgProps>
              </a:ext>
            </a:extLst>
          </a:blip>
          <a:srcRect t="65046" r="64861"/>
          <a:stretch/>
        </p:blipFill>
        <p:spPr>
          <a:xfrm>
            <a:off x="7633876" y="2547692"/>
            <a:ext cx="888836" cy="88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DEBA3-C7A9-0016-794A-948558645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150" b="96500" l="37750" r="62250">
                        <a14:foregroundMark x1="49300" y1="79250" x2="50450" y2="82750"/>
                        <a14:foregroundMark x1="43050" y1="84250" x2="43800" y2="73650"/>
                        <a14:foregroundMark x1="43800" y1="73650" x2="53250" y2="72400"/>
                        <a14:foregroundMark x1="53250" y1="72400" x2="61700" y2="82050"/>
                        <a14:foregroundMark x1="61700" y1="82050" x2="60150" y2="85100"/>
                        <a14:foregroundMark x1="57100" y1="87050" x2="60500" y2="76500"/>
                        <a14:foregroundMark x1="60500" y1="76500" x2="52950" y2="69800"/>
                        <a14:foregroundMark x1="52950" y1="69800" x2="39700" y2="73550"/>
                        <a14:foregroundMark x1="39700" y1="73550" x2="39550" y2="85300"/>
                        <a14:foregroundMark x1="39550" y1="85300" x2="42100" y2="87200"/>
                        <a14:foregroundMark x1="57100" y1="88300" x2="61500" y2="77000"/>
                        <a14:foregroundMark x1="61500" y1="77000" x2="49850" y2="69800"/>
                        <a14:foregroundMark x1="49850" y1="69800" x2="44850" y2="69400"/>
                        <a14:foregroundMark x1="44050" y1="70100" x2="37800" y2="79050"/>
                        <a14:foregroundMark x1="37800" y1="79050" x2="41100" y2="87050"/>
                        <a14:foregroundMark x1="40550" y1="87450" x2="37800" y2="78300"/>
                        <a14:foregroundMark x1="37800" y1="78300" x2="44950" y2="70450"/>
                        <a14:foregroundMark x1="44950" y1="70450" x2="55700" y2="71000"/>
                        <a14:foregroundMark x1="55700" y1="71000" x2="61950" y2="77950"/>
                        <a14:foregroundMark x1="61950" y1="77950" x2="57250" y2="87050"/>
                        <a14:foregroundMark x1="40000" y1="87450" x2="38000" y2="76450"/>
                        <a14:foregroundMark x1="38000" y1="76450" x2="46150" y2="68750"/>
                        <a14:foregroundMark x1="46150" y1="68750" x2="56450" y2="72050"/>
                        <a14:foregroundMark x1="56450" y1="72050" x2="61550" y2="79850"/>
                        <a14:foregroundMark x1="61550" y1="79850" x2="57250" y2="87600"/>
                        <a14:foregroundMark x1="48050" y1="69250" x2="57750" y2="70850"/>
                        <a14:foregroundMark x1="57750" y1="70850" x2="60450" y2="77300"/>
                        <a14:foregroundMark x1="47100" y1="68850" x2="57100" y2="70000"/>
                        <a14:foregroundMark x1="57100" y1="70000" x2="57250" y2="70250"/>
                        <a14:foregroundMark x1="47950" y1="69000" x2="55150" y2="68700"/>
                        <a14:foregroundMark x1="47250" y1="69000" x2="51800" y2="68150"/>
                        <a14:foregroundMark x1="55700" y1="71750" x2="62250" y2="78750"/>
                        <a14:foregroundMark x1="62250" y1="78750" x2="61700" y2="82200"/>
                        <a14:foregroundMark x1="50000" y1="80800" x2="51400" y2="79800"/>
                      </a14:backgroundRemoval>
                    </a14:imgEffect>
                  </a14:imgLayer>
                </a14:imgProps>
              </a:ext>
            </a:extLst>
          </a:blip>
          <a:srcRect l="35036" t="65278" r="35820"/>
          <a:stretch/>
        </p:blipFill>
        <p:spPr>
          <a:xfrm>
            <a:off x="8522712" y="2529901"/>
            <a:ext cx="756826" cy="901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BB39A-C5F6-86E7-D554-4DFD166A386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" b="32100" l="3500" r="31950">
                        <a14:foregroundMark x1="19850" y1="31950" x2="19850" y2="31950"/>
                        <a14:foregroundMark x1="18050" y1="31800" x2="18750" y2="32100"/>
                        <a14:foregroundMark x1="31950" y1="21250" x2="31950" y2="21250"/>
                      </a14:backgroundRemoval>
                    </a14:imgEffect>
                  </a14:imgLayer>
                </a14:imgProps>
              </a:ext>
            </a:extLst>
          </a:blip>
          <a:srcRect r="64861" b="65278"/>
          <a:stretch/>
        </p:blipFill>
        <p:spPr>
          <a:xfrm>
            <a:off x="3029996" y="2452275"/>
            <a:ext cx="896455" cy="88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D9DB10-07F2-A56D-35D3-8ECDDFC71C7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" b="32050" l="67850" r="96450">
                        <a14:foregroundMark x1="68150" y1="19400" x2="68150" y2="19400"/>
                        <a14:foregroundMark x1="67850" y1="19400" x2="67850" y2="19400"/>
                        <a14:foregroundMark x1="79700" y1="18850" x2="81050" y2="22200"/>
                        <a14:foregroundMark x1="80350" y1="32050" x2="80350" y2="32050"/>
                      </a14:backgroundRemoval>
                    </a14:imgEffect>
                  </a14:imgLayer>
                </a14:imgProps>
              </a:ext>
            </a:extLst>
          </a:blip>
          <a:srcRect l="64861" b="65278"/>
          <a:stretch/>
        </p:blipFill>
        <p:spPr>
          <a:xfrm>
            <a:off x="2349139" y="2426447"/>
            <a:ext cx="922593" cy="911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BFE876-D57E-9582-5CD1-E4E51667E5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650" b="62400" l="3500" r="32400">
                        <a14:foregroundMark x1="20450" y1="49750" x2="16850" y2="50600"/>
                        <a14:foregroundMark x1="18800" y1="39050" x2="19750" y2="37700"/>
                        <a14:foregroundMark x1="29500" y1="48500" x2="32400" y2="51150"/>
                        <a14:foregroundMark x1="23800" y1="56150" x2="16850" y2="59350"/>
                        <a14:foregroundMark x1="22000" y1="60450" x2="16150" y2="60450"/>
                        <a14:foregroundMark x1="22700" y1="62150" x2="17700" y2="61550"/>
                        <a14:foregroundMark x1="20600" y1="61150" x2="20900" y2="62250"/>
                        <a14:foregroundMark x1="18950" y1="62400" x2="18950" y2="62400"/>
                        <a14:foregroundMark x1="18800" y1="62400" x2="18800" y2="62400"/>
                        <a14:foregroundMark x1="17400" y1="62000" x2="22550" y2="62400"/>
                        <a14:foregroundMark x1="17700" y1="62000" x2="21550" y2="62400"/>
                        <a14:foregroundMark x1="17400" y1="61550" x2="22250" y2="62000"/>
                      </a14:backgroundRemoval>
                    </a14:imgEffect>
                  </a14:imgLayer>
                </a14:imgProps>
              </a:ext>
            </a:extLst>
          </a:blip>
          <a:srcRect t="34630" r="64861" b="34814"/>
          <a:stretch/>
        </p:blipFill>
        <p:spPr>
          <a:xfrm>
            <a:off x="7257889" y="3311399"/>
            <a:ext cx="860835" cy="748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CBDB4A-F8F9-2F2E-27EC-E6EF53DD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50" b="61900" l="67750" r="96450">
                        <a14:foregroundMark x1="82750" y1="51500" x2="81200" y2="52300"/>
                        <a14:foregroundMark x1="79100" y1="52050" x2="80500" y2="50100"/>
                        <a14:foregroundMark x1="67750" y1="52450" x2="68550" y2="46750"/>
                        <a14:foregroundMark x1="74250" y1="59700" x2="84050" y2="61300"/>
                        <a14:foregroundMark x1="84050" y1="61300" x2="85650" y2="60250"/>
                        <a14:foregroundMark x1="76750" y1="61900" x2="84400" y2="61200"/>
                      </a14:backgroundRemoval>
                    </a14:imgEffect>
                  </a14:imgLayer>
                </a14:imgProps>
              </a:ext>
            </a:extLst>
          </a:blip>
          <a:srcRect l="64861" t="34120" b="35324"/>
          <a:stretch/>
        </p:blipFill>
        <p:spPr>
          <a:xfrm flipH="1">
            <a:off x="8023475" y="3311399"/>
            <a:ext cx="860835" cy="748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C12706-B945-CF28-7088-9EC5998BC9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" b="31700" l="37750" r="62400">
                        <a14:foregroundMark x1="49950" y1="20450" x2="49950" y2="20450"/>
                        <a14:foregroundMark x1="50250" y1="20200" x2="49550" y2="19650"/>
                        <a14:foregroundMark x1="51750" y1="24650" x2="50800" y2="26000"/>
                        <a14:foregroundMark x1="45100" y1="30050" x2="54100" y2="30600"/>
                        <a14:foregroundMark x1="51350" y1="31700" x2="47900" y2="31000"/>
                        <a14:foregroundMark x1="37800" y1="20900" x2="38600" y2="16850"/>
                        <a14:foregroundMark x1="61450" y1="21700" x2="61450" y2="18100"/>
                        <a14:foregroundMark x1="61450" y1="22000" x2="62400" y2="20050"/>
                      </a14:backgroundRemoval>
                    </a14:imgEffect>
                  </a14:imgLayer>
                </a14:imgProps>
              </a:ext>
            </a:extLst>
          </a:blip>
          <a:srcRect l="35424" r="35655" b="65278"/>
          <a:stretch/>
        </p:blipFill>
        <p:spPr>
          <a:xfrm>
            <a:off x="8946250" y="3209724"/>
            <a:ext cx="710790" cy="8502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EA49E4-D4EB-6A41-C5A5-C6D90ED3FBB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50" b="62200" l="38000" r="62650">
                        <a14:foregroundMark x1="50400" y1="48400" x2="50000" y2="52800"/>
                        <a14:foregroundMark x1="46950" y1="60900" x2="56200" y2="59900"/>
                        <a14:foregroundMark x1="56200" y1="59900" x2="56250" y2="59900"/>
                        <a14:foregroundMark x1="40850" y1="56000" x2="38450" y2="47550"/>
                        <a14:foregroundMark x1="47100" y1="41000" x2="47350" y2="39350"/>
                        <a14:foregroundMark x1="40000" y1="44650" x2="38600" y2="53850"/>
                        <a14:foregroundMark x1="38600" y1="53850" x2="38750" y2="53950"/>
                        <a14:foregroundMark x1="38050" y1="50750" x2="38050" y2="47250"/>
                        <a14:foregroundMark x1="47500" y1="38100" x2="53050" y2="38400"/>
                        <a14:foregroundMark x1="62100" y1="52150" x2="61950" y2="49200"/>
                        <a14:foregroundMark x1="62350" y1="52950" x2="61950" y2="49200"/>
                        <a14:foregroundMark x1="51100" y1="37950" x2="48350" y2="37150"/>
                        <a14:foregroundMark x1="61550" y1="54050" x2="61650" y2="47950"/>
                        <a14:foregroundMark x1="62350" y1="52700" x2="62350" y2="47800"/>
                      </a14:backgroundRemoval>
                    </a14:imgEffect>
                  </a14:imgLayer>
                </a14:imgProps>
              </a:ext>
            </a:extLst>
          </a:blip>
          <a:srcRect l="35278" t="35463" r="34303" b="34814"/>
          <a:stretch/>
        </p:blipFill>
        <p:spPr>
          <a:xfrm>
            <a:off x="2775214" y="3355936"/>
            <a:ext cx="757090" cy="7397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EAC712-3F4C-5C2C-8344-C2E1261B2A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50" b="96500" l="68350" r="96450">
                        <a14:foregroundMark x1="75750" y1="69700" x2="85200" y2="69050"/>
                        <a14:foregroundMark x1="85200" y1="69050" x2="85200" y2="69050"/>
                        <a14:foregroundMark x1="78250" y1="68050" x2="82300" y2="68200"/>
                        <a14:foregroundMark x1="68400" y1="78050" x2="69250" y2="83900"/>
                        <a14:foregroundMark x1="79650" y1="80550" x2="81750" y2="80000"/>
                      </a14:backgroundRemoval>
                    </a14:imgEffect>
                  </a14:imgLayer>
                </a14:imgProps>
              </a:ext>
            </a:extLst>
          </a:blip>
          <a:srcRect l="64861" t="65278"/>
          <a:stretch/>
        </p:blipFill>
        <p:spPr>
          <a:xfrm>
            <a:off x="3501771" y="3371177"/>
            <a:ext cx="860430" cy="8502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FDBC2D-D72C-744F-D9C9-7F93B4CB73F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400" b="96500" l="3500" r="31600">
                        <a14:foregroundMark x1="20650" y1="68650" x2="16750" y2="68400"/>
                        <a14:foregroundMark x1="31350" y1="85450" x2="31500" y2="78950"/>
                        <a14:foregroundMark x1="16750" y1="81550" x2="18450" y2="82250"/>
                        <a14:foregroundMark x1="17750" y1="81150" x2="20500" y2="80050"/>
                      </a14:backgroundRemoval>
                    </a14:imgEffect>
                  </a14:imgLayer>
                </a14:imgProps>
              </a:ext>
            </a:extLst>
          </a:blip>
          <a:srcRect t="65046" r="64861"/>
          <a:stretch/>
        </p:blipFill>
        <p:spPr>
          <a:xfrm>
            <a:off x="4148729" y="3323061"/>
            <a:ext cx="888836" cy="884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3D370B-25B7-84B7-1F8C-C4E0CB61E6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150" b="96500" l="37750" r="62250">
                        <a14:foregroundMark x1="49300" y1="79250" x2="50450" y2="82750"/>
                        <a14:foregroundMark x1="43050" y1="84250" x2="43800" y2="73650"/>
                        <a14:foregroundMark x1="43800" y1="73650" x2="53250" y2="72400"/>
                        <a14:foregroundMark x1="53250" y1="72400" x2="61700" y2="82050"/>
                        <a14:foregroundMark x1="61700" y1="82050" x2="60150" y2="85100"/>
                        <a14:foregroundMark x1="57100" y1="87050" x2="60500" y2="76500"/>
                        <a14:foregroundMark x1="60500" y1="76500" x2="52950" y2="69800"/>
                        <a14:foregroundMark x1="52950" y1="69800" x2="39700" y2="73550"/>
                        <a14:foregroundMark x1="39700" y1="73550" x2="39550" y2="85300"/>
                        <a14:foregroundMark x1="39550" y1="85300" x2="42100" y2="87200"/>
                        <a14:foregroundMark x1="57100" y1="88300" x2="61500" y2="77000"/>
                        <a14:foregroundMark x1="61500" y1="77000" x2="49850" y2="69800"/>
                        <a14:foregroundMark x1="49850" y1="69800" x2="44850" y2="69400"/>
                        <a14:foregroundMark x1="44050" y1="70100" x2="37800" y2="79050"/>
                        <a14:foregroundMark x1="37800" y1="79050" x2="41100" y2="87050"/>
                        <a14:foregroundMark x1="40550" y1="87450" x2="37800" y2="78300"/>
                        <a14:foregroundMark x1="37800" y1="78300" x2="44950" y2="70450"/>
                        <a14:foregroundMark x1="44950" y1="70450" x2="55700" y2="71000"/>
                        <a14:foregroundMark x1="55700" y1="71000" x2="61950" y2="77950"/>
                        <a14:foregroundMark x1="61950" y1="77950" x2="57250" y2="87050"/>
                        <a14:foregroundMark x1="40000" y1="87450" x2="38000" y2="76450"/>
                        <a14:foregroundMark x1="38000" y1="76450" x2="46150" y2="68750"/>
                        <a14:foregroundMark x1="46150" y1="68750" x2="56450" y2="72050"/>
                        <a14:foregroundMark x1="56450" y1="72050" x2="61550" y2="79850"/>
                        <a14:foregroundMark x1="61550" y1="79850" x2="57250" y2="87600"/>
                        <a14:foregroundMark x1="48050" y1="69250" x2="57750" y2="70850"/>
                        <a14:foregroundMark x1="57750" y1="70850" x2="60450" y2="77300"/>
                        <a14:foregroundMark x1="47100" y1="68850" x2="57100" y2="70000"/>
                        <a14:foregroundMark x1="57100" y1="70000" x2="57250" y2="70250"/>
                        <a14:foregroundMark x1="47950" y1="69000" x2="55150" y2="68700"/>
                        <a14:foregroundMark x1="47250" y1="69000" x2="51800" y2="68150"/>
                        <a14:foregroundMark x1="55700" y1="71750" x2="62250" y2="78750"/>
                        <a14:foregroundMark x1="62250" y1="78750" x2="61700" y2="82200"/>
                        <a14:foregroundMark x1="50000" y1="80800" x2="51400" y2="79800"/>
                      </a14:backgroundRemoval>
                    </a14:imgEffect>
                  </a14:imgLayer>
                </a14:imgProps>
              </a:ext>
            </a:extLst>
          </a:blip>
          <a:srcRect l="35036" t="65278" r="35820"/>
          <a:stretch/>
        </p:blipFill>
        <p:spPr>
          <a:xfrm>
            <a:off x="5037565" y="3305270"/>
            <a:ext cx="756826" cy="9016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78C9E-4AD6-9B4F-4C23-A01B9265233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" b="32100" l="3500" r="31950">
                        <a14:foregroundMark x1="19850" y1="31950" x2="19850" y2="31950"/>
                        <a14:foregroundMark x1="18050" y1="31800" x2="18750" y2="32100"/>
                        <a14:foregroundMark x1="31950" y1="21250" x2="31950" y2="21250"/>
                      </a14:backgroundRemoval>
                    </a14:imgEffect>
                  </a14:imgLayer>
                </a14:imgProps>
              </a:ext>
            </a:extLst>
          </a:blip>
          <a:srcRect r="64861" b="65278"/>
          <a:stretch/>
        </p:blipFill>
        <p:spPr>
          <a:xfrm>
            <a:off x="6481471" y="3191924"/>
            <a:ext cx="896455" cy="885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35350E-914B-8007-0ACF-8B7F2983808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" b="32050" l="67850" r="96450">
                        <a14:foregroundMark x1="68150" y1="19400" x2="68150" y2="19400"/>
                        <a14:foregroundMark x1="67850" y1="19400" x2="67850" y2="19400"/>
                        <a14:foregroundMark x1="79700" y1="18850" x2="81050" y2="22200"/>
                        <a14:foregroundMark x1="80350" y1="32050" x2="80350" y2="32050"/>
                      </a14:backgroundRemoval>
                    </a14:imgEffect>
                  </a14:imgLayer>
                </a14:imgProps>
              </a:ext>
            </a:extLst>
          </a:blip>
          <a:srcRect l="64861" b="65278"/>
          <a:stretch/>
        </p:blipFill>
        <p:spPr>
          <a:xfrm>
            <a:off x="5800614" y="3166096"/>
            <a:ext cx="922593" cy="9116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93BE29-0682-B9C8-4AB1-5E88E301E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650" b="62400" l="3500" r="32400">
                        <a14:foregroundMark x1="20450" y1="49750" x2="16850" y2="50600"/>
                        <a14:foregroundMark x1="18800" y1="39050" x2="19750" y2="37700"/>
                        <a14:foregroundMark x1="29500" y1="48500" x2="32400" y2="51150"/>
                        <a14:foregroundMark x1="23800" y1="56150" x2="16850" y2="59350"/>
                        <a14:foregroundMark x1="22000" y1="60450" x2="16150" y2="60450"/>
                        <a14:foregroundMark x1="22700" y1="62150" x2="17700" y2="61550"/>
                        <a14:foregroundMark x1="20600" y1="61150" x2="20900" y2="62250"/>
                        <a14:foregroundMark x1="18950" y1="62400" x2="18950" y2="62400"/>
                        <a14:foregroundMark x1="18800" y1="62400" x2="18800" y2="62400"/>
                        <a14:foregroundMark x1="17400" y1="62000" x2="22550" y2="62400"/>
                        <a14:foregroundMark x1="17700" y1="62000" x2="21550" y2="62400"/>
                        <a14:foregroundMark x1="17400" y1="61550" x2="22250" y2="62000"/>
                      </a14:backgroundRemoval>
                    </a14:imgEffect>
                  </a14:imgLayer>
                </a14:imgProps>
              </a:ext>
            </a:extLst>
          </a:blip>
          <a:srcRect t="34630" r="64861" b="34814"/>
          <a:stretch/>
        </p:blipFill>
        <p:spPr>
          <a:xfrm>
            <a:off x="2264690" y="4081541"/>
            <a:ext cx="860835" cy="748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2FCB7E-ABF3-A84F-EB63-903F815B9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50" b="61900" l="67750" r="96450">
                        <a14:foregroundMark x1="82750" y1="51500" x2="81200" y2="52300"/>
                        <a14:foregroundMark x1="79100" y1="52050" x2="80500" y2="50100"/>
                        <a14:foregroundMark x1="67750" y1="52450" x2="68550" y2="46750"/>
                        <a14:foregroundMark x1="74250" y1="59700" x2="84050" y2="61300"/>
                        <a14:foregroundMark x1="84050" y1="61300" x2="85650" y2="60250"/>
                        <a14:foregroundMark x1="76750" y1="61900" x2="84400" y2="61200"/>
                      </a14:backgroundRemoval>
                    </a14:imgEffect>
                  </a14:imgLayer>
                </a14:imgProps>
              </a:ext>
            </a:extLst>
          </a:blip>
          <a:srcRect l="64861" t="34120" b="35324"/>
          <a:stretch/>
        </p:blipFill>
        <p:spPr>
          <a:xfrm flipH="1">
            <a:off x="3030276" y="4081541"/>
            <a:ext cx="860835" cy="7485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23CDA9-6AC0-B4A6-575C-B3B36BE03E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" b="31700" l="37750" r="62400">
                        <a14:foregroundMark x1="49950" y1="20450" x2="49950" y2="20450"/>
                        <a14:foregroundMark x1="50250" y1="20200" x2="49550" y2="19650"/>
                        <a14:foregroundMark x1="51750" y1="24650" x2="50800" y2="26000"/>
                        <a14:foregroundMark x1="45100" y1="30050" x2="54100" y2="30600"/>
                        <a14:foregroundMark x1="51350" y1="31700" x2="47900" y2="31000"/>
                        <a14:foregroundMark x1="37800" y1="20900" x2="38600" y2="16850"/>
                        <a14:foregroundMark x1="61450" y1="21700" x2="61450" y2="18100"/>
                        <a14:foregroundMark x1="61450" y1="22000" x2="62400" y2="20050"/>
                      </a14:backgroundRemoval>
                    </a14:imgEffect>
                  </a14:imgLayer>
                </a14:imgProps>
              </a:ext>
            </a:extLst>
          </a:blip>
          <a:srcRect l="35424" r="35655" b="65278"/>
          <a:stretch/>
        </p:blipFill>
        <p:spPr>
          <a:xfrm>
            <a:off x="3953051" y="3979866"/>
            <a:ext cx="710790" cy="8502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F30DC3-CA85-3518-60EA-2FD4D3A80A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50" b="62200" l="38000" r="62650">
                        <a14:foregroundMark x1="50400" y1="48400" x2="50000" y2="52800"/>
                        <a14:foregroundMark x1="46950" y1="60900" x2="56200" y2="59900"/>
                        <a14:foregroundMark x1="56200" y1="59900" x2="56250" y2="59900"/>
                        <a14:foregroundMark x1="40850" y1="56000" x2="38450" y2="47550"/>
                        <a14:foregroundMark x1="47100" y1="41000" x2="47350" y2="39350"/>
                        <a14:foregroundMark x1="40000" y1="44650" x2="38600" y2="53850"/>
                        <a14:foregroundMark x1="38600" y1="53850" x2="38750" y2="53950"/>
                        <a14:foregroundMark x1="38050" y1="50750" x2="38050" y2="47250"/>
                        <a14:foregroundMark x1="47500" y1="38100" x2="53050" y2="38400"/>
                        <a14:foregroundMark x1="62100" y1="52150" x2="61950" y2="49200"/>
                        <a14:foregroundMark x1="62350" y1="52950" x2="61950" y2="49200"/>
                        <a14:foregroundMark x1="51100" y1="37950" x2="48350" y2="37150"/>
                        <a14:foregroundMark x1="61550" y1="54050" x2="61650" y2="47950"/>
                        <a14:foregroundMark x1="62350" y1="52700" x2="62350" y2="47800"/>
                      </a14:backgroundRemoval>
                    </a14:imgEffect>
                  </a14:imgLayer>
                </a14:imgProps>
              </a:ext>
            </a:extLst>
          </a:blip>
          <a:srcRect l="35278" t="35463" r="34303" b="34814"/>
          <a:stretch/>
        </p:blipFill>
        <p:spPr>
          <a:xfrm>
            <a:off x="4718637" y="4090358"/>
            <a:ext cx="757090" cy="7397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DD24DE-E097-8F57-156A-B1C2DCC7BA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50" b="96500" l="68350" r="96450">
                        <a14:foregroundMark x1="75750" y1="69700" x2="85200" y2="69050"/>
                        <a14:foregroundMark x1="85200" y1="69050" x2="85200" y2="69050"/>
                        <a14:foregroundMark x1="78250" y1="68050" x2="82300" y2="68200"/>
                        <a14:foregroundMark x1="68400" y1="78050" x2="69250" y2="83900"/>
                        <a14:foregroundMark x1="79650" y1="80550" x2="81750" y2="80000"/>
                      </a14:backgroundRemoval>
                    </a14:imgEffect>
                  </a14:imgLayer>
                </a14:imgProps>
              </a:ext>
            </a:extLst>
          </a:blip>
          <a:srcRect l="64861" t="65278"/>
          <a:stretch/>
        </p:blipFill>
        <p:spPr>
          <a:xfrm>
            <a:off x="5445194" y="4105599"/>
            <a:ext cx="860430" cy="8502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800E09-7AA3-06DD-2B8B-855147A3CA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400" b="96500" l="3500" r="31600">
                        <a14:foregroundMark x1="20650" y1="68650" x2="16750" y2="68400"/>
                        <a14:foregroundMark x1="31350" y1="85450" x2="31500" y2="78950"/>
                        <a14:foregroundMark x1="16750" y1="81550" x2="18450" y2="82250"/>
                        <a14:foregroundMark x1="17750" y1="81150" x2="20500" y2="80050"/>
                      </a14:backgroundRemoval>
                    </a14:imgEffect>
                  </a14:imgLayer>
                </a14:imgProps>
              </a:ext>
            </a:extLst>
          </a:blip>
          <a:srcRect t="65046" r="64861"/>
          <a:stretch/>
        </p:blipFill>
        <p:spPr>
          <a:xfrm>
            <a:off x="6092152" y="4057483"/>
            <a:ext cx="888836" cy="8841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FA02CA-DA5C-99C9-8D94-9D1B54A0C3E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150" b="96500" l="37750" r="62250">
                        <a14:foregroundMark x1="49300" y1="79250" x2="50450" y2="82750"/>
                        <a14:foregroundMark x1="43050" y1="84250" x2="43800" y2="73650"/>
                        <a14:foregroundMark x1="43800" y1="73650" x2="53250" y2="72400"/>
                        <a14:foregroundMark x1="53250" y1="72400" x2="61700" y2="82050"/>
                        <a14:foregroundMark x1="61700" y1="82050" x2="60150" y2="85100"/>
                        <a14:foregroundMark x1="57100" y1="87050" x2="60500" y2="76500"/>
                        <a14:foregroundMark x1="60500" y1="76500" x2="52950" y2="69800"/>
                        <a14:foregroundMark x1="52950" y1="69800" x2="39700" y2="73550"/>
                        <a14:foregroundMark x1="39700" y1="73550" x2="39550" y2="85300"/>
                        <a14:foregroundMark x1="39550" y1="85300" x2="42100" y2="87200"/>
                        <a14:foregroundMark x1="57100" y1="88300" x2="61500" y2="77000"/>
                        <a14:foregroundMark x1="61500" y1="77000" x2="49850" y2="69800"/>
                        <a14:foregroundMark x1="49850" y1="69800" x2="44850" y2="69400"/>
                        <a14:foregroundMark x1="44050" y1="70100" x2="37800" y2="79050"/>
                        <a14:foregroundMark x1="37800" y1="79050" x2="41100" y2="87050"/>
                        <a14:foregroundMark x1="40550" y1="87450" x2="37800" y2="78300"/>
                        <a14:foregroundMark x1="37800" y1="78300" x2="44950" y2="70450"/>
                        <a14:foregroundMark x1="44950" y1="70450" x2="55700" y2="71000"/>
                        <a14:foregroundMark x1="55700" y1="71000" x2="61950" y2="77950"/>
                        <a14:foregroundMark x1="61950" y1="77950" x2="57250" y2="87050"/>
                        <a14:foregroundMark x1="40000" y1="87450" x2="38000" y2="76450"/>
                        <a14:foregroundMark x1="38000" y1="76450" x2="46150" y2="68750"/>
                        <a14:foregroundMark x1="46150" y1="68750" x2="56450" y2="72050"/>
                        <a14:foregroundMark x1="56450" y1="72050" x2="61550" y2="79850"/>
                        <a14:foregroundMark x1="61550" y1="79850" x2="57250" y2="87600"/>
                        <a14:foregroundMark x1="48050" y1="69250" x2="57750" y2="70850"/>
                        <a14:foregroundMark x1="57750" y1="70850" x2="60450" y2="77300"/>
                        <a14:foregroundMark x1="47100" y1="68850" x2="57100" y2="70000"/>
                        <a14:foregroundMark x1="57100" y1="70000" x2="57250" y2="70250"/>
                        <a14:foregroundMark x1="47950" y1="69000" x2="55150" y2="68700"/>
                        <a14:foregroundMark x1="47250" y1="69000" x2="51800" y2="68150"/>
                        <a14:foregroundMark x1="55700" y1="71750" x2="62250" y2="78750"/>
                        <a14:foregroundMark x1="62250" y1="78750" x2="61700" y2="82200"/>
                        <a14:foregroundMark x1="50000" y1="80800" x2="51400" y2="79800"/>
                      </a14:backgroundRemoval>
                    </a14:imgEffect>
                  </a14:imgLayer>
                </a14:imgProps>
              </a:ext>
            </a:extLst>
          </a:blip>
          <a:srcRect l="35036" t="65278" r="35820"/>
          <a:stretch/>
        </p:blipFill>
        <p:spPr>
          <a:xfrm>
            <a:off x="6980988" y="4039692"/>
            <a:ext cx="756826" cy="9016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A8C58D-6424-6363-803A-DA45ED6825C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" b="32100" l="3500" r="31950">
                        <a14:foregroundMark x1="19850" y1="31950" x2="19850" y2="31950"/>
                        <a14:foregroundMark x1="18050" y1="31800" x2="18750" y2="32100"/>
                        <a14:foregroundMark x1="31950" y1="21250" x2="31950" y2="21250"/>
                      </a14:backgroundRemoval>
                    </a14:imgEffect>
                  </a14:imgLayer>
                </a14:imgProps>
              </a:ext>
            </a:extLst>
          </a:blip>
          <a:srcRect r="64861" b="65278"/>
          <a:stretch/>
        </p:blipFill>
        <p:spPr>
          <a:xfrm>
            <a:off x="1488272" y="3962066"/>
            <a:ext cx="896455" cy="885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40A80D-CC7B-539C-80E2-E76694931B9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50" b="32050" l="67850" r="96450">
                        <a14:foregroundMark x1="68150" y1="19400" x2="68150" y2="19400"/>
                        <a14:foregroundMark x1="67850" y1="19400" x2="67850" y2="19400"/>
                        <a14:foregroundMark x1="79700" y1="18850" x2="81050" y2="22200"/>
                        <a14:foregroundMark x1="80350" y1="32050" x2="80350" y2="32050"/>
                      </a14:backgroundRemoval>
                    </a14:imgEffect>
                  </a14:imgLayer>
                </a14:imgProps>
              </a:ext>
            </a:extLst>
          </a:blip>
          <a:srcRect l="64861" b="65278"/>
          <a:stretch/>
        </p:blipFill>
        <p:spPr>
          <a:xfrm>
            <a:off x="7741920" y="3903204"/>
            <a:ext cx="922593" cy="9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500"/>
                            </p:stCondLst>
                            <p:childTnLst>
                              <p:par>
                                <p:cTn id="1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219CDE-2134-3F55-D3BC-5ACB9DFFC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50" b="96500" l="68350" r="96450">
                        <a14:foregroundMark x1="75750" y1="69700" x2="85200" y2="69050"/>
                        <a14:foregroundMark x1="85200" y1="69050" x2="85200" y2="69050"/>
                        <a14:foregroundMark x1="78250" y1="68050" x2="82300" y2="68200"/>
                        <a14:foregroundMark x1="68400" y1="78050" x2="69250" y2="83900"/>
                        <a14:foregroundMark x1="79650" y1="80550" x2="81750" y2="80000"/>
                      </a14:backgroundRemoval>
                    </a14:imgEffect>
                  </a14:imgLayer>
                </a14:imgProps>
              </a:ext>
            </a:extLst>
          </a:blip>
          <a:srcRect l="64861" t="65278"/>
          <a:stretch/>
        </p:blipFill>
        <p:spPr>
          <a:xfrm>
            <a:off x="2342603" y="1331468"/>
            <a:ext cx="1988107" cy="1964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BB652-FCA3-78CE-2758-E002300FFF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150" b="96500" l="37750" r="62250">
                        <a14:foregroundMark x1="49300" y1="79250" x2="50450" y2="82750"/>
                        <a14:foregroundMark x1="43050" y1="84250" x2="43800" y2="73650"/>
                        <a14:foregroundMark x1="43800" y1="73650" x2="53250" y2="72400"/>
                        <a14:foregroundMark x1="53250" y1="72400" x2="61700" y2="82050"/>
                        <a14:foregroundMark x1="61700" y1="82050" x2="60150" y2="85100"/>
                        <a14:foregroundMark x1="57100" y1="87050" x2="60500" y2="76500"/>
                        <a14:foregroundMark x1="60500" y1="76500" x2="52950" y2="69800"/>
                        <a14:foregroundMark x1="52950" y1="69800" x2="39700" y2="73550"/>
                        <a14:foregroundMark x1="39700" y1="73550" x2="39550" y2="85300"/>
                        <a14:foregroundMark x1="39550" y1="85300" x2="42100" y2="87200"/>
                        <a14:foregroundMark x1="57100" y1="88300" x2="61500" y2="77000"/>
                        <a14:foregroundMark x1="61500" y1="77000" x2="49850" y2="69800"/>
                        <a14:foregroundMark x1="49850" y1="69800" x2="44850" y2="69400"/>
                        <a14:foregroundMark x1="44050" y1="70100" x2="37800" y2="79050"/>
                        <a14:foregroundMark x1="37800" y1="79050" x2="41100" y2="87050"/>
                        <a14:foregroundMark x1="40550" y1="87450" x2="37800" y2="78300"/>
                        <a14:foregroundMark x1="37800" y1="78300" x2="44950" y2="70450"/>
                        <a14:foregroundMark x1="44950" y1="70450" x2="55700" y2="71000"/>
                        <a14:foregroundMark x1="55700" y1="71000" x2="61950" y2="77950"/>
                        <a14:foregroundMark x1="61950" y1="77950" x2="57250" y2="87050"/>
                        <a14:foregroundMark x1="40000" y1="87450" x2="38000" y2="76450"/>
                        <a14:foregroundMark x1="38000" y1="76450" x2="46150" y2="68750"/>
                        <a14:foregroundMark x1="46150" y1="68750" x2="56450" y2="72050"/>
                        <a14:foregroundMark x1="56450" y1="72050" x2="61550" y2="79850"/>
                        <a14:foregroundMark x1="61550" y1="79850" x2="57250" y2="87600"/>
                        <a14:foregroundMark x1="48050" y1="69250" x2="57750" y2="70850"/>
                        <a14:foregroundMark x1="57750" y1="70850" x2="60450" y2="77300"/>
                        <a14:foregroundMark x1="47100" y1="68850" x2="57100" y2="70000"/>
                        <a14:foregroundMark x1="57100" y1="70000" x2="57250" y2="70250"/>
                        <a14:foregroundMark x1="47950" y1="69000" x2="55150" y2="68700"/>
                        <a14:foregroundMark x1="47250" y1="69000" x2="51800" y2="68150"/>
                        <a14:foregroundMark x1="55700" y1="71750" x2="62250" y2="78750"/>
                        <a14:foregroundMark x1="62250" y1="78750" x2="61700" y2="82200"/>
                        <a14:foregroundMark x1="50000" y1="80800" x2="51400" y2="79800"/>
                      </a14:backgroundRemoval>
                    </a14:imgEffect>
                  </a14:imgLayer>
                </a14:imgProps>
              </a:ext>
            </a:extLst>
          </a:blip>
          <a:srcRect l="35036" t="65278" r="35820"/>
          <a:stretch/>
        </p:blipFill>
        <p:spPr>
          <a:xfrm>
            <a:off x="3354047" y="1334337"/>
            <a:ext cx="1648909" cy="1964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7DD28-6F60-56DC-6BFD-38A4F9779E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400" b="96500" l="3500" r="31600">
                        <a14:foregroundMark x1="20650" y1="68650" x2="16750" y2="68400"/>
                        <a14:foregroundMark x1="31350" y1="85450" x2="31500" y2="78950"/>
                        <a14:foregroundMark x1="16750" y1="81550" x2="18450" y2="82250"/>
                        <a14:foregroundMark x1="17750" y1="81150" x2="20500" y2="80050"/>
                      </a14:backgroundRemoval>
                    </a14:imgEffect>
                  </a14:imgLayer>
                </a14:imgProps>
              </a:ext>
            </a:extLst>
          </a:blip>
          <a:srcRect t="65046" r="64861"/>
          <a:stretch/>
        </p:blipFill>
        <p:spPr>
          <a:xfrm>
            <a:off x="4149972" y="1333742"/>
            <a:ext cx="1988106" cy="1977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88020E-5DEB-33D0-BB28-B82EFB0F53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50" b="62200" l="38000" r="62650">
                        <a14:foregroundMark x1="50400" y1="48400" x2="50000" y2="52800"/>
                        <a14:foregroundMark x1="46950" y1="60900" x2="56200" y2="59900"/>
                        <a14:foregroundMark x1="56200" y1="59900" x2="56250" y2="59900"/>
                        <a14:foregroundMark x1="40850" y1="56000" x2="38450" y2="47550"/>
                        <a14:foregroundMark x1="47100" y1="41000" x2="47350" y2="39350"/>
                        <a14:foregroundMark x1="40000" y1="44650" x2="38600" y2="53850"/>
                        <a14:foregroundMark x1="38600" y1="53850" x2="38750" y2="53950"/>
                        <a14:foregroundMark x1="38050" y1="50750" x2="38050" y2="47250"/>
                        <a14:foregroundMark x1="47500" y1="38100" x2="53050" y2="38400"/>
                        <a14:foregroundMark x1="62100" y1="52150" x2="61950" y2="49200"/>
                        <a14:foregroundMark x1="62350" y1="52950" x2="61950" y2="49200"/>
                        <a14:foregroundMark x1="51100" y1="37950" x2="48350" y2="37150"/>
                        <a14:foregroundMark x1="61550" y1="54050" x2="61650" y2="47950"/>
                        <a14:foregroundMark x1="62350" y1="52700" x2="62350" y2="47800"/>
                      </a14:backgroundRemoval>
                    </a14:imgEffect>
                  </a14:imgLayer>
                </a14:imgProps>
              </a:ext>
            </a:extLst>
          </a:blip>
          <a:srcRect l="35278" t="35463" r="34303" b="34814"/>
          <a:stretch/>
        </p:blipFill>
        <p:spPr>
          <a:xfrm>
            <a:off x="5379740" y="1339214"/>
            <a:ext cx="1721091" cy="1681638"/>
          </a:xfrm>
          <a:prstGeom prst="rect">
            <a:avLst/>
          </a:prstGeom>
        </p:spPr>
      </p:pic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Reasoning our way to the answer.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5A5B0D-EDA6-1A35-E10D-E547334F81D0}"/>
              </a:ext>
            </a:extLst>
          </p:cNvPr>
          <p:cNvCxnSpPr/>
          <p:nvPr/>
        </p:nvCxnSpPr>
        <p:spPr>
          <a:xfrm>
            <a:off x="3000375" y="3793340"/>
            <a:ext cx="34075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F01FE1F-B61C-4FC1-B484-3FD49D80BE45}"/>
              </a:ext>
            </a:extLst>
          </p:cNvPr>
          <p:cNvSpPr/>
          <p:nvPr/>
        </p:nvSpPr>
        <p:spPr>
          <a:xfrm rot="10800000">
            <a:off x="6341650" y="3591173"/>
            <a:ext cx="132587" cy="12572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EF964A5-CBC6-7802-F8AF-6A79D6B1AB30}"/>
              </a:ext>
            </a:extLst>
          </p:cNvPr>
          <p:cNvSpPr/>
          <p:nvPr/>
        </p:nvSpPr>
        <p:spPr>
          <a:xfrm rot="10800000">
            <a:off x="5002956" y="3585762"/>
            <a:ext cx="132587" cy="12572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Google Shape;79;p13">
            <a:extLst>
              <a:ext uri="{FF2B5EF4-FFF2-40B4-BE49-F238E27FC236}">
                <a16:creationId xmlns:a16="http://schemas.microsoft.com/office/drawing/2014/main" id="{2F6C0EE2-C255-8DE7-6214-BEBB15FD4AEA}"/>
              </a:ext>
            </a:extLst>
          </p:cNvPr>
          <p:cNvSpPr txBox="1"/>
          <p:nvPr/>
        </p:nvSpPr>
        <p:spPr>
          <a:xfrm>
            <a:off x="4888963" y="3626866"/>
            <a:ext cx="389147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67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" name="Google Shape;79;p13">
            <a:extLst>
              <a:ext uri="{FF2B5EF4-FFF2-40B4-BE49-F238E27FC236}">
                <a16:creationId xmlns:a16="http://schemas.microsoft.com/office/drawing/2014/main" id="{C1B054A1-E000-58D8-57E5-B48695085CB6}"/>
              </a:ext>
            </a:extLst>
          </p:cNvPr>
          <p:cNvSpPr txBox="1"/>
          <p:nvPr/>
        </p:nvSpPr>
        <p:spPr>
          <a:xfrm>
            <a:off x="6209582" y="3627195"/>
            <a:ext cx="486446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100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Google Shape;79;p13">
            <a:extLst>
              <a:ext uri="{FF2B5EF4-FFF2-40B4-BE49-F238E27FC236}">
                <a16:creationId xmlns:a16="http://schemas.microsoft.com/office/drawing/2014/main" id="{864AF99D-2759-C70A-694C-C52D27BA172F}"/>
              </a:ext>
            </a:extLst>
          </p:cNvPr>
          <p:cNvSpPr txBox="1"/>
          <p:nvPr/>
        </p:nvSpPr>
        <p:spPr>
          <a:xfrm>
            <a:off x="4211732" y="3626866"/>
            <a:ext cx="455440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44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41064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0.1467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7153 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219CDE-2134-3F55-D3BC-5ACB9DFFC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50" b="96500" l="68350" r="96450">
                        <a14:foregroundMark x1="75750" y1="69700" x2="85200" y2="69050"/>
                        <a14:foregroundMark x1="85200" y1="69050" x2="85200" y2="69050"/>
                        <a14:foregroundMark x1="78250" y1="68050" x2="82300" y2="68200"/>
                        <a14:foregroundMark x1="68400" y1="78050" x2="69250" y2="83900"/>
                        <a14:foregroundMark x1="79650" y1="80550" x2="81750" y2="80000"/>
                      </a14:backgroundRemoval>
                    </a14:imgEffect>
                  </a14:imgLayer>
                </a14:imgProps>
              </a:ext>
            </a:extLst>
          </a:blip>
          <a:srcRect l="64861" t="65278"/>
          <a:stretch/>
        </p:blipFill>
        <p:spPr>
          <a:xfrm>
            <a:off x="2342603" y="1331468"/>
            <a:ext cx="1988107" cy="1964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BB652-FCA3-78CE-2758-E002300FFF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150" b="96500" l="37750" r="62250">
                        <a14:foregroundMark x1="49300" y1="79250" x2="50450" y2="82750"/>
                        <a14:foregroundMark x1="43050" y1="84250" x2="43800" y2="73650"/>
                        <a14:foregroundMark x1="43800" y1="73650" x2="53250" y2="72400"/>
                        <a14:foregroundMark x1="53250" y1="72400" x2="61700" y2="82050"/>
                        <a14:foregroundMark x1="61700" y1="82050" x2="60150" y2="85100"/>
                        <a14:foregroundMark x1="57100" y1="87050" x2="60500" y2="76500"/>
                        <a14:foregroundMark x1="60500" y1="76500" x2="52950" y2="69800"/>
                        <a14:foregroundMark x1="52950" y1="69800" x2="39700" y2="73550"/>
                        <a14:foregroundMark x1="39700" y1="73550" x2="39550" y2="85300"/>
                        <a14:foregroundMark x1="39550" y1="85300" x2="42100" y2="87200"/>
                        <a14:foregroundMark x1="57100" y1="88300" x2="61500" y2="77000"/>
                        <a14:foregroundMark x1="61500" y1="77000" x2="49850" y2="69800"/>
                        <a14:foregroundMark x1="49850" y1="69800" x2="44850" y2="69400"/>
                        <a14:foregroundMark x1="44050" y1="70100" x2="37800" y2="79050"/>
                        <a14:foregroundMark x1="37800" y1="79050" x2="41100" y2="87050"/>
                        <a14:foregroundMark x1="40550" y1="87450" x2="37800" y2="78300"/>
                        <a14:foregroundMark x1="37800" y1="78300" x2="44950" y2="70450"/>
                        <a14:foregroundMark x1="44950" y1="70450" x2="55700" y2="71000"/>
                        <a14:foregroundMark x1="55700" y1="71000" x2="61950" y2="77950"/>
                        <a14:foregroundMark x1="61950" y1="77950" x2="57250" y2="87050"/>
                        <a14:foregroundMark x1="40000" y1="87450" x2="38000" y2="76450"/>
                        <a14:foregroundMark x1="38000" y1="76450" x2="46150" y2="68750"/>
                        <a14:foregroundMark x1="46150" y1="68750" x2="56450" y2="72050"/>
                        <a14:foregroundMark x1="56450" y1="72050" x2="61550" y2="79850"/>
                        <a14:foregroundMark x1="61550" y1="79850" x2="57250" y2="87600"/>
                        <a14:foregroundMark x1="48050" y1="69250" x2="57750" y2="70850"/>
                        <a14:foregroundMark x1="57750" y1="70850" x2="60450" y2="77300"/>
                        <a14:foregroundMark x1="47100" y1="68850" x2="57100" y2="70000"/>
                        <a14:foregroundMark x1="57100" y1="70000" x2="57250" y2="70250"/>
                        <a14:foregroundMark x1="47950" y1="69000" x2="55150" y2="68700"/>
                        <a14:foregroundMark x1="47250" y1="69000" x2="51800" y2="68150"/>
                        <a14:foregroundMark x1="55700" y1="71750" x2="62250" y2="78750"/>
                        <a14:foregroundMark x1="62250" y1="78750" x2="61700" y2="82200"/>
                        <a14:foregroundMark x1="50000" y1="80800" x2="51400" y2="79800"/>
                      </a14:backgroundRemoval>
                    </a14:imgEffect>
                  </a14:imgLayer>
                </a14:imgProps>
              </a:ext>
            </a:extLst>
          </a:blip>
          <a:srcRect l="35036" t="65278" r="35820"/>
          <a:stretch/>
        </p:blipFill>
        <p:spPr>
          <a:xfrm>
            <a:off x="3354047" y="1334337"/>
            <a:ext cx="1648909" cy="1964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7DD28-6F60-56DC-6BFD-38A4F9779E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400" b="96500" l="3500" r="31600">
                        <a14:foregroundMark x1="20650" y1="68650" x2="16750" y2="68400"/>
                        <a14:foregroundMark x1="31350" y1="85450" x2="31500" y2="78950"/>
                        <a14:foregroundMark x1="16750" y1="81550" x2="18450" y2="82250"/>
                        <a14:foregroundMark x1="17750" y1="81150" x2="20500" y2="80050"/>
                      </a14:backgroundRemoval>
                    </a14:imgEffect>
                  </a14:imgLayer>
                </a14:imgProps>
              </a:ext>
            </a:extLst>
          </a:blip>
          <a:srcRect t="65046" r="64861"/>
          <a:stretch/>
        </p:blipFill>
        <p:spPr>
          <a:xfrm>
            <a:off x="4149972" y="1333742"/>
            <a:ext cx="1988106" cy="1977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88020E-5DEB-33D0-BB28-B82EFB0F53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50" b="62200" l="38000" r="62650">
                        <a14:foregroundMark x1="50400" y1="48400" x2="50000" y2="52800"/>
                        <a14:foregroundMark x1="46950" y1="60900" x2="56200" y2="59900"/>
                        <a14:foregroundMark x1="56200" y1="59900" x2="56250" y2="59900"/>
                        <a14:foregroundMark x1="40850" y1="56000" x2="38450" y2="47550"/>
                        <a14:foregroundMark x1="47100" y1="41000" x2="47350" y2="39350"/>
                        <a14:foregroundMark x1="40000" y1="44650" x2="38600" y2="53850"/>
                        <a14:foregroundMark x1="38600" y1="53850" x2="38750" y2="53950"/>
                        <a14:foregroundMark x1="38050" y1="50750" x2="38050" y2="47250"/>
                        <a14:foregroundMark x1="47500" y1="38100" x2="53050" y2="38400"/>
                        <a14:foregroundMark x1="62100" y1="52150" x2="61950" y2="49200"/>
                        <a14:foregroundMark x1="62350" y1="52950" x2="61950" y2="49200"/>
                        <a14:foregroundMark x1="51100" y1="37950" x2="48350" y2="37150"/>
                        <a14:foregroundMark x1="61550" y1="54050" x2="61650" y2="47950"/>
                        <a14:foregroundMark x1="62350" y1="52700" x2="62350" y2="47800"/>
                      </a14:backgroundRemoval>
                    </a14:imgEffect>
                  </a14:imgLayer>
                </a14:imgProps>
              </a:ext>
            </a:extLst>
          </a:blip>
          <a:srcRect l="35278" t="35463" r="34303" b="34814"/>
          <a:stretch/>
        </p:blipFill>
        <p:spPr>
          <a:xfrm>
            <a:off x="5379740" y="1339214"/>
            <a:ext cx="1721091" cy="1681638"/>
          </a:xfrm>
          <a:prstGeom prst="rect">
            <a:avLst/>
          </a:prstGeom>
        </p:spPr>
      </p:pic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Reasoning our way to the answer.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5A5B0D-EDA6-1A35-E10D-E547334F81D0}"/>
              </a:ext>
            </a:extLst>
          </p:cNvPr>
          <p:cNvCxnSpPr/>
          <p:nvPr/>
        </p:nvCxnSpPr>
        <p:spPr>
          <a:xfrm>
            <a:off x="3000375" y="3793340"/>
            <a:ext cx="34075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F01FE1F-B61C-4FC1-B484-3FD49D80BE45}"/>
              </a:ext>
            </a:extLst>
          </p:cNvPr>
          <p:cNvSpPr/>
          <p:nvPr/>
        </p:nvSpPr>
        <p:spPr>
          <a:xfrm rot="10800000">
            <a:off x="5002954" y="3579985"/>
            <a:ext cx="132587" cy="12572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EF964A5-CBC6-7802-F8AF-6A79D6B1AB30}"/>
              </a:ext>
            </a:extLst>
          </p:cNvPr>
          <p:cNvSpPr/>
          <p:nvPr/>
        </p:nvSpPr>
        <p:spPr>
          <a:xfrm rot="10800000">
            <a:off x="4340011" y="3584374"/>
            <a:ext cx="132587" cy="12572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Google Shape;79;p13">
            <a:extLst>
              <a:ext uri="{FF2B5EF4-FFF2-40B4-BE49-F238E27FC236}">
                <a16:creationId xmlns:a16="http://schemas.microsoft.com/office/drawing/2014/main" id="{2F6C0EE2-C255-8DE7-6214-BEBB15FD4AEA}"/>
              </a:ext>
            </a:extLst>
          </p:cNvPr>
          <p:cNvSpPr txBox="1"/>
          <p:nvPr/>
        </p:nvSpPr>
        <p:spPr>
          <a:xfrm>
            <a:off x="4874673" y="3621632"/>
            <a:ext cx="389147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67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Google Shape;79;p13">
            <a:extLst>
              <a:ext uri="{FF2B5EF4-FFF2-40B4-BE49-F238E27FC236}">
                <a16:creationId xmlns:a16="http://schemas.microsoft.com/office/drawing/2014/main" id="{864AF99D-2759-C70A-694C-C52D27BA172F}"/>
              </a:ext>
            </a:extLst>
          </p:cNvPr>
          <p:cNvSpPr txBox="1"/>
          <p:nvPr/>
        </p:nvSpPr>
        <p:spPr>
          <a:xfrm>
            <a:off x="4211732" y="3626866"/>
            <a:ext cx="457597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44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Google Shape;79;p13">
            <a:extLst>
              <a:ext uri="{FF2B5EF4-FFF2-40B4-BE49-F238E27FC236}">
                <a16:creationId xmlns:a16="http://schemas.microsoft.com/office/drawing/2014/main" id="{40F29B1D-8F04-92BD-3AEE-55247E8F835E}"/>
              </a:ext>
            </a:extLst>
          </p:cNvPr>
          <p:cNvSpPr txBox="1"/>
          <p:nvPr/>
        </p:nvSpPr>
        <p:spPr>
          <a:xfrm>
            <a:off x="3749826" y="3621632"/>
            <a:ext cx="389147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29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4513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69136E-6 L -0.07222 -4.6913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17284E-7 L -0.05104 -6.17284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Nash Equilibrium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chemeClr val="accent1"/>
              </a:buClr>
              <a:buSzPts val="2400"/>
            </a:pPr>
            <a:r>
              <a:rPr lang="en-IN" sz="1600" dirty="0"/>
              <a:t>Highest possible logical answer keeps getting smaller</a:t>
            </a:r>
            <a:endParaRPr sz="1600" dirty="0"/>
          </a:p>
          <a:p>
            <a:pPr marL="361950" indent="-28575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" sz="1600" dirty="0"/>
              <a:t>Hence, the most sensible answer will be minimum number possible – 0.</a:t>
            </a:r>
          </a:p>
          <a:p>
            <a:pPr marL="361950" indent="-285750">
              <a:spcBef>
                <a:spcPts val="0"/>
              </a:spcBef>
              <a:buClr>
                <a:schemeClr val="accent1"/>
              </a:buClr>
              <a:buSzPts val="2400"/>
            </a:pPr>
            <a:endParaRPr lang="en" sz="1600" dirty="0"/>
          </a:p>
          <a:p>
            <a:pPr marL="361950" indent="-285750">
              <a:spcBef>
                <a:spcPts val="0"/>
              </a:spcBef>
              <a:buClr>
                <a:schemeClr val="accent1"/>
              </a:buClr>
              <a:buSzPts val="2400"/>
            </a:pPr>
            <a:endParaRPr lang="en" sz="1600" dirty="0"/>
          </a:p>
          <a:p>
            <a:pPr marL="361950" indent="-285750">
              <a:spcBef>
                <a:spcPts val="0"/>
              </a:spcBef>
              <a:buClr>
                <a:schemeClr val="accent1"/>
              </a:buClr>
              <a:buSzPts val="2400"/>
            </a:pPr>
            <a:endParaRPr lang="en" sz="1600" dirty="0"/>
          </a:p>
          <a:p>
            <a:pPr marL="361950" indent="-285750">
              <a:spcBef>
                <a:spcPts val="0"/>
              </a:spcBef>
              <a:buClr>
                <a:schemeClr val="accent1"/>
              </a:buClr>
              <a:buSzPts val="2400"/>
            </a:pPr>
            <a:endParaRPr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A state where every player has chosen the best possible strategy for themselves, given everyone else playing and no individual player can benefit by choosing differently.</a:t>
            </a:r>
            <a:endParaRPr sz="16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437D68-A303-4D68-31B8-26639B2B78E4}"/>
              </a:ext>
            </a:extLst>
          </p:cNvPr>
          <p:cNvCxnSpPr/>
          <p:nvPr/>
        </p:nvCxnSpPr>
        <p:spPr>
          <a:xfrm>
            <a:off x="3000375" y="2728915"/>
            <a:ext cx="34075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B298DC1-A7FB-CE38-A678-3228F5AA63FF}"/>
              </a:ext>
            </a:extLst>
          </p:cNvPr>
          <p:cNvSpPr/>
          <p:nvPr/>
        </p:nvSpPr>
        <p:spPr>
          <a:xfrm rot="10800000">
            <a:off x="4341125" y="2517332"/>
            <a:ext cx="132587" cy="12572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7469DE5-DB5F-60E5-B81E-B6E6A2F67512}"/>
              </a:ext>
            </a:extLst>
          </p:cNvPr>
          <p:cNvSpPr/>
          <p:nvPr/>
        </p:nvSpPr>
        <p:spPr>
          <a:xfrm rot="10800000">
            <a:off x="3870961" y="2519372"/>
            <a:ext cx="132587" cy="12572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79;p13">
            <a:extLst>
              <a:ext uri="{FF2B5EF4-FFF2-40B4-BE49-F238E27FC236}">
                <a16:creationId xmlns:a16="http://schemas.microsoft.com/office/drawing/2014/main" id="{5486796C-F4CC-4E7C-6089-806E98CD060C}"/>
              </a:ext>
            </a:extLst>
          </p:cNvPr>
          <p:cNvSpPr txBox="1"/>
          <p:nvPr/>
        </p:nvSpPr>
        <p:spPr>
          <a:xfrm>
            <a:off x="2867406" y="2557834"/>
            <a:ext cx="389147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79;p13">
            <a:extLst>
              <a:ext uri="{FF2B5EF4-FFF2-40B4-BE49-F238E27FC236}">
                <a16:creationId xmlns:a16="http://schemas.microsoft.com/office/drawing/2014/main" id="{0A5E8444-6EDF-6D46-228A-B351105AC397}"/>
              </a:ext>
            </a:extLst>
          </p:cNvPr>
          <p:cNvSpPr txBox="1"/>
          <p:nvPr/>
        </p:nvSpPr>
        <p:spPr>
          <a:xfrm>
            <a:off x="4211732" y="2548156"/>
            <a:ext cx="457597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44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Google Shape;79;p13">
            <a:extLst>
              <a:ext uri="{FF2B5EF4-FFF2-40B4-BE49-F238E27FC236}">
                <a16:creationId xmlns:a16="http://schemas.microsoft.com/office/drawing/2014/main" id="{41FFC8F5-6AA1-0CFD-EE67-C12059945CC6}"/>
              </a:ext>
            </a:extLst>
          </p:cNvPr>
          <p:cNvSpPr txBox="1"/>
          <p:nvPr/>
        </p:nvSpPr>
        <p:spPr>
          <a:xfrm>
            <a:off x="3749826" y="2550064"/>
            <a:ext cx="389147" cy="3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29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22320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20988E-6 L -0.15381 -3.2098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1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-0.10243 -0.0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uiExpand="1" build="p"/>
      <p:bldP spid="3" grpId="0" animBg="1"/>
      <p:bldP spid="3" grpId="1" animBg="1"/>
      <p:bldP spid="4" grpId="0" animBg="1"/>
      <p:bldP spid="4" grpId="1" animBg="1"/>
      <p:bldP spid="5" grpId="0"/>
      <p:bldP spid="6" grpId="0"/>
      <p:bldP spid="6" grpId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Real World Scenario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 dirty="0"/>
              <a:t>People aren’t perfectly rational.</a:t>
            </a:r>
          </a:p>
          <a:p>
            <a:r>
              <a:rPr lang="en-GB" sz="1600" dirty="0"/>
              <a:t>Don’t expect each other to be perfectly rational.</a:t>
            </a:r>
          </a:p>
          <a:p>
            <a:r>
              <a:rPr lang="en-GB" sz="1600" dirty="0"/>
              <a:t>In  real world settings, the average tends to between 20 and 35.</a:t>
            </a:r>
            <a:br>
              <a:rPr lang="en-GB" sz="1600" dirty="0"/>
            </a:br>
            <a:endParaRPr sz="16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430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K-Level Reasoning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Player at level 0 approaches naively.</a:t>
            </a:r>
            <a:endParaRPr lang="en-GB" sz="1600" b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At K-Level 1, player assumes everyone is playing at level 0.</a:t>
            </a:r>
            <a:endParaRPr lang="en-GB" sz="1600" b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Average of 50 - guesses 33</a:t>
            </a:r>
            <a:endParaRPr lang="en-GB" sz="1600" b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At </a:t>
            </a: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K-</a:t>
            </a:r>
            <a:r>
              <a:rPr lang="en-GB" sz="1600" dirty="0">
                <a:solidFill>
                  <a:schemeClr val="bg1"/>
                </a:solidFill>
                <a:latin typeface="Quicksand" panose="020B0604020202020204" charset="0"/>
              </a:rPr>
              <a:t>Le</a:t>
            </a: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vel 2, player assumes everyone is playing at level 1</a:t>
            </a:r>
            <a:endParaRPr lang="en-GB" sz="1600" b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600" b="0" i="0" u="none" strike="noStrike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It would take 12 K-Levels to reach 0</a:t>
            </a:r>
            <a:r>
              <a:rPr lang="en-GB" sz="1600" i="0" u="none" strike="noStrike" dirty="0">
                <a:solidFill>
                  <a:schemeClr val="bg1"/>
                </a:solidFill>
                <a:latin typeface="Quicksand" panose="020B0604020202020204" charset="0"/>
              </a:rPr>
              <a:t>.</a:t>
            </a:r>
            <a:br>
              <a:rPr lang="en-GB" sz="1600" dirty="0"/>
            </a:br>
            <a:endParaRPr sz="16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07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1243</Words>
  <Application>Microsoft Office PowerPoint</Application>
  <PresentationFormat>On-screen Show (16:9)</PresentationFormat>
  <Paragraphs>179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Roboto</vt:lpstr>
      <vt:lpstr>Quicksand</vt:lpstr>
      <vt:lpstr>Eleanor template</vt:lpstr>
      <vt:lpstr>GAME THEORY</vt:lpstr>
      <vt:lpstr>Shall we play a game?</vt:lpstr>
      <vt:lpstr>What are the rules?</vt:lpstr>
      <vt:lpstr>Reasoning our way to the answer.</vt:lpstr>
      <vt:lpstr>Reasoning our way to the answer.</vt:lpstr>
      <vt:lpstr>Reasoning our way to the answer.</vt:lpstr>
      <vt:lpstr>Nash Equilibrium</vt:lpstr>
      <vt:lpstr>Real World Scenario</vt:lpstr>
      <vt:lpstr>K-Level Reasoning</vt:lpstr>
      <vt:lpstr>K-Level Reasoning</vt:lpstr>
      <vt:lpstr>The Benefit of knowing the Answer.</vt:lpstr>
      <vt:lpstr>The Benefit of knowing the Answer.</vt:lpstr>
      <vt:lpstr>Now. Let’s listen to a story.</vt:lpstr>
      <vt:lpstr>Crispy and Chewy are in trouble.</vt:lpstr>
      <vt:lpstr>The dilemma.</vt:lpstr>
      <vt:lpstr>The Economics Behind.</vt:lpstr>
      <vt:lpstr>Let’s map it out.</vt:lpstr>
      <vt:lpstr>What will Chewy do?</vt:lpstr>
      <vt:lpstr>The friendship won’t last.</vt:lpstr>
      <vt:lpstr>A little twist.</vt:lpstr>
      <vt:lpstr>The Terminologies.</vt:lpstr>
      <vt:lpstr>What are the Key Elements?</vt:lpstr>
      <vt:lpstr>What all are the different outcomes?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Aniket Sahran</dc:creator>
  <cp:lastModifiedBy>divija arora</cp:lastModifiedBy>
  <cp:revision>4</cp:revision>
  <dcterms:modified xsi:type="dcterms:W3CDTF">2022-11-22T09:14:41Z</dcterms:modified>
</cp:coreProperties>
</file>