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358"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5DD207C-BFF3-49A9-A16A-F7157EB3379F}" type="datetimeFigureOut">
              <a:rPr lang="en-US" smtClean="0"/>
              <a:pPr/>
              <a:t>12/1/2021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1A182FE-E4A9-4746-B36B-FCC437D74AD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DD207C-BFF3-49A9-A16A-F7157EB3379F}"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182FE-E4A9-4746-B36B-FCC437D74A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DD207C-BFF3-49A9-A16A-F7157EB3379F}"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182FE-E4A9-4746-B36B-FCC437D74A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5DD207C-BFF3-49A9-A16A-F7157EB3379F}" type="datetimeFigureOut">
              <a:rPr lang="en-US" smtClean="0"/>
              <a:pPr/>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182FE-E4A9-4746-B36B-FCC437D74AD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DD207C-BFF3-49A9-A16A-F7157EB3379F}" type="datetimeFigureOut">
              <a:rPr lang="en-US" smtClean="0"/>
              <a:pPr/>
              <a:t>12/1/2021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1A182FE-E4A9-4746-B36B-FCC437D74AD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DD207C-BFF3-49A9-A16A-F7157EB3379F}"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182FE-E4A9-4746-B36B-FCC437D74AD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5DD207C-BFF3-49A9-A16A-F7157EB3379F}" type="datetimeFigureOut">
              <a:rPr lang="en-US" smtClean="0"/>
              <a:pPr/>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182FE-E4A9-4746-B36B-FCC437D74AD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DD207C-BFF3-49A9-A16A-F7157EB3379F}" type="datetimeFigureOut">
              <a:rPr lang="en-US" smtClean="0"/>
              <a:pPr/>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182FE-E4A9-4746-B36B-FCC437D74A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D207C-BFF3-49A9-A16A-F7157EB3379F}" type="datetimeFigureOut">
              <a:rPr lang="en-US" smtClean="0"/>
              <a:pPr/>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182FE-E4A9-4746-B36B-FCC437D74A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DD207C-BFF3-49A9-A16A-F7157EB3379F}" type="datetimeFigureOut">
              <a:rPr lang="en-US" smtClean="0"/>
              <a:pPr/>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182FE-E4A9-4746-B36B-FCC437D74AD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DD207C-BFF3-49A9-A16A-F7157EB3379F}" type="datetimeFigureOut">
              <a:rPr lang="en-US" smtClean="0"/>
              <a:pPr/>
              <a:t>12/1/2021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1A182FE-E4A9-4746-B36B-FCC437D74AD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5DD207C-BFF3-49A9-A16A-F7157EB3379F}" type="datetimeFigureOut">
              <a:rPr lang="en-US" smtClean="0"/>
              <a:pPr/>
              <a:t>12/1/2021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1A182FE-E4A9-4746-B36B-FCC437D74A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3600" b="1" dirty="0" smtClean="0"/>
              <a:t>Time Preference</a:t>
            </a:r>
            <a:endParaRPr lang="en-US" sz="3600" b="1" dirty="0"/>
          </a:p>
        </p:txBody>
      </p:sp>
      <p:sp>
        <p:nvSpPr>
          <p:cNvPr id="2" name="Title 1"/>
          <p:cNvSpPr>
            <a:spLocks noGrp="1"/>
          </p:cNvSpPr>
          <p:nvPr>
            <p:ph type="ctrTitle"/>
          </p:nvPr>
        </p:nvSpPr>
        <p:spPr/>
        <p:txBody>
          <a:bodyPr>
            <a:normAutofit/>
          </a:bodyPr>
          <a:lstStyle/>
          <a:p>
            <a:r>
              <a:rPr lang="en-IN" sz="4800" b="1" dirty="0" smtClean="0"/>
              <a:t>Inter-temporal Choice-III</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34227" t="18993" r="25926" b="41141"/>
          <a:stretch>
            <a:fillRect/>
          </a:stretch>
        </p:blipFill>
        <p:spPr bwMode="auto">
          <a:xfrm>
            <a:off x="395536" y="332656"/>
            <a:ext cx="8568952" cy="619268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25926" t="29329" r="33397" b="11610"/>
          <a:stretch>
            <a:fillRect/>
          </a:stretch>
        </p:blipFill>
        <p:spPr bwMode="auto">
          <a:xfrm>
            <a:off x="251520" y="260648"/>
            <a:ext cx="8712968" cy="633670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27927" t="39267" r="35887" b="41141"/>
          <a:stretch>
            <a:fillRect/>
          </a:stretch>
        </p:blipFill>
        <p:spPr bwMode="auto">
          <a:xfrm>
            <a:off x="755576" y="908720"/>
            <a:ext cx="7632848" cy="396044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b="1" dirty="0"/>
              <a:t>Time preference</a:t>
            </a:r>
          </a:p>
        </p:txBody>
      </p:sp>
      <p:sp>
        <p:nvSpPr>
          <p:cNvPr id="3" name="Content Placeholder 2"/>
          <p:cNvSpPr>
            <a:spLocks noGrp="1"/>
          </p:cNvSpPr>
          <p:nvPr>
            <p:ph sz="quarter" idx="1"/>
          </p:nvPr>
        </p:nvSpPr>
        <p:spPr>
          <a:xfrm>
            <a:off x="0" y="908720"/>
            <a:ext cx="9144000" cy="5760640"/>
          </a:xfrm>
        </p:spPr>
        <p:txBody>
          <a:bodyPr>
            <a:normAutofit fontScale="92500" lnSpcReduction="20000"/>
          </a:bodyPr>
          <a:lstStyle/>
          <a:p>
            <a:pPr algn="just">
              <a:lnSpc>
                <a:spcPct val="120000"/>
              </a:lnSpc>
            </a:pPr>
            <a:r>
              <a:rPr lang="en-US" dirty="0"/>
              <a:t>The primary reason for the variability is the existence </a:t>
            </a:r>
            <a:r>
              <a:rPr lang="en-US" dirty="0" smtClean="0"/>
              <a:t>of confounding </a:t>
            </a:r>
            <a:r>
              <a:rPr lang="en-US" dirty="0"/>
              <a:t>factors in the measurement of time </a:t>
            </a:r>
            <a:r>
              <a:rPr lang="en-US" dirty="0" smtClean="0"/>
              <a:t>preference. </a:t>
            </a:r>
          </a:p>
          <a:p>
            <a:pPr algn="just">
              <a:lnSpc>
                <a:spcPct val="120000"/>
              </a:lnSpc>
            </a:pPr>
            <a:r>
              <a:rPr lang="en-US" dirty="0" smtClean="0"/>
              <a:t>Confounding </a:t>
            </a:r>
            <a:r>
              <a:rPr lang="en-US" dirty="0"/>
              <a:t>factors involved in </a:t>
            </a:r>
            <a:r>
              <a:rPr lang="en-US" dirty="0" smtClean="0"/>
              <a:t>the measurement </a:t>
            </a:r>
            <a:r>
              <a:rPr lang="en-US" dirty="0"/>
              <a:t>of time </a:t>
            </a:r>
            <a:r>
              <a:rPr lang="en-US" dirty="0" smtClean="0"/>
              <a:t>preference:</a:t>
            </a:r>
          </a:p>
          <a:p>
            <a:pPr lvl="1" algn="just">
              <a:lnSpc>
                <a:spcPct val="120000"/>
              </a:lnSpc>
            </a:pPr>
            <a:r>
              <a:rPr lang="en-US" sz="3200" dirty="0"/>
              <a:t>Consumption </a:t>
            </a:r>
            <a:r>
              <a:rPr lang="en-US" sz="3200" dirty="0" smtClean="0"/>
              <a:t>reallocation</a:t>
            </a:r>
          </a:p>
          <a:p>
            <a:pPr lvl="1" algn="just">
              <a:lnSpc>
                <a:spcPct val="120000"/>
              </a:lnSpc>
            </a:pPr>
            <a:r>
              <a:rPr lang="en-US" sz="3200" dirty="0"/>
              <a:t>Intertemporal </a:t>
            </a:r>
            <a:r>
              <a:rPr lang="en-US" sz="3200" dirty="0" smtClean="0"/>
              <a:t>arbitrage</a:t>
            </a:r>
          </a:p>
          <a:p>
            <a:pPr lvl="1" algn="just">
              <a:lnSpc>
                <a:spcPct val="120000"/>
              </a:lnSpc>
            </a:pPr>
            <a:r>
              <a:rPr lang="en-US" sz="3200" dirty="0"/>
              <a:t>Concave </a:t>
            </a:r>
            <a:r>
              <a:rPr lang="en-US" sz="3200" dirty="0" smtClean="0"/>
              <a:t>utility</a:t>
            </a:r>
          </a:p>
          <a:p>
            <a:pPr lvl="1" algn="just">
              <a:lnSpc>
                <a:spcPct val="120000"/>
              </a:lnSpc>
            </a:pPr>
            <a:r>
              <a:rPr lang="en-US" sz="3200" dirty="0" smtClean="0"/>
              <a:t>Uncertainty</a:t>
            </a:r>
          </a:p>
          <a:p>
            <a:pPr lvl="1" algn="just">
              <a:lnSpc>
                <a:spcPct val="120000"/>
              </a:lnSpc>
            </a:pPr>
            <a:r>
              <a:rPr lang="en-US" sz="3200" dirty="0" smtClean="0"/>
              <a:t>Inflation</a:t>
            </a:r>
          </a:p>
          <a:p>
            <a:pPr lvl="1" algn="just">
              <a:lnSpc>
                <a:spcPct val="120000"/>
              </a:lnSpc>
            </a:pPr>
            <a:r>
              <a:rPr lang="en-US" sz="3200" dirty="0"/>
              <a:t>Expectations of changes in </a:t>
            </a:r>
            <a:r>
              <a:rPr lang="en-US" sz="3200" dirty="0" smtClean="0"/>
              <a:t>utility</a:t>
            </a:r>
          </a:p>
          <a:p>
            <a:pPr lvl="1" algn="just">
              <a:lnSpc>
                <a:spcPct val="120000"/>
              </a:lnSpc>
            </a:pPr>
            <a:r>
              <a:rPr lang="en-US" sz="3200" dirty="0"/>
              <a:t>Anticipatory </a:t>
            </a:r>
            <a:r>
              <a:rPr lang="en-US" sz="3200" dirty="0" smtClean="0"/>
              <a:t>utility</a:t>
            </a:r>
          </a:p>
          <a:p>
            <a:pPr lvl="1" algn="just">
              <a:lnSpc>
                <a:spcPct val="120000"/>
              </a:lnSpc>
            </a:pPr>
            <a:r>
              <a:rPr lang="en-US" sz="3200" dirty="0"/>
              <a:t>Visceral </a:t>
            </a:r>
            <a:r>
              <a:rPr lang="en-US" sz="3200" dirty="0" smtClean="0"/>
              <a:t>influences</a:t>
            </a:r>
          </a:p>
          <a:p>
            <a:pPr lvl="1"/>
            <a:endParaRPr lang="en-US" dirty="0" smtClean="0"/>
          </a:p>
          <a:p>
            <a:pPr lvl="1"/>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720080"/>
          </a:xfrm>
        </p:spPr>
        <p:txBody>
          <a:bodyPr>
            <a:normAutofit/>
          </a:bodyPr>
          <a:lstStyle/>
          <a:p>
            <a:r>
              <a:rPr lang="en-US" sz="3600" b="1" dirty="0" smtClean="0"/>
              <a:t>Confounding Factors</a:t>
            </a:r>
            <a:endParaRPr lang="en-US" sz="3600" b="1" dirty="0"/>
          </a:p>
        </p:txBody>
      </p:sp>
      <p:sp>
        <p:nvSpPr>
          <p:cNvPr id="3" name="Content Placeholder 2"/>
          <p:cNvSpPr>
            <a:spLocks noGrp="1"/>
          </p:cNvSpPr>
          <p:nvPr>
            <p:ph sz="quarter" idx="1"/>
          </p:nvPr>
        </p:nvSpPr>
        <p:spPr>
          <a:xfrm>
            <a:off x="251520" y="764704"/>
            <a:ext cx="8640960" cy="5904656"/>
          </a:xfrm>
        </p:spPr>
        <p:txBody>
          <a:bodyPr>
            <a:noAutofit/>
          </a:bodyPr>
          <a:lstStyle/>
          <a:p>
            <a:r>
              <a:rPr lang="en-US" sz="2400" b="1" dirty="0"/>
              <a:t>Consumption </a:t>
            </a:r>
            <a:r>
              <a:rPr lang="en-US" sz="2400" b="1" dirty="0" smtClean="0"/>
              <a:t>reallocation</a:t>
            </a:r>
          </a:p>
          <a:p>
            <a:pPr>
              <a:buNone/>
            </a:pPr>
            <a:r>
              <a:rPr lang="en-US" sz="2400" dirty="0" smtClean="0"/>
              <a:t>Most studies use monetary rewards as payoffs rather than consumption. When discount rates are calculated it is normally assumed that rewards and losses are consumed immediately. </a:t>
            </a:r>
          </a:p>
          <a:p>
            <a:pPr lvl="1"/>
            <a:r>
              <a:rPr lang="en-US" dirty="0" smtClean="0"/>
              <a:t> Example:  reward of INR 10000</a:t>
            </a:r>
          </a:p>
          <a:p>
            <a:pPr lvl="1">
              <a:buNone/>
            </a:pPr>
            <a:endParaRPr lang="en-US" b="1" dirty="0" smtClean="0"/>
          </a:p>
          <a:p>
            <a:pPr marL="342900" lvl="1" indent="-342900"/>
            <a:r>
              <a:rPr lang="en-US" b="1" dirty="0" smtClean="0"/>
              <a:t>Intertemporal arbitrage</a:t>
            </a:r>
          </a:p>
          <a:p>
            <a:pPr>
              <a:buNone/>
            </a:pPr>
            <a:r>
              <a:rPr lang="en-US" sz="2400" dirty="0"/>
              <a:t>When rewards are tradable, like money, </a:t>
            </a:r>
            <a:r>
              <a:rPr lang="en-US" sz="2400" dirty="0" err="1"/>
              <a:t>intertemporal</a:t>
            </a:r>
            <a:r>
              <a:rPr lang="en-US" sz="2400" dirty="0"/>
              <a:t> choices may not </a:t>
            </a:r>
            <a:r>
              <a:rPr lang="en-US" sz="2400" dirty="0" smtClean="0"/>
              <a:t>reflect time preference </a:t>
            </a:r>
            <a:r>
              <a:rPr lang="en-US" sz="2400" dirty="0"/>
              <a:t>directly, but may be caused by </a:t>
            </a:r>
            <a:r>
              <a:rPr lang="en-US" sz="2400" dirty="0" err="1"/>
              <a:t>intertemporal</a:t>
            </a:r>
            <a:r>
              <a:rPr lang="en-US" sz="2400" dirty="0"/>
              <a:t> arbitrage. </a:t>
            </a:r>
            <a:endParaRPr lang="en-US" sz="2400" dirty="0" smtClean="0"/>
          </a:p>
          <a:p>
            <a:pPr lvl="1"/>
            <a:r>
              <a:rPr lang="en-US" dirty="0" smtClean="0"/>
              <a:t>Example: If a person </a:t>
            </a:r>
            <a:r>
              <a:rPr lang="en-US" dirty="0"/>
              <a:t>prefers $100 now to $150 in </a:t>
            </a:r>
            <a:r>
              <a:rPr lang="en-US" dirty="0" smtClean="0"/>
              <a:t>five </a:t>
            </a:r>
            <a:r>
              <a:rPr lang="en-US" dirty="0"/>
              <a:t>years time, this may be because they can </a:t>
            </a:r>
            <a:r>
              <a:rPr lang="en-US" dirty="0" smtClean="0"/>
              <a:t>invest$100 </a:t>
            </a:r>
            <a:r>
              <a:rPr lang="en-US" dirty="0"/>
              <a:t>now at the market rate of interest and make it worth more than $150 in </a:t>
            </a:r>
            <a:r>
              <a:rPr lang="en-US" dirty="0" smtClean="0"/>
              <a:t>five </a:t>
            </a:r>
            <a:r>
              <a:rPr lang="en-US" dirty="0"/>
              <a:t>years</a:t>
            </a:r>
            <a:r>
              <a:rPr lang="en-US" sz="2800" dirty="0"/>
              <a:t>.</a:t>
            </a:r>
            <a:endParaRPr lang="en-US" sz="2800"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06090"/>
          </a:xfrm>
        </p:spPr>
        <p:txBody>
          <a:bodyPr>
            <a:noAutofit/>
          </a:bodyPr>
          <a:lstStyle/>
          <a:p>
            <a:r>
              <a:rPr lang="en-IN" b="1" dirty="0" smtClean="0"/>
              <a:t>Continued....</a:t>
            </a:r>
            <a:endParaRPr lang="en-US" b="1" dirty="0"/>
          </a:p>
        </p:txBody>
      </p:sp>
      <p:sp>
        <p:nvSpPr>
          <p:cNvPr id="3" name="Content Placeholder 2"/>
          <p:cNvSpPr>
            <a:spLocks noGrp="1"/>
          </p:cNvSpPr>
          <p:nvPr>
            <p:ph sz="quarter" idx="1"/>
          </p:nvPr>
        </p:nvSpPr>
        <p:spPr>
          <a:xfrm>
            <a:off x="0" y="908720"/>
            <a:ext cx="8964488" cy="5616624"/>
          </a:xfrm>
        </p:spPr>
        <p:txBody>
          <a:bodyPr>
            <a:normAutofit fontScale="92500"/>
          </a:bodyPr>
          <a:lstStyle/>
          <a:p>
            <a:r>
              <a:rPr lang="en-US" sz="3200" b="1" dirty="0" smtClean="0"/>
              <a:t>Concave utility</a:t>
            </a:r>
          </a:p>
          <a:p>
            <a:pPr lvl="1">
              <a:lnSpc>
                <a:spcPct val="150000"/>
              </a:lnSpc>
            </a:pPr>
            <a:r>
              <a:rPr lang="en-US" sz="2800" dirty="0" smtClean="0"/>
              <a:t> </a:t>
            </a:r>
            <a:r>
              <a:rPr lang="en-US" dirty="0" smtClean="0"/>
              <a:t>The concavity of the utility function implies that </a:t>
            </a:r>
            <a:r>
              <a:rPr lang="en-US" b="1" dirty="0" smtClean="0"/>
              <a:t>the person is risk averse</a:t>
            </a:r>
            <a:r>
              <a:rPr lang="en-US" dirty="0" smtClean="0"/>
              <a:t>: a sure amount would always be preferred over a risky bet having the same expected value.</a:t>
            </a:r>
            <a:endParaRPr lang="en-US" b="1" dirty="0" smtClean="0"/>
          </a:p>
          <a:p>
            <a:pPr lvl="1" algn="just">
              <a:lnSpc>
                <a:spcPct val="150000"/>
              </a:lnSpc>
            </a:pPr>
            <a:r>
              <a:rPr lang="en-US" dirty="0" smtClean="0"/>
              <a:t>Say that the average response of a group of subjects is that they are indifferent between $100 now and $150 in five years. The imputed discount rate is 8.1% a year on the basis of the monetary amounts. However it may be that the $150 has only 30% more utility than $100. Using utility as the basis for discounting, the imputed discount rate is only 5.2%. This shows that utility discount rates are lower than monetary discount rates when utility functions are concave.</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778098"/>
          </a:xfrm>
        </p:spPr>
        <p:txBody>
          <a:bodyPr/>
          <a:lstStyle/>
          <a:p>
            <a:r>
              <a:rPr lang="en-IN" b="1" dirty="0" smtClean="0"/>
              <a:t>Continued....</a:t>
            </a:r>
            <a:endParaRPr lang="en-US" dirty="0"/>
          </a:p>
        </p:txBody>
      </p:sp>
      <p:sp>
        <p:nvSpPr>
          <p:cNvPr id="3" name="Content Placeholder 2"/>
          <p:cNvSpPr>
            <a:spLocks noGrp="1"/>
          </p:cNvSpPr>
          <p:nvPr>
            <p:ph sz="quarter" idx="1"/>
          </p:nvPr>
        </p:nvSpPr>
        <p:spPr>
          <a:xfrm>
            <a:off x="323528" y="908720"/>
            <a:ext cx="8568952" cy="5616624"/>
          </a:xfrm>
        </p:spPr>
        <p:txBody>
          <a:bodyPr/>
          <a:lstStyle/>
          <a:p>
            <a:r>
              <a:rPr lang="en-IN" b="1" dirty="0" smtClean="0"/>
              <a:t>Uncertainty</a:t>
            </a:r>
          </a:p>
          <a:p>
            <a:pPr lvl="1" algn="just">
              <a:lnSpc>
                <a:spcPct val="150000"/>
              </a:lnSpc>
            </a:pPr>
            <a:r>
              <a:rPr lang="en-US" dirty="0" smtClean="0"/>
              <a:t>Future rewards and costs are almost invariably associated with uncertainty in practice. For example, even if we can be sure that a particular electrical appliance will save us a certain amount of electricity in the future, we cannot be sure what will be the future price of electricity.</a:t>
            </a:r>
          </a:p>
          <a:p>
            <a:pPr lvl="1" algn="just">
              <a:lnSpc>
                <a:spcPct val="150000"/>
              </a:lnSpc>
            </a:pPr>
            <a:r>
              <a:rPr lang="en-US" dirty="0" smtClean="0"/>
              <a:t>In experimental studies it might appear that investigators could avoid this confound by assuring subjects that delayed rewards will be delivered with certainty.</a:t>
            </a:r>
          </a:p>
          <a:p>
            <a:pPr lvl="1"/>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19256" cy="720080"/>
          </a:xfrm>
        </p:spPr>
        <p:txBody>
          <a:bodyPr>
            <a:normAutofit fontScale="90000"/>
          </a:bodyPr>
          <a:lstStyle/>
          <a:p>
            <a:r>
              <a:rPr lang="en-IN" b="1" dirty="0" smtClean="0"/>
              <a:t>Continued....</a:t>
            </a:r>
            <a:endParaRPr lang="en-US" dirty="0"/>
          </a:p>
        </p:txBody>
      </p:sp>
      <p:sp>
        <p:nvSpPr>
          <p:cNvPr id="3" name="Content Placeholder 2"/>
          <p:cNvSpPr>
            <a:spLocks noGrp="1"/>
          </p:cNvSpPr>
          <p:nvPr>
            <p:ph sz="quarter" idx="1"/>
          </p:nvPr>
        </p:nvSpPr>
        <p:spPr>
          <a:xfrm>
            <a:off x="323528" y="980728"/>
            <a:ext cx="8568952" cy="5544616"/>
          </a:xfrm>
        </p:spPr>
        <p:txBody>
          <a:bodyPr>
            <a:normAutofit fontScale="92500" lnSpcReduction="20000"/>
          </a:bodyPr>
          <a:lstStyle/>
          <a:p>
            <a:r>
              <a:rPr lang="en-US" b="1" dirty="0" smtClean="0"/>
              <a:t>Inflation</a:t>
            </a:r>
          </a:p>
          <a:p>
            <a:pPr lvl="1" algn="just">
              <a:lnSpc>
                <a:spcPct val="150000"/>
              </a:lnSpc>
            </a:pPr>
            <a:r>
              <a:rPr lang="en-US" dirty="0" smtClean="0"/>
              <a:t>Most studies ignore the effect of inflation in the calculation of discount rates. In practice people are likely to discount future monetary rewards according to their experiences with and expectations of inflation. </a:t>
            </a:r>
          </a:p>
          <a:p>
            <a:pPr lvl="1" algn="just">
              <a:lnSpc>
                <a:spcPct val="150000"/>
              </a:lnSpc>
            </a:pPr>
            <a:r>
              <a:rPr lang="en-US" dirty="0" smtClean="0"/>
              <a:t>The effect of future inflation on purchasing power becomes more uncertain as the duration of delay increases</a:t>
            </a:r>
            <a:r>
              <a:rPr lang="en-US" sz="2200" dirty="0" smtClean="0"/>
              <a:t>.</a:t>
            </a:r>
          </a:p>
          <a:p>
            <a:r>
              <a:rPr lang="en-US" b="1" dirty="0" smtClean="0"/>
              <a:t>Expectations of changes in utility</a:t>
            </a:r>
          </a:p>
          <a:p>
            <a:pPr lvl="1" algn="just">
              <a:lnSpc>
                <a:spcPct val="160000"/>
              </a:lnSpc>
            </a:pPr>
            <a:r>
              <a:rPr lang="en-US" dirty="0" smtClean="0"/>
              <a:t>if we expect to have higher consumption levels in the future, the marginal utility of $100 of consumption now is greater than the marginal utility of $100 of consumption in </a:t>
            </a:r>
            <a:r>
              <a:rPr lang="en-US" dirty="0" err="1" smtClean="0"/>
              <a:t>fi</a:t>
            </a:r>
            <a:r>
              <a:rPr lang="en-US" dirty="0" smtClean="0"/>
              <a:t> </a:t>
            </a:r>
            <a:r>
              <a:rPr lang="en-US" dirty="0" err="1" smtClean="0"/>
              <a:t>ve</a:t>
            </a:r>
            <a:r>
              <a:rPr lang="en-US" dirty="0" smtClean="0"/>
              <a:t> years, because of the effect of the law of diminishing marginal utility. This effect exerts an upward bias on discount rates.</a:t>
            </a:r>
          </a:p>
          <a:p>
            <a:pPr lvl="1" algn="just">
              <a:lnSpc>
                <a:spcPct val="150000"/>
              </a:lnSpc>
            </a:pP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363272" cy="504056"/>
          </a:xfrm>
        </p:spPr>
        <p:txBody>
          <a:bodyPr>
            <a:normAutofit fontScale="90000"/>
          </a:bodyPr>
          <a:lstStyle/>
          <a:p>
            <a:r>
              <a:rPr lang="en-IN" b="1" dirty="0" smtClean="0"/>
              <a:t>Continued....</a:t>
            </a:r>
            <a:endParaRPr lang="en-US" dirty="0"/>
          </a:p>
        </p:txBody>
      </p:sp>
      <p:sp>
        <p:nvSpPr>
          <p:cNvPr id="3" name="Content Placeholder 2"/>
          <p:cNvSpPr>
            <a:spLocks noGrp="1"/>
          </p:cNvSpPr>
          <p:nvPr>
            <p:ph sz="quarter" idx="1"/>
          </p:nvPr>
        </p:nvSpPr>
        <p:spPr>
          <a:xfrm>
            <a:off x="251520" y="692696"/>
            <a:ext cx="8640960" cy="5904656"/>
          </a:xfrm>
        </p:spPr>
        <p:txBody>
          <a:bodyPr>
            <a:normAutofit lnSpcReduction="10000"/>
          </a:bodyPr>
          <a:lstStyle/>
          <a:p>
            <a:pPr lvl="1" algn="just">
              <a:lnSpc>
                <a:spcPct val="150000"/>
              </a:lnSpc>
            </a:pPr>
            <a:r>
              <a:rPr lang="en-US" dirty="0" smtClean="0"/>
              <a:t>Defer consumption to later periods in order to have a rising consumption over time- lack of self-control to save sufficient income earned now to provide for this future consumption- commitment device-downward bias on discount rates.</a:t>
            </a:r>
          </a:p>
          <a:p>
            <a:pPr algn="just">
              <a:lnSpc>
                <a:spcPct val="150000"/>
              </a:lnSpc>
            </a:pPr>
            <a:r>
              <a:rPr lang="en-US" b="1" dirty="0" smtClean="0"/>
              <a:t>Anticipatory utility</a:t>
            </a:r>
          </a:p>
          <a:p>
            <a:pPr marL="548640" lvl="2" indent="-274320" algn="just">
              <a:lnSpc>
                <a:spcPct val="150000"/>
              </a:lnSpc>
              <a:spcBef>
                <a:spcPts val="580"/>
              </a:spcBef>
              <a:buClr>
                <a:schemeClr val="accent1"/>
              </a:buClr>
            </a:pPr>
            <a:r>
              <a:rPr lang="en-US" sz="2400" dirty="0" smtClean="0"/>
              <a:t>The effect is to exert a downward bias on discount rates and can also cause reverse time-inconsistency of preferences.</a:t>
            </a:r>
            <a:endParaRPr lang="en-US" sz="2400" b="1" dirty="0" smtClean="0"/>
          </a:p>
          <a:p>
            <a:pPr algn="just">
              <a:lnSpc>
                <a:spcPct val="150000"/>
              </a:lnSpc>
            </a:pPr>
            <a:r>
              <a:rPr lang="en-US" b="1" dirty="0" smtClean="0"/>
              <a:t>Visceral influences</a:t>
            </a:r>
          </a:p>
          <a:p>
            <a:pPr lvl="1" algn="just">
              <a:lnSpc>
                <a:spcPct val="150000"/>
              </a:lnSpc>
            </a:pPr>
            <a:r>
              <a:rPr lang="en-US" dirty="0" smtClean="0"/>
              <a:t>The prospect of an immediate reward may stimulate visceral factors that temporarily increase the attraction of the reward</a:t>
            </a:r>
            <a:r>
              <a:rPr lang="en-US" sz="2200" dirty="0" smtClean="0"/>
              <a:t>.</a:t>
            </a:r>
            <a:endParaRPr lang="en-US" sz="2200" b="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06090"/>
          </a:xfrm>
        </p:spPr>
        <p:txBody>
          <a:bodyPr>
            <a:normAutofit fontScale="90000"/>
          </a:bodyPr>
          <a:lstStyle/>
          <a:p>
            <a:r>
              <a:rPr lang="en-US" b="1" dirty="0" smtClean="0"/>
              <a:t>What is time preference?</a:t>
            </a:r>
            <a:endParaRPr lang="en-US" b="1" dirty="0"/>
          </a:p>
        </p:txBody>
      </p:sp>
      <p:sp>
        <p:nvSpPr>
          <p:cNvPr id="3" name="Content Placeholder 2"/>
          <p:cNvSpPr>
            <a:spLocks noGrp="1"/>
          </p:cNvSpPr>
          <p:nvPr>
            <p:ph sz="quarter" idx="1"/>
          </p:nvPr>
        </p:nvSpPr>
        <p:spPr>
          <a:xfrm>
            <a:off x="323528" y="980728"/>
            <a:ext cx="8363272" cy="5472608"/>
          </a:xfrm>
        </p:spPr>
        <p:txBody>
          <a:bodyPr>
            <a:normAutofit/>
          </a:bodyPr>
          <a:lstStyle/>
          <a:p>
            <a:pPr algn="just">
              <a:lnSpc>
                <a:spcPct val="150000"/>
              </a:lnSpc>
            </a:pPr>
            <a:r>
              <a:rPr lang="en-US" sz="2400" dirty="0" smtClean="0"/>
              <a:t>Psychological </a:t>
            </a:r>
            <a:r>
              <a:rPr lang="en-US" sz="2400" dirty="0" smtClean="0"/>
              <a:t>constructs </a:t>
            </a:r>
            <a:r>
              <a:rPr lang="en-US" sz="2400" dirty="0" smtClean="0"/>
              <a:t>or traits </a:t>
            </a:r>
            <a:r>
              <a:rPr lang="en-US" sz="2400" dirty="0" smtClean="0"/>
              <a:t>must satisfy the following three criteria</a:t>
            </a:r>
            <a:r>
              <a:rPr lang="en-US" sz="2400" dirty="0" smtClean="0"/>
              <a:t>:</a:t>
            </a:r>
          </a:p>
          <a:p>
            <a:pPr lvl="1" algn="just">
              <a:lnSpc>
                <a:spcPct val="150000"/>
              </a:lnSpc>
            </a:pPr>
            <a:r>
              <a:rPr lang="en-US" sz="2200" i="1" dirty="0" smtClean="0"/>
              <a:t>Constancy: </a:t>
            </a:r>
            <a:r>
              <a:rPr lang="en-US" sz="2200" dirty="0" smtClean="0"/>
              <a:t>Constructs </a:t>
            </a:r>
            <a:r>
              <a:rPr lang="en-US" sz="2200" dirty="0" smtClean="0"/>
              <a:t>tend only to be useful when they remain constant within the </a:t>
            </a:r>
            <a:r>
              <a:rPr lang="en-US" sz="2200" dirty="0" smtClean="0"/>
              <a:t>same person </a:t>
            </a:r>
            <a:r>
              <a:rPr lang="en-US" sz="2200" dirty="0" smtClean="0"/>
              <a:t>over time</a:t>
            </a:r>
            <a:r>
              <a:rPr lang="en-US" sz="2200" dirty="0" smtClean="0"/>
              <a:t>.</a:t>
            </a:r>
          </a:p>
          <a:p>
            <a:pPr lvl="1" algn="just">
              <a:lnSpc>
                <a:spcPct val="150000"/>
              </a:lnSpc>
            </a:pPr>
            <a:r>
              <a:rPr lang="en-US" i="1" dirty="0" smtClean="0"/>
              <a:t>Generality: </a:t>
            </a:r>
            <a:r>
              <a:rPr lang="en-US" dirty="0" smtClean="0"/>
              <a:t>Constructs </a:t>
            </a:r>
            <a:r>
              <a:rPr lang="en-US" dirty="0" smtClean="0"/>
              <a:t>or traits should be able to predict a wide range of </a:t>
            </a:r>
            <a:r>
              <a:rPr lang="en-US" dirty="0" smtClean="0"/>
              <a:t>behaviors</a:t>
            </a:r>
          </a:p>
          <a:p>
            <a:pPr lvl="1" algn="just">
              <a:lnSpc>
                <a:spcPct val="150000"/>
              </a:lnSpc>
            </a:pPr>
            <a:r>
              <a:rPr lang="en-US" i="1" dirty="0" smtClean="0"/>
              <a:t>Correlation between different measures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4082"/>
          </a:xfrm>
        </p:spPr>
        <p:txBody>
          <a:bodyPr>
            <a:normAutofit/>
          </a:bodyPr>
          <a:lstStyle/>
          <a:p>
            <a:pPr algn="just"/>
            <a:r>
              <a:rPr lang="en-IN" sz="3200" b="1" dirty="0" smtClean="0"/>
              <a:t>Case 1: </a:t>
            </a:r>
            <a:r>
              <a:rPr lang="en-US" sz="3200" b="1" dirty="0" smtClean="0"/>
              <a:t>Price plans for gym memberships</a:t>
            </a:r>
            <a:endParaRPr lang="en-US" sz="3200" b="1" dirty="0"/>
          </a:p>
        </p:txBody>
      </p:sp>
      <p:pic>
        <p:nvPicPr>
          <p:cNvPr id="1026" name="Picture 2"/>
          <p:cNvPicPr>
            <a:picLocks noGrp="1" noChangeAspect="1" noChangeArrowheads="1"/>
          </p:cNvPicPr>
          <p:nvPr>
            <p:ph sz="quarter" idx="1"/>
          </p:nvPr>
        </p:nvPicPr>
        <p:blipFill>
          <a:blip r:embed="rId2" cstate="print"/>
          <a:srcRect l="34997" t="21105" r="28335" b="29981"/>
          <a:stretch>
            <a:fillRect/>
          </a:stretch>
        </p:blipFill>
        <p:spPr bwMode="auto">
          <a:xfrm>
            <a:off x="323528" y="908720"/>
            <a:ext cx="8352928" cy="547260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598</TotalTime>
  <Words>506</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Inter-temporal Choice-III</vt:lpstr>
      <vt:lpstr>Time preference</vt:lpstr>
      <vt:lpstr>Confounding Factors</vt:lpstr>
      <vt:lpstr>Continued....</vt:lpstr>
      <vt:lpstr>Continued....</vt:lpstr>
      <vt:lpstr>Continued....</vt:lpstr>
      <vt:lpstr>Continued....</vt:lpstr>
      <vt:lpstr>What is time preference?</vt:lpstr>
      <vt:lpstr>Case 1: Price plans for gym memberships</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Inter-temporal Choice-III</dc:title>
  <dc:creator>Windows User</dc:creator>
  <cp:lastModifiedBy>Windows User</cp:lastModifiedBy>
  <cp:revision>15</cp:revision>
  <dcterms:created xsi:type="dcterms:W3CDTF">2021-12-01T00:35:04Z</dcterms:created>
  <dcterms:modified xsi:type="dcterms:W3CDTF">2021-12-01T11:00:19Z</dcterms:modified>
</cp:coreProperties>
</file>