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2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BB044-1792-AD43-9316-8A657187568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DC6C-4A10-2E4E-AEEB-75A7D9B8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4070-D088-7C41-9912-BF1AA700338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3AC5A7-4482-0847-8098-375868CE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1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M91d5I36P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Ravi Kiran</a:t>
            </a:r>
          </a:p>
        </p:txBody>
      </p:sp>
    </p:spTree>
    <p:extLst>
      <p:ext uri="{BB962C8B-B14F-4D97-AF65-F5344CB8AC3E}">
        <p14:creationId xmlns:p14="http://schemas.microsoft.com/office/powerpoint/2010/main" val="22323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0"/>
            <a:ext cx="9520158" cy="1049235"/>
          </a:xfrm>
        </p:spPr>
        <p:txBody>
          <a:bodyPr/>
          <a:lstStyle/>
          <a:p>
            <a:r>
              <a:rPr lang="en-US" dirty="0"/>
              <a:t>Prospect Theory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736600"/>
            <a:ext cx="10466804" cy="54229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While economic rationality influenced other fields in the social sciences from the inside out, through Becker and the Chicago School, psychologists offered an outside-in reality check to prevailing economic thinking. </a:t>
            </a:r>
          </a:p>
          <a:p>
            <a:pPr algn="just"/>
            <a:r>
              <a:rPr lang="en-US" sz="1800" b="1" dirty="0"/>
              <a:t>Amos </a:t>
            </a:r>
            <a:r>
              <a:rPr lang="en-US" sz="1800" b="1" dirty="0" err="1"/>
              <a:t>Tversky</a:t>
            </a:r>
            <a:r>
              <a:rPr lang="en-US" sz="1800" b="1" dirty="0"/>
              <a:t> and Daniel </a:t>
            </a:r>
            <a:r>
              <a:rPr lang="en-US" sz="1800" b="1" dirty="0" err="1"/>
              <a:t>Kahneman</a:t>
            </a:r>
            <a:r>
              <a:rPr lang="en-US" sz="1800" b="1" dirty="0"/>
              <a:t> </a:t>
            </a:r>
            <a:r>
              <a:rPr lang="en-US" sz="1800" dirty="0"/>
              <a:t>published a number of papers that appeared to undermine ideas about human nature held by mainstream economics. They are perhaps best known for the development of Prospect Theory (</a:t>
            </a:r>
            <a:r>
              <a:rPr lang="en-US" sz="1800" dirty="0" err="1"/>
              <a:t>Kahneman</a:t>
            </a:r>
            <a:r>
              <a:rPr lang="en-US" sz="1800" dirty="0"/>
              <a:t> &amp; </a:t>
            </a:r>
            <a:r>
              <a:rPr lang="en-US" sz="1800" dirty="0" err="1"/>
              <a:t>Tversky</a:t>
            </a:r>
            <a:r>
              <a:rPr lang="en-US" sz="1800" dirty="0"/>
              <a:t>, 1979), which shows that decisions are not always optimal. </a:t>
            </a:r>
          </a:p>
          <a:p>
            <a:pPr algn="just"/>
            <a:r>
              <a:rPr lang="en-US" sz="1800" dirty="0"/>
              <a:t>Our willingness to take risks is influenced by the way in which choices are framed, i.e. it is context-dependent.  </a:t>
            </a:r>
            <a:r>
              <a:rPr lang="en-US" sz="1800" b="1" dirty="0"/>
              <a:t>A classic decision problem:</a:t>
            </a:r>
          </a:p>
          <a:p>
            <a:pPr algn="just"/>
            <a:r>
              <a:rPr lang="en-US" sz="1800" b="1" i="1" dirty="0"/>
              <a:t>Which of the following would you prefer:</a:t>
            </a:r>
            <a:endParaRPr lang="en-US" sz="1800" b="1" dirty="0"/>
          </a:p>
          <a:p>
            <a:r>
              <a:rPr lang="en-US" sz="1800" i="1" dirty="0"/>
              <a:t>A) </a:t>
            </a:r>
            <a:r>
              <a:rPr lang="en-US" sz="1800" b="1" i="1" dirty="0"/>
              <a:t>A certain win of $250, versus</a:t>
            </a:r>
            <a:r>
              <a:rPr lang="en-US" sz="1800" i="1" dirty="0"/>
              <a:t>	</a:t>
            </a:r>
            <a:br>
              <a:rPr lang="en-US" sz="1800" i="1" dirty="0"/>
            </a:br>
            <a:r>
              <a:rPr lang="en-US" sz="1800" i="1" dirty="0"/>
              <a:t>B) A 25% chance to win $1000 and a 75% chance to win nothing?</a:t>
            </a:r>
            <a:endParaRPr lang="en-US" sz="1800" dirty="0"/>
          </a:p>
          <a:p>
            <a:r>
              <a:rPr lang="en-US" sz="1800" b="1" i="1" dirty="0"/>
              <a:t>How about:</a:t>
            </a:r>
            <a:br>
              <a:rPr lang="en-US" sz="1800" i="1" dirty="0"/>
            </a:br>
            <a:r>
              <a:rPr lang="en-US" sz="1800" i="1" dirty="0"/>
              <a:t>C) A certain loss of $750, versus</a:t>
            </a:r>
            <a:br>
              <a:rPr lang="en-US" sz="1800" i="1" dirty="0"/>
            </a:br>
            <a:r>
              <a:rPr lang="en-US" sz="1800" i="1" dirty="0"/>
              <a:t>D) </a:t>
            </a:r>
            <a:r>
              <a:rPr lang="en-US" sz="1800" b="1" i="1" dirty="0"/>
              <a:t>A 75% chance to lose $1000 and a 25% chance to lose nothing?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5843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71119"/>
            <a:ext cx="9520158" cy="1049235"/>
          </a:xfrm>
        </p:spPr>
        <p:txBody>
          <a:bodyPr/>
          <a:lstStyle/>
          <a:p>
            <a:r>
              <a:rPr lang="en-US"/>
              <a:t>Prospect Theory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003300"/>
            <a:ext cx="10289004" cy="520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Tversky</a:t>
            </a:r>
            <a:r>
              <a:rPr lang="en-US" dirty="0"/>
              <a:t> and </a:t>
            </a:r>
            <a:r>
              <a:rPr lang="en-US" dirty="0" err="1"/>
              <a:t>Kahneman’s</a:t>
            </a:r>
            <a:r>
              <a:rPr lang="en-US" dirty="0"/>
              <a:t> work shows that responses are different </a:t>
            </a:r>
            <a:r>
              <a:rPr lang="en-US" b="1" dirty="0"/>
              <a:t>if choices are framed as a gain (1) or a loss (2). </a:t>
            </a:r>
          </a:p>
          <a:p>
            <a:r>
              <a:rPr lang="en-US" dirty="0"/>
              <a:t>When faced with the first type of decision, a greater proportion of people will opt for the </a:t>
            </a:r>
            <a:r>
              <a:rPr lang="en-US" b="1" dirty="0"/>
              <a:t>riskless alternative A</a:t>
            </a:r>
            <a:r>
              <a:rPr lang="en-US" dirty="0"/>
              <a:t>), </a:t>
            </a:r>
          </a:p>
          <a:p>
            <a:r>
              <a:rPr lang="en-US" dirty="0"/>
              <a:t>Options </a:t>
            </a:r>
          </a:p>
          <a:p>
            <a:r>
              <a:rPr lang="en-US" i="1" dirty="0"/>
              <a:t>A) </a:t>
            </a:r>
            <a:r>
              <a:rPr lang="en-US" b="1" i="1" dirty="0"/>
              <a:t>A certain win of $250, versus</a:t>
            </a:r>
            <a:r>
              <a:rPr lang="en-US" i="1" dirty="0"/>
              <a:t>	</a:t>
            </a:r>
            <a:br>
              <a:rPr lang="en-US" i="1" dirty="0"/>
            </a:br>
            <a:r>
              <a:rPr lang="en-US" i="1" dirty="0"/>
              <a:t>B) A 25% chance to win $1000 and a 75% chance to win nothing?</a:t>
            </a:r>
            <a:endParaRPr lang="en-US" dirty="0"/>
          </a:p>
          <a:p>
            <a:r>
              <a:rPr lang="en-US" dirty="0"/>
              <a:t>while for the second problem people are more likely </a:t>
            </a:r>
            <a:r>
              <a:rPr lang="en-US" b="1" dirty="0"/>
              <a:t>to choose the riskier D</a:t>
            </a:r>
            <a:r>
              <a:rPr lang="en-US" dirty="0"/>
              <a:t>). </a:t>
            </a:r>
          </a:p>
          <a:p>
            <a:r>
              <a:rPr lang="en-US" dirty="0"/>
              <a:t>This happens because we </a:t>
            </a:r>
            <a:r>
              <a:rPr lang="en-US" b="1" dirty="0"/>
              <a:t>dislike losses </a:t>
            </a:r>
            <a:r>
              <a:rPr lang="en-US" dirty="0"/>
              <a:t>more than we like an equivalent gain: </a:t>
            </a:r>
            <a:r>
              <a:rPr lang="en-US" b="1" dirty="0">
                <a:highlight>
                  <a:srgbClr val="FFFF00"/>
                </a:highlight>
              </a:rPr>
              <a:t>Giving something up is more painful than the pleasure we derive from receiving it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Options </a:t>
            </a:r>
          </a:p>
          <a:p>
            <a:r>
              <a:rPr lang="en-US" i="1" dirty="0"/>
              <a:t>C) A certain loss of $750, versus</a:t>
            </a:r>
            <a:br>
              <a:rPr lang="en-US" i="1" dirty="0"/>
            </a:br>
            <a:r>
              <a:rPr lang="en-US" i="1" dirty="0"/>
              <a:t>D) </a:t>
            </a:r>
            <a:r>
              <a:rPr lang="en-US" b="1" i="1" dirty="0"/>
              <a:t>A 75% chance to lose $1000 and a 25% chance to lose nothing?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3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5" y="0"/>
            <a:ext cx="667264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3136" y="785614"/>
            <a:ext cx="4237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</a:rPr>
              <a:t>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https://youtu.be/sM91d5I36Po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2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96" y="258419"/>
            <a:ext cx="9520158" cy="1049235"/>
          </a:xfrm>
        </p:spPr>
        <p:txBody>
          <a:bodyPr/>
          <a:lstStyle/>
          <a:p>
            <a:r>
              <a:rPr lang="en-US" b="1"/>
              <a:t>Behavioral </a:t>
            </a:r>
            <a:r>
              <a:rPr lang="en-US" b="1" dirty="0"/>
              <a:t>economics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1" y="1307654"/>
            <a:ext cx="10071100" cy="478834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Economic phenomena relate to any aspect of human behavior that involves the allocation of scarce resources; thus economics is very wide-ranging in its subject area. </a:t>
            </a:r>
          </a:p>
          <a:p>
            <a:pPr algn="just"/>
            <a:r>
              <a:rPr lang="en-US" dirty="0"/>
              <a:t>For example, all of the following can be described as economic phenomena, although they may also of course involve other disciplines of study: </a:t>
            </a:r>
          </a:p>
          <a:p>
            <a:pPr algn="just"/>
            <a:r>
              <a:rPr lang="en-US" dirty="0"/>
              <a:t>searching for a future spouse on the internet, </a:t>
            </a:r>
          </a:p>
          <a:p>
            <a:pPr algn="just"/>
            <a:r>
              <a:rPr lang="en-US" dirty="0"/>
              <a:t>watching a documentary on television, </a:t>
            </a:r>
          </a:p>
          <a:p>
            <a:pPr algn="just"/>
            <a:r>
              <a:rPr lang="en-US" dirty="0"/>
              <a:t>making a charitable donation,</a:t>
            </a:r>
          </a:p>
          <a:p>
            <a:pPr algn="just"/>
            <a:r>
              <a:rPr lang="en-US" dirty="0"/>
              <a:t> giving a lift to one’s neighbor in order to make it easier to ask them for a favor later, </a:t>
            </a:r>
          </a:p>
          <a:p>
            <a:pPr algn="just"/>
            <a:r>
              <a:rPr lang="en-US" dirty="0"/>
              <a:t>deciding to take a nap rather than mow the lawn,</a:t>
            </a:r>
          </a:p>
          <a:p>
            <a:pPr algn="just"/>
            <a:r>
              <a:rPr lang="en-US" dirty="0"/>
              <a:t> teaching one’s child to play tennis, and going to church.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06019"/>
            <a:ext cx="9520158" cy="1049235"/>
          </a:xfrm>
        </p:spPr>
        <p:txBody>
          <a:bodyPr/>
          <a:lstStyle/>
          <a:p>
            <a:r>
              <a:rPr lang="en-US" dirty="0"/>
              <a:t>Behavioral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56854"/>
            <a:ext cx="10098504" cy="469944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Economics as a social science, is concerned with developing theories to help us better understand the world we live in. </a:t>
            </a:r>
          </a:p>
          <a:p>
            <a:pPr algn="just"/>
            <a:r>
              <a:rPr lang="en-US" b="1" dirty="0"/>
              <a:t>Economic theories </a:t>
            </a:r>
            <a:r>
              <a:rPr lang="en-US" dirty="0"/>
              <a:t>attempt to describe and explain </a:t>
            </a:r>
            <a:r>
              <a:rPr lang="en-US" b="1" dirty="0"/>
              <a:t>relationships between economic phenomena. </a:t>
            </a:r>
          </a:p>
          <a:p>
            <a:pPr algn="just"/>
            <a:r>
              <a:rPr lang="en-US" dirty="0"/>
              <a:t>This is based on a </a:t>
            </a:r>
            <a:r>
              <a:rPr lang="en-US" b="1" dirty="0"/>
              <a:t>number of assumptions. </a:t>
            </a:r>
          </a:p>
          <a:p>
            <a:pPr algn="just"/>
            <a:r>
              <a:rPr lang="en-US" dirty="0"/>
              <a:t>Sometimes these assumptions </a:t>
            </a:r>
            <a:r>
              <a:rPr lang="en-US" b="1" dirty="0"/>
              <a:t>are made explicit</a:t>
            </a:r>
            <a:r>
              <a:rPr lang="en-US" dirty="0"/>
              <a:t>, but in many cases they </a:t>
            </a:r>
            <a:r>
              <a:rPr lang="en-US" b="1" dirty="0"/>
              <a:t>are implicit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If a theory proves to </a:t>
            </a:r>
            <a:r>
              <a:rPr lang="en-US" b="1" dirty="0"/>
              <a:t>be inaccurate in its empirical implications </a:t>
            </a:r>
            <a:r>
              <a:rPr lang="en-US" dirty="0"/>
              <a:t>this tells us that if we have deduced these implications correctly from the underlying assumptions of the theory, </a:t>
            </a:r>
            <a:r>
              <a:rPr lang="en-US" b="1" dirty="0"/>
              <a:t>we should query those assumptions themselves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233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18719"/>
            <a:ext cx="9520158" cy="1049235"/>
          </a:xfrm>
        </p:spPr>
        <p:txBody>
          <a:bodyPr/>
          <a:lstStyle/>
          <a:p>
            <a:r>
              <a:rPr lang="en-US" dirty="0"/>
              <a:t>Behavioral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384300"/>
            <a:ext cx="10276304" cy="4241800"/>
          </a:xfrm>
        </p:spPr>
        <p:txBody>
          <a:bodyPr/>
          <a:lstStyle/>
          <a:p>
            <a:r>
              <a:rPr lang="en-US" dirty="0"/>
              <a:t>This is where behavioral economics is relevant. </a:t>
            </a:r>
          </a:p>
          <a:p>
            <a:r>
              <a:rPr lang="en-US" dirty="0"/>
              <a:t>As </a:t>
            </a:r>
            <a:r>
              <a:rPr lang="en-US" dirty="0" err="1"/>
              <a:t>Camerer</a:t>
            </a:r>
            <a:r>
              <a:rPr lang="en-US" dirty="0"/>
              <a:t> and </a:t>
            </a:r>
            <a:r>
              <a:rPr lang="en-US" dirty="0" err="1"/>
              <a:t>Loewenstein</a:t>
            </a:r>
            <a:r>
              <a:rPr lang="en-US" dirty="0"/>
              <a:t> (2004) succinctly put it: </a:t>
            </a:r>
          </a:p>
          <a:p>
            <a:pPr algn="just"/>
            <a:r>
              <a:rPr lang="en-US" b="1" dirty="0"/>
              <a:t>Behavioral economics </a:t>
            </a:r>
            <a:r>
              <a:rPr lang="en-US" b="1" dirty="0">
                <a:highlight>
                  <a:srgbClr val="FFFF00"/>
                </a:highlight>
              </a:rPr>
              <a:t>increases the explanatory power of economic</a:t>
            </a:r>
            <a:r>
              <a:rPr lang="en-US" b="1" dirty="0"/>
              <a:t>s by providing it with more realistic psychological foundations (p. 3). </a:t>
            </a:r>
          </a:p>
          <a:p>
            <a:pPr algn="just"/>
            <a:r>
              <a:rPr lang="en-US" dirty="0"/>
              <a:t>Hence, behavioral economics is not seeking to replace the standard framework of analysis. </a:t>
            </a:r>
          </a:p>
          <a:p>
            <a:pPr algn="just"/>
            <a:r>
              <a:rPr lang="en-US" dirty="0"/>
              <a:t>It is important to emphasize that the </a:t>
            </a:r>
            <a:r>
              <a:rPr lang="en-US" b="1" dirty="0"/>
              <a:t>behavioral economics approach extends rational choice and equilibrium models;</a:t>
            </a:r>
            <a:r>
              <a:rPr lang="en-US" dirty="0"/>
              <a:t> it does not advocate abandoning these models entirely (Ho, Lim and </a:t>
            </a:r>
            <a:r>
              <a:rPr lang="en-US" dirty="0" err="1"/>
              <a:t>Camerer</a:t>
            </a:r>
            <a:r>
              <a:rPr lang="en-US" dirty="0"/>
              <a:t>, 2006, p. 308).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144119"/>
            <a:ext cx="9520158" cy="1049235"/>
          </a:xfrm>
        </p:spPr>
        <p:txBody>
          <a:bodyPr/>
          <a:lstStyle/>
          <a:p>
            <a:r>
              <a:rPr lang="en-US" dirty="0"/>
              <a:t>Behavioral Economics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7954"/>
            <a:ext cx="10706100" cy="497884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Suppose you purchased a </a:t>
            </a:r>
            <a:r>
              <a:rPr lang="en-US" b="1" dirty="0"/>
              <a:t>customizable laptop computer. </a:t>
            </a:r>
          </a:p>
          <a:p>
            <a:pPr algn="just"/>
            <a:r>
              <a:rPr lang="en-US" dirty="0"/>
              <a:t>You may have opted for a </a:t>
            </a:r>
            <a:r>
              <a:rPr lang="en-US" b="1" dirty="0"/>
              <a:t>popular brand </a:t>
            </a:r>
            <a:r>
              <a:rPr lang="en-US" dirty="0"/>
              <a:t>or the </a:t>
            </a:r>
            <a:r>
              <a:rPr lang="en-US" b="1" dirty="0"/>
              <a:t>one you already owned in the past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You may then have visited the </a:t>
            </a:r>
            <a:r>
              <a:rPr lang="en-US" b="1" dirty="0"/>
              <a:t>manufacturer’s website</a:t>
            </a:r>
            <a:r>
              <a:rPr lang="en-US" dirty="0"/>
              <a:t> to place your order. </a:t>
            </a:r>
          </a:p>
          <a:p>
            <a:pPr algn="just"/>
            <a:r>
              <a:rPr lang="en-US" dirty="0"/>
              <a:t>But the decision making process did not stop there, as you now had to customize your model :</a:t>
            </a:r>
          </a:p>
          <a:p>
            <a:pPr algn="just"/>
            <a:r>
              <a:rPr lang="en-US" dirty="0"/>
              <a:t> by choosing from different product attributes (processing speed, hard drive capacity, screen size, etc.) and </a:t>
            </a:r>
          </a:p>
          <a:p>
            <a:pPr algn="just"/>
            <a:r>
              <a:rPr lang="en-US" dirty="0"/>
              <a:t>you were still uncertain which features you really needed. </a:t>
            </a:r>
          </a:p>
          <a:p>
            <a:pPr algn="just"/>
            <a:r>
              <a:rPr lang="en-US" dirty="0"/>
              <a:t>At this stage, most technology manufacturers </a:t>
            </a:r>
            <a:r>
              <a:rPr lang="en-US" b="1" dirty="0"/>
              <a:t>will show a base model </a:t>
            </a:r>
            <a:r>
              <a:rPr lang="en-US" dirty="0"/>
              <a:t>with options that can be changed according to the buyer’s preferences. </a:t>
            </a:r>
          </a:p>
          <a:p>
            <a:pPr algn="just"/>
            <a:r>
              <a:rPr lang="en-US" dirty="0"/>
              <a:t>The way in which these product choices are presented to buyers will influence the final purchases made and illustrates a number of concepts from behavioral economic (BE) theories.</a:t>
            </a:r>
          </a:p>
        </p:txBody>
      </p:sp>
    </p:spTree>
    <p:extLst>
      <p:ext uri="{BB962C8B-B14F-4D97-AF65-F5344CB8AC3E}">
        <p14:creationId xmlns:p14="http://schemas.microsoft.com/office/powerpoint/2010/main" val="17202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-97181"/>
            <a:ext cx="9520158" cy="1049235"/>
          </a:xfrm>
        </p:spPr>
        <p:txBody>
          <a:bodyPr/>
          <a:lstStyle/>
          <a:p>
            <a:pPr algn="just"/>
            <a:r>
              <a:rPr lang="en-US" dirty="0"/>
              <a:t>Behavioral Economics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81100"/>
            <a:ext cx="10187404" cy="4699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First, the base model shown in the customization engine represents a default choice. </a:t>
            </a:r>
          </a:p>
          <a:p>
            <a:pPr algn="just"/>
            <a:r>
              <a:rPr lang="en-US" dirty="0"/>
              <a:t>The more uncertain customers are about their decision, the more likely it is that they will go with the default, especially if it is explicitly presented as a recommended configuration. </a:t>
            </a:r>
          </a:p>
          <a:p>
            <a:pPr algn="just"/>
            <a:r>
              <a:rPr lang="en-US" dirty="0"/>
              <a:t>Second, the manufacturer can frame options differently by employing either an ‘add’ or ‘delete’ customization mode (or something in between).</a:t>
            </a:r>
          </a:p>
          <a:p>
            <a:pPr algn="just"/>
            <a:r>
              <a:rPr lang="en-US" dirty="0"/>
              <a:t> In an add mode, customers start with a base model and then add more or better options.</a:t>
            </a:r>
          </a:p>
          <a:p>
            <a:pPr algn="just"/>
            <a:r>
              <a:rPr lang="en-US" dirty="0"/>
              <a:t> In a delete frame, the opposite process occurs, whereby customers have to deselect options or downgrade from a fully-loaded model. </a:t>
            </a:r>
          </a:p>
        </p:txBody>
      </p:sp>
    </p:spTree>
    <p:extLst>
      <p:ext uri="{BB962C8B-B14F-4D97-AF65-F5344CB8AC3E}">
        <p14:creationId xmlns:p14="http://schemas.microsoft.com/office/powerpoint/2010/main" val="13908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Behavioral Economics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0404" cy="38516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Past research suggests that consumers end up choosing a greater number of features when they are in a delete rather than an add frame (Biswas, 2009). </a:t>
            </a:r>
          </a:p>
          <a:p>
            <a:pPr algn="just"/>
            <a:r>
              <a:rPr lang="en-US" dirty="0"/>
              <a:t>Finally, the </a:t>
            </a:r>
            <a:r>
              <a:rPr lang="en-US" dirty="0">
                <a:highlight>
                  <a:srgbClr val="FFFF00"/>
                </a:highlight>
              </a:rPr>
              <a:t>option framing strategy </a:t>
            </a:r>
            <a:r>
              <a:rPr lang="en-US" dirty="0"/>
              <a:t>will be associated with different price anchors prior to customization, which may influence the perceived value of the product. </a:t>
            </a:r>
          </a:p>
          <a:p>
            <a:pPr algn="just"/>
            <a:r>
              <a:rPr lang="en-US" dirty="0"/>
              <a:t>If the final configured product ends up with a </a:t>
            </a:r>
            <a:r>
              <a:rPr lang="en-US" b="1" dirty="0"/>
              <a:t>£1500 price tag</a:t>
            </a:r>
            <a:r>
              <a:rPr lang="en-US" dirty="0"/>
              <a:t>, its cost is likely to be perceived as more attractive if the initial default configuration was £2000 (fully loaded) rather than £1000 (base). </a:t>
            </a:r>
          </a:p>
          <a:p>
            <a:pPr algn="just"/>
            <a:r>
              <a:rPr lang="en-US" dirty="0"/>
              <a:t>Sellers will engage in a process of careful experimentation </a:t>
            </a:r>
            <a:r>
              <a:rPr lang="en-US" b="1" dirty="0"/>
              <a:t>to find a sweet spot</a:t>
            </a:r>
            <a:r>
              <a:rPr lang="en-US" dirty="0"/>
              <a:t>—an option framing strategy that maximizes sales, but set at a default price that deters a minimum of potential buyers from considering a purchase in the first place.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1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56819"/>
            <a:ext cx="9520158" cy="1049235"/>
          </a:xfrm>
        </p:spPr>
        <p:txBody>
          <a:bodyPr/>
          <a:lstStyle/>
          <a:p>
            <a:r>
              <a:rPr lang="en-US" dirty="0"/>
              <a:t>Rational Choice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990600"/>
            <a:ext cx="10174704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ideal world, defaults, frames, and price anchors would not have any bearing on consumer choices. </a:t>
            </a:r>
          </a:p>
          <a:p>
            <a:pPr algn="just"/>
            <a:r>
              <a:rPr lang="en-US" dirty="0"/>
              <a:t>Our decisions would be the result of </a:t>
            </a:r>
            <a:r>
              <a:rPr lang="en-US" b="1" dirty="0"/>
              <a:t>a careful weighing of costs and benefits and informed by existing preferences. </a:t>
            </a:r>
          </a:p>
          <a:p>
            <a:pPr algn="just"/>
            <a:r>
              <a:rPr lang="en-US" dirty="0"/>
              <a:t>We would always make </a:t>
            </a:r>
            <a:r>
              <a:rPr lang="en-US" b="1" dirty="0"/>
              <a:t>optimal decisions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In the 1976 book The Economic Approach to Human Behavior, the economist </a:t>
            </a:r>
            <a:r>
              <a:rPr lang="en-US" b="1" dirty="0"/>
              <a:t>Gary S. Becker</a:t>
            </a:r>
            <a:r>
              <a:rPr lang="en-US" dirty="0"/>
              <a:t> famously outlined a number of ideas known as the </a:t>
            </a:r>
            <a:r>
              <a:rPr lang="en-US" dirty="0">
                <a:highlight>
                  <a:srgbClr val="FFFF00"/>
                </a:highlight>
              </a:rPr>
              <a:t>pillars of so-called ‘rational choice’ theory. </a:t>
            </a:r>
          </a:p>
        </p:txBody>
      </p:sp>
    </p:spTree>
    <p:extLst>
      <p:ext uri="{BB962C8B-B14F-4D97-AF65-F5344CB8AC3E}">
        <p14:creationId xmlns:p14="http://schemas.microsoft.com/office/powerpoint/2010/main" val="15182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Choice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60500"/>
            <a:ext cx="10238204" cy="3416300"/>
          </a:xfrm>
        </p:spPr>
        <p:txBody>
          <a:bodyPr/>
          <a:lstStyle/>
          <a:p>
            <a:pPr algn="just"/>
            <a:r>
              <a:rPr lang="en-US" dirty="0"/>
              <a:t>The theory assumes that human actors have </a:t>
            </a:r>
            <a:r>
              <a:rPr lang="en-US" b="1" dirty="0"/>
              <a:t>stable preferences and engage in maximizing behavior.  </a:t>
            </a:r>
          </a:p>
          <a:p>
            <a:pPr algn="just"/>
            <a:r>
              <a:rPr lang="en-US" dirty="0"/>
              <a:t>Gary S. Becker, who applied </a:t>
            </a:r>
            <a:r>
              <a:rPr lang="en-US" b="1" dirty="0"/>
              <a:t>rational choice theory </a:t>
            </a:r>
            <a:r>
              <a:rPr lang="en-US" dirty="0"/>
              <a:t>to domains ranging from crime to marriage, believed that academic disciplines such as sociology could learn from the ‘rational man’ assumption advocated by neoclassical economists since the late 19th century. </a:t>
            </a:r>
          </a:p>
          <a:p>
            <a:pPr algn="just"/>
            <a:r>
              <a:rPr lang="en-US" dirty="0"/>
              <a:t>The decade of the 1970s, however, also witnessed the beginnings of the opposite flow of thinking.</a:t>
            </a:r>
          </a:p>
        </p:txBody>
      </p:sp>
    </p:spTree>
    <p:extLst>
      <p:ext uri="{BB962C8B-B14F-4D97-AF65-F5344CB8AC3E}">
        <p14:creationId xmlns:p14="http://schemas.microsoft.com/office/powerpoint/2010/main" val="425593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4134</TotalTime>
  <Words>1253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Palatino Linotype</vt:lpstr>
      <vt:lpstr>Gallery</vt:lpstr>
      <vt:lpstr>Behavioral Economics</vt:lpstr>
      <vt:lpstr>Behavioral economics  </vt:lpstr>
      <vt:lpstr>Behavioral Economics</vt:lpstr>
      <vt:lpstr>Behavioral Economics</vt:lpstr>
      <vt:lpstr>Behavioral Economics </vt:lpstr>
      <vt:lpstr>Behavioral Economics </vt:lpstr>
      <vt:lpstr>Behavioral Economics </vt:lpstr>
      <vt:lpstr>Rational Choice </vt:lpstr>
      <vt:lpstr>Rational Choice </vt:lpstr>
      <vt:lpstr>Prospect Theory </vt:lpstr>
      <vt:lpstr>Prospect Theory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Economics</dc:title>
  <dc:creator>Microsoft Office User</dc:creator>
  <cp:lastModifiedBy>divija arora</cp:lastModifiedBy>
  <cp:revision>37</cp:revision>
  <dcterms:created xsi:type="dcterms:W3CDTF">2021-07-28T02:30:07Z</dcterms:created>
  <dcterms:modified xsi:type="dcterms:W3CDTF">2022-09-20T23:42:12Z</dcterms:modified>
</cp:coreProperties>
</file>