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5" r:id="rId3"/>
    <p:sldId id="266" r:id="rId4"/>
    <p:sldId id="267" r:id="rId5"/>
    <p:sldId id="268" r:id="rId6"/>
    <p:sldId id="269" r:id="rId7"/>
    <p:sldId id="270" r:id="rId8"/>
    <p:sldId id="257" r:id="rId9"/>
    <p:sldId id="258" r:id="rId10"/>
    <p:sldId id="259" r:id="rId11"/>
    <p:sldId id="260" r:id="rId12"/>
    <p:sldId id="261" r:id="rId13"/>
    <p:sldId id="271" r:id="rId14"/>
    <p:sldId id="262"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2"/>
    <p:restoredTop sz="94674"/>
  </p:normalViewPr>
  <p:slideViewPr>
    <p:cSldViewPr snapToGrid="0" snapToObjects="1">
      <p:cViewPr varScale="1">
        <p:scale>
          <a:sx n="85" d="100"/>
          <a:sy n="85"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DEE60-38E8-534E-A61D-F096919A2B46}" type="datetimeFigureOut">
              <a:rPr lang="en-US" smtClean="0"/>
              <a:t>12/6/2022</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73F1505-14B8-B243-BB42-52C28232D50C}"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DEE60-38E8-534E-A61D-F096919A2B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F1505-14B8-B243-BB42-52C28232D50C}"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DEE60-38E8-534E-A61D-F096919A2B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F1505-14B8-B243-BB42-52C28232D50C}"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DEE60-38E8-534E-A61D-F096919A2B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F1505-14B8-B243-BB42-52C28232D50C}"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DEE60-38E8-534E-A61D-F096919A2B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F1505-14B8-B243-BB42-52C28232D50C}"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DEE60-38E8-534E-A61D-F096919A2B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F1505-14B8-B243-BB42-52C28232D50C}"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DEE60-38E8-534E-A61D-F096919A2B46}"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F1505-14B8-B243-BB42-52C28232D50C}"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DEE60-38E8-534E-A61D-F096919A2B46}"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F1505-14B8-B243-BB42-52C28232D50C}"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DEE60-38E8-534E-A61D-F096919A2B46}"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F1505-14B8-B243-BB42-52C28232D5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3DEE60-38E8-534E-A61D-F096919A2B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F1505-14B8-B243-BB42-52C28232D50C}"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EF3DEE60-38E8-534E-A61D-F096919A2B46}" type="datetimeFigureOut">
              <a:rPr lang="en-US" smtClean="0"/>
              <a:t>12/6/2022</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773F1505-14B8-B243-BB42-52C28232D50C}"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F3DEE60-38E8-534E-A61D-F096919A2B46}" type="datetimeFigureOut">
              <a:rPr lang="en-US" smtClean="0"/>
              <a:t>12/6/2022</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3F1505-14B8-B243-BB42-52C28232D50C}"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3723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Loss Aversion</a:t>
            </a:r>
          </a:p>
        </p:txBody>
      </p:sp>
      <p:sp>
        <p:nvSpPr>
          <p:cNvPr id="3" name="Subtitle 2"/>
          <p:cNvSpPr>
            <a:spLocks noGrp="1"/>
          </p:cNvSpPr>
          <p:nvPr>
            <p:ph type="subTitle" idx="1"/>
          </p:nvPr>
        </p:nvSpPr>
        <p:spPr/>
        <p:txBody>
          <a:bodyPr/>
          <a:lstStyle/>
          <a:p>
            <a:r>
              <a:rPr lang="en-US"/>
              <a:t>Ravi Kiran</a:t>
            </a:r>
          </a:p>
        </p:txBody>
      </p:sp>
    </p:spTree>
    <p:extLst>
      <p:ext uri="{BB962C8B-B14F-4D97-AF65-F5344CB8AC3E}">
        <p14:creationId xmlns:p14="http://schemas.microsoft.com/office/powerpoint/2010/main" val="64818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5.2 </a:t>
            </a:r>
            <a:r>
              <a:rPr lang="en-US" dirty="0"/>
              <a:t>Insensitivity to bad income news </a:t>
            </a:r>
            <a:br>
              <a:rPr lang="en-US" dirty="0"/>
            </a:br>
            <a:endParaRPr lang="en-US" b="1" dirty="0"/>
          </a:p>
        </p:txBody>
      </p:sp>
      <p:sp>
        <p:nvSpPr>
          <p:cNvPr id="3" name="Content Placeholder 2"/>
          <p:cNvSpPr>
            <a:spLocks noGrp="1"/>
          </p:cNvSpPr>
          <p:nvPr>
            <p:ph idx="1"/>
          </p:nvPr>
        </p:nvSpPr>
        <p:spPr>
          <a:xfrm>
            <a:off x="1337481" y="1596788"/>
            <a:ext cx="10017455" cy="3869557"/>
          </a:xfrm>
        </p:spPr>
        <p:txBody>
          <a:bodyPr/>
          <a:lstStyle/>
          <a:p>
            <a:pPr algn="just"/>
            <a:r>
              <a:rPr lang="en-US" sz="2400" dirty="0"/>
              <a:t>There are a number of aspects of behavioral economics that are relevant in examining the relationship </a:t>
            </a:r>
            <a:r>
              <a:rPr lang="en-US" sz="2400" b="1" dirty="0"/>
              <a:t>between income and spending</a:t>
            </a:r>
            <a:r>
              <a:rPr lang="en-US" sz="2400" dirty="0"/>
              <a:t>. At this point we are concerned with applications of prospect theory. </a:t>
            </a:r>
          </a:p>
          <a:p>
            <a:pPr algn="just"/>
            <a:r>
              <a:rPr lang="en-US" sz="2400" dirty="0"/>
              <a:t>In particular, the concepts of </a:t>
            </a:r>
            <a:r>
              <a:rPr lang="en-US" sz="2400" b="1" dirty="0"/>
              <a:t>reference points and loss-aversion</a:t>
            </a:r>
            <a:r>
              <a:rPr lang="en-US" sz="2400" dirty="0"/>
              <a:t> are relevant. </a:t>
            </a:r>
          </a:p>
          <a:p>
            <a:endParaRPr lang="en-US" dirty="0"/>
          </a:p>
        </p:txBody>
      </p:sp>
    </p:spTree>
    <p:extLst>
      <p:ext uri="{BB962C8B-B14F-4D97-AF65-F5344CB8AC3E}">
        <p14:creationId xmlns:p14="http://schemas.microsoft.com/office/powerpoint/2010/main" val="117650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34695" y="2015732"/>
            <a:ext cx="9738355" cy="4057522"/>
          </a:xfrm>
        </p:spPr>
        <p:txBody>
          <a:bodyPr>
            <a:normAutofit fontScale="92500"/>
          </a:bodyPr>
          <a:lstStyle/>
          <a:p>
            <a:r>
              <a:rPr lang="en-US" dirty="0"/>
              <a:t>It is therefore instructive to focus on a study by </a:t>
            </a:r>
            <a:r>
              <a:rPr lang="en-US" dirty="0" err="1"/>
              <a:t>Shea</a:t>
            </a:r>
            <a:r>
              <a:rPr lang="en-US" dirty="0"/>
              <a:t> (1995a). </a:t>
            </a:r>
          </a:p>
          <a:p>
            <a:pPr algn="just"/>
            <a:r>
              <a:rPr lang="en-US" dirty="0"/>
              <a:t>This yielded another result that </a:t>
            </a:r>
            <a:r>
              <a:rPr lang="en-US" b="1" dirty="0"/>
              <a:t>contradicted the predictions of the standard model</a:t>
            </a:r>
            <a:r>
              <a:rPr lang="en-US" dirty="0"/>
              <a:t>.</a:t>
            </a:r>
          </a:p>
          <a:p>
            <a:pPr algn="just"/>
            <a:r>
              <a:rPr lang="en-US" dirty="0"/>
              <a:t> Many groups of workers have </a:t>
            </a:r>
            <a:r>
              <a:rPr lang="en-US" b="1" dirty="0"/>
              <a:t>their wages set in advance for the following year.</a:t>
            </a:r>
          </a:p>
          <a:p>
            <a:pPr algn="just"/>
            <a:r>
              <a:rPr lang="en-US" b="1" dirty="0"/>
              <a:t> According to the standard model, if next year’s wage is unexpectedly good, then the workers should spend more now, and if next year’s wage is unexpectedly low, the workers should reduce their spending now. </a:t>
            </a:r>
          </a:p>
          <a:p>
            <a:pPr algn="just"/>
            <a:r>
              <a:rPr lang="en-US" dirty="0" err="1"/>
              <a:t>Shea</a:t>
            </a:r>
            <a:r>
              <a:rPr lang="en-US" dirty="0"/>
              <a:t> (1995b) </a:t>
            </a:r>
            <a:r>
              <a:rPr lang="en-US" b="1" dirty="0"/>
              <a:t>examined the behavior of unionized teachers </a:t>
            </a:r>
            <a:r>
              <a:rPr lang="en-US" dirty="0"/>
              <a:t>and found a </a:t>
            </a:r>
            <a:r>
              <a:rPr lang="en-US" b="1" dirty="0"/>
              <a:t>ratchet effect</a:t>
            </a:r>
            <a:r>
              <a:rPr lang="en-US" dirty="0"/>
              <a:t>: the teachers did spend more when their future wages were unexpectedly high, but they </a:t>
            </a:r>
            <a:r>
              <a:rPr lang="en-US" b="1" dirty="0"/>
              <a:t>did not reduce spending</a:t>
            </a:r>
            <a:r>
              <a:rPr lang="en-US" dirty="0"/>
              <a:t> when </a:t>
            </a:r>
            <a:r>
              <a:rPr lang="en-US" b="1" dirty="0"/>
              <a:t>their future wages were unexpectedly low. </a:t>
            </a:r>
          </a:p>
          <a:p>
            <a:pPr algn="just"/>
            <a:endParaRPr lang="en-US" dirty="0"/>
          </a:p>
        </p:txBody>
      </p:sp>
    </p:spTree>
    <p:extLst>
      <p:ext uri="{BB962C8B-B14F-4D97-AF65-F5344CB8AC3E}">
        <p14:creationId xmlns:p14="http://schemas.microsoft.com/office/powerpoint/2010/main" val="89690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34696" y="2015732"/>
            <a:ext cx="9779298" cy="4071169"/>
          </a:xfrm>
        </p:spPr>
        <p:txBody>
          <a:bodyPr>
            <a:normAutofit/>
          </a:bodyPr>
          <a:lstStyle/>
          <a:p>
            <a:pPr algn="just"/>
            <a:r>
              <a:rPr lang="en-US" dirty="0"/>
              <a:t>This ratchet effect was explained by a model developed by Bowman, </a:t>
            </a:r>
            <a:r>
              <a:rPr lang="en-US" dirty="0" err="1"/>
              <a:t>Minehart</a:t>
            </a:r>
            <a:r>
              <a:rPr lang="en-US" dirty="0"/>
              <a:t> and Rabin (BMR) in 1999. </a:t>
            </a:r>
          </a:p>
          <a:p>
            <a:pPr algn="just"/>
            <a:r>
              <a:rPr lang="en-US" dirty="0"/>
              <a:t>The pleasure workers get from consumption in any time period depends on how much they consumed in the previous time period through the effect of previous consumption on the current reference point. </a:t>
            </a:r>
          </a:p>
          <a:p>
            <a:endParaRPr lang="en-US" dirty="0"/>
          </a:p>
        </p:txBody>
      </p:sp>
    </p:spTree>
    <p:extLst>
      <p:ext uri="{BB962C8B-B14F-4D97-AF65-F5344CB8AC3E}">
        <p14:creationId xmlns:p14="http://schemas.microsoft.com/office/powerpoint/2010/main" val="213532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5" y="399246"/>
            <a:ext cx="9968247" cy="5067100"/>
          </a:xfrm>
        </p:spPr>
        <p:txBody>
          <a:bodyPr>
            <a:noAutofit/>
          </a:bodyPr>
          <a:lstStyle/>
          <a:p>
            <a:pPr algn="just"/>
            <a:r>
              <a:rPr lang="en-US" dirty="0"/>
              <a:t>Whereas in the standard model consumers have separate utilities for consumption in each period, represented as </a:t>
            </a:r>
            <a:r>
              <a:rPr lang="en-US" i="1" dirty="0"/>
              <a:t>u</a:t>
            </a:r>
            <a:r>
              <a:rPr lang="en-US" dirty="0"/>
              <a:t>(</a:t>
            </a:r>
            <a:r>
              <a:rPr lang="en-US" i="1" dirty="0" err="1"/>
              <a:t>ct</a:t>
            </a:r>
            <a:r>
              <a:rPr lang="en-US" dirty="0"/>
              <a:t>), the BMR model was a two-period consumption-savings model in which </a:t>
            </a:r>
            <a:r>
              <a:rPr lang="en-US" b="1" dirty="0"/>
              <a:t>workers have reference dependent utility, </a:t>
            </a:r>
            <a:r>
              <a:rPr lang="en-US" b="1" i="1" dirty="0"/>
              <a:t>u</a:t>
            </a:r>
            <a:r>
              <a:rPr lang="en-US" b="1" dirty="0"/>
              <a:t>(</a:t>
            </a:r>
            <a:r>
              <a:rPr lang="en-US" b="1" i="1" dirty="0" err="1"/>
              <a:t>ct</a:t>
            </a:r>
            <a:r>
              <a:rPr lang="en-US" b="1" i="1" dirty="0"/>
              <a:t> – </a:t>
            </a:r>
            <a:r>
              <a:rPr lang="en-US" b="1" i="1" dirty="0" err="1"/>
              <a:t>rt</a:t>
            </a:r>
            <a:r>
              <a:rPr lang="en-US" b="1" dirty="0"/>
              <a:t>) </a:t>
            </a:r>
            <a:r>
              <a:rPr lang="en-US" dirty="0"/>
              <a:t>where </a:t>
            </a:r>
            <a:r>
              <a:rPr lang="en-US" b="1" i="1" dirty="0" err="1"/>
              <a:t>rt</a:t>
            </a:r>
            <a:r>
              <a:rPr lang="en-US" b="1" i="1" dirty="0"/>
              <a:t> </a:t>
            </a:r>
            <a:r>
              <a:rPr lang="en-US" b="1" dirty="0"/>
              <a:t>represents a reference level of consumption for time period </a:t>
            </a:r>
            <a:r>
              <a:rPr lang="en-US" b="1" i="1" dirty="0"/>
              <a:t>t</a:t>
            </a:r>
            <a:r>
              <a:rPr lang="en-US" b="1" dirty="0"/>
              <a:t>.</a:t>
            </a:r>
            <a:r>
              <a:rPr lang="en-US" dirty="0"/>
              <a:t> </a:t>
            </a:r>
          </a:p>
          <a:p>
            <a:pPr algn="just"/>
            <a:r>
              <a:rPr lang="en-US" dirty="0"/>
              <a:t>In the next time period the reference point is an average of their previous reference point and their previous level of consumption. Thus </a:t>
            </a:r>
            <a:r>
              <a:rPr lang="en-US" i="1" dirty="0" err="1"/>
              <a:t>rt</a:t>
            </a:r>
            <a:r>
              <a:rPr lang="en-US" i="1" dirty="0"/>
              <a:t> </a:t>
            </a:r>
            <a:r>
              <a:rPr lang="en-US" dirty="0"/>
              <a:t>= </a:t>
            </a:r>
            <a:r>
              <a:rPr lang="en-GB" dirty="0">
                <a:sym typeface="Symbol" charset="2"/>
              </a:rPr>
              <a:t></a:t>
            </a:r>
            <a:r>
              <a:rPr lang="en-US" i="1" dirty="0"/>
              <a:t>rt</a:t>
            </a:r>
            <a:r>
              <a:rPr lang="en-US" dirty="0"/>
              <a:t>-1 + (1 – </a:t>
            </a:r>
            <a:r>
              <a:rPr lang="en-GB" dirty="0">
                <a:sym typeface="Symbol" charset="2"/>
              </a:rPr>
              <a:t></a:t>
            </a:r>
            <a:r>
              <a:rPr lang="en-US" dirty="0"/>
              <a:t>) </a:t>
            </a:r>
            <a:r>
              <a:rPr lang="en-US" i="1" dirty="0"/>
              <a:t>c</a:t>
            </a:r>
            <a:r>
              <a:rPr lang="en-US" dirty="0"/>
              <a:t>t-1. This means </a:t>
            </a:r>
            <a:r>
              <a:rPr lang="en-US" dirty="0">
                <a:highlight>
                  <a:srgbClr val="FFFF00"/>
                </a:highlight>
              </a:rPr>
              <a:t>that the pleasure workers get from consumption in any time period depends on how much they consumed in the previous time period through the effect of previous consumption on the current reference point.</a:t>
            </a:r>
          </a:p>
          <a:p>
            <a:pPr algn="just"/>
            <a:r>
              <a:rPr lang="en-US" dirty="0"/>
              <a:t> If workers consumed a lot in a previous time period their current reference point will be high, and they will be disappointed if their current consumption and standard of living fall, i.e. if </a:t>
            </a:r>
            <a:r>
              <a:rPr lang="en-US" i="1" dirty="0" err="1"/>
              <a:t>ct</a:t>
            </a:r>
            <a:r>
              <a:rPr lang="en-US" i="1" dirty="0"/>
              <a:t> </a:t>
            </a:r>
            <a:r>
              <a:rPr lang="en-US" dirty="0"/>
              <a:t>&lt; </a:t>
            </a:r>
            <a:r>
              <a:rPr lang="en-US" i="1" dirty="0"/>
              <a:t>rt</a:t>
            </a:r>
            <a:r>
              <a:rPr lang="en-US" dirty="0"/>
              <a:t>. </a:t>
            </a:r>
          </a:p>
          <a:p>
            <a:pPr algn="just"/>
            <a:endParaRPr lang="en-US" dirty="0"/>
          </a:p>
        </p:txBody>
      </p:sp>
    </p:spTree>
    <p:extLst>
      <p:ext uri="{BB962C8B-B14F-4D97-AF65-F5344CB8AC3E}">
        <p14:creationId xmlns:p14="http://schemas.microsoft.com/office/powerpoint/2010/main" val="86966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34696" y="2015732"/>
            <a:ext cx="9874832" cy="4002931"/>
          </a:xfrm>
        </p:spPr>
        <p:txBody>
          <a:bodyPr>
            <a:normAutofit lnSpcReduction="10000"/>
          </a:bodyPr>
          <a:lstStyle/>
          <a:p>
            <a:pPr algn="just"/>
            <a:r>
              <a:rPr lang="en-US" dirty="0"/>
              <a:t>Furthermore, the </a:t>
            </a:r>
            <a:r>
              <a:rPr lang="en-US" b="1" dirty="0"/>
              <a:t>BMR model proposes loss-aversion</a:t>
            </a:r>
            <a:r>
              <a:rPr lang="en-US" dirty="0"/>
              <a:t>, meaning that the </a:t>
            </a:r>
            <a:r>
              <a:rPr lang="en-US" b="1" dirty="0">
                <a:highlight>
                  <a:srgbClr val="FFFF00"/>
                </a:highlight>
              </a:rPr>
              <a:t>marginal utility of consuming just enough to reach the reference point is always larger than the marginal utility from exceeding it. </a:t>
            </a:r>
          </a:p>
          <a:p>
            <a:pPr algn="just"/>
            <a:r>
              <a:rPr lang="en-US" dirty="0"/>
              <a:t>There is also a </a:t>
            </a:r>
            <a:r>
              <a:rPr lang="en-US" b="1" dirty="0"/>
              <a:t>reflection effect, </a:t>
            </a:r>
            <a:r>
              <a:rPr lang="en-US" dirty="0"/>
              <a:t>so that if people are consuming below their reference point, </a:t>
            </a:r>
            <a:r>
              <a:rPr lang="en-US" b="1" dirty="0"/>
              <a:t>the marginal utility of consumption rises as they get closer to it.</a:t>
            </a:r>
            <a:r>
              <a:rPr lang="en-US" dirty="0"/>
              <a:t> </a:t>
            </a:r>
          </a:p>
          <a:p>
            <a:pPr algn="just"/>
            <a:r>
              <a:rPr lang="en-US" dirty="0"/>
              <a:t>Given these features in the </a:t>
            </a:r>
            <a:r>
              <a:rPr lang="en-US" b="1" dirty="0"/>
              <a:t>BMR model, </a:t>
            </a:r>
            <a:r>
              <a:rPr lang="en-US" dirty="0"/>
              <a:t>we can see how it explains the ratchet effect observed in the behavior of the teachers in </a:t>
            </a:r>
            <a:r>
              <a:rPr lang="en-US" dirty="0" err="1"/>
              <a:t>Shea’s</a:t>
            </a:r>
            <a:r>
              <a:rPr lang="en-US" dirty="0"/>
              <a:t> study. </a:t>
            </a:r>
          </a:p>
          <a:p>
            <a:pPr algn="just"/>
            <a:r>
              <a:rPr lang="en-US" dirty="0"/>
              <a:t>If teachers are currently consuming at their reference point and then get bad news about future incomes, they may not reduce their current consumption at all for two reasons: </a:t>
            </a:r>
          </a:p>
          <a:p>
            <a:endParaRPr lang="en-US" dirty="0"/>
          </a:p>
        </p:txBody>
      </p:sp>
    </p:spTree>
    <p:extLst>
      <p:ext uri="{BB962C8B-B14F-4D97-AF65-F5344CB8AC3E}">
        <p14:creationId xmlns:p14="http://schemas.microsoft.com/office/powerpoint/2010/main" val="18175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34695" y="2015732"/>
            <a:ext cx="9970367" cy="3450613"/>
          </a:xfrm>
        </p:spPr>
        <p:txBody>
          <a:bodyPr>
            <a:normAutofit/>
          </a:bodyPr>
          <a:lstStyle/>
          <a:p>
            <a:pPr algn="just"/>
            <a:r>
              <a:rPr lang="en-US" b="1" dirty="0"/>
              <a:t>1. Loss-aversion implies that cutting current consumption will cause their consumption to fall below their reference point, which results in great displeasure. </a:t>
            </a:r>
          </a:p>
          <a:p>
            <a:pPr algn="just"/>
            <a:r>
              <a:rPr lang="en-US" b="1" dirty="0"/>
              <a:t>2  Reflection effects </a:t>
            </a:r>
            <a:r>
              <a:rPr lang="en-US" dirty="0"/>
              <a:t>imply that workers are willing to gamble that next year’s incomes may be better. They would prefer to gamble on the prospect that they will either consume far below their reference point or consume right at it than accept the certain prospect of consuming a relatively small amount below their reference point. </a:t>
            </a:r>
          </a:p>
          <a:p>
            <a:pPr algn="just"/>
            <a:endParaRPr lang="en-US" dirty="0"/>
          </a:p>
        </p:txBody>
      </p:sp>
    </p:spTree>
    <p:extLst>
      <p:ext uri="{BB962C8B-B14F-4D97-AF65-F5344CB8AC3E}">
        <p14:creationId xmlns:p14="http://schemas.microsoft.com/office/powerpoint/2010/main" val="192980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Questions </a:t>
            </a:r>
            <a:endParaRPr lang="en-US" dirty="0"/>
          </a:p>
          <a:p>
            <a:r>
              <a:rPr lang="en-US" b="1" dirty="0"/>
              <a:t>1  </a:t>
            </a:r>
            <a:r>
              <a:rPr lang="en-US" dirty="0"/>
              <a:t>Explain what is meant by a ‘</a:t>
            </a:r>
            <a:r>
              <a:rPr lang="en-US" b="1" dirty="0"/>
              <a:t>ratchet effect’ </a:t>
            </a:r>
            <a:r>
              <a:rPr lang="en-US" dirty="0"/>
              <a:t>in the context of </a:t>
            </a:r>
            <a:r>
              <a:rPr lang="en-US" dirty="0" err="1"/>
              <a:t>Shea’s</a:t>
            </a:r>
            <a:r>
              <a:rPr lang="en-US" dirty="0"/>
              <a:t> study. </a:t>
            </a:r>
          </a:p>
          <a:p>
            <a:r>
              <a:rPr lang="en-US" b="1" dirty="0"/>
              <a:t>2  </a:t>
            </a:r>
            <a:r>
              <a:rPr lang="en-US" dirty="0"/>
              <a:t>Explain the reflection effect described above in terms of a numerical example. </a:t>
            </a:r>
          </a:p>
          <a:p>
            <a:r>
              <a:rPr lang="en-US" b="1" dirty="0"/>
              <a:t>3  </a:t>
            </a:r>
            <a:r>
              <a:rPr lang="en-US" dirty="0"/>
              <a:t>What implications do you think there might be for government policy arising from the </a:t>
            </a:r>
            <a:r>
              <a:rPr lang="en-US" dirty="0" err="1"/>
              <a:t>Shea</a:t>
            </a:r>
            <a:r>
              <a:rPr lang="en-US" dirty="0"/>
              <a:t> study and the BMR model? </a:t>
            </a:r>
          </a:p>
          <a:p>
            <a:endParaRPr lang="en-US" dirty="0"/>
          </a:p>
        </p:txBody>
      </p:sp>
    </p:spTree>
    <p:extLst>
      <p:ext uri="{BB962C8B-B14F-4D97-AF65-F5344CB8AC3E}">
        <p14:creationId xmlns:p14="http://schemas.microsoft.com/office/powerpoint/2010/main" val="156889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Loss aversion</a:t>
            </a:r>
          </a:p>
        </p:txBody>
      </p:sp>
      <p:sp>
        <p:nvSpPr>
          <p:cNvPr id="3" name="Content Placeholder 2"/>
          <p:cNvSpPr>
            <a:spLocks noGrp="1"/>
          </p:cNvSpPr>
          <p:nvPr>
            <p:ph idx="1"/>
          </p:nvPr>
        </p:nvSpPr>
        <p:spPr>
          <a:xfrm>
            <a:off x="1534695" y="2015732"/>
            <a:ext cx="9970367" cy="3634441"/>
          </a:xfrm>
        </p:spPr>
        <p:txBody>
          <a:bodyPr>
            <a:normAutofit/>
          </a:bodyPr>
          <a:lstStyle/>
          <a:p>
            <a:r>
              <a:rPr lang="en-US" dirty="0"/>
              <a:t>The principle of </a:t>
            </a:r>
            <a:r>
              <a:rPr lang="en-US" i="1" dirty="0"/>
              <a:t>loss aversion</a:t>
            </a:r>
            <a:r>
              <a:rPr lang="en-US" dirty="0"/>
              <a:t> is fundamental in the development of Behavioral Economics. </a:t>
            </a:r>
          </a:p>
          <a:p>
            <a:r>
              <a:rPr lang="en-US" dirty="0"/>
              <a:t>This was demonstrated in a landmark study by Daniel </a:t>
            </a:r>
            <a:r>
              <a:rPr lang="en-US" dirty="0" err="1"/>
              <a:t>Kahneman</a:t>
            </a:r>
            <a:r>
              <a:rPr lang="en-US" dirty="0"/>
              <a:t> and Amos </a:t>
            </a:r>
            <a:r>
              <a:rPr lang="en-US" dirty="0" err="1"/>
              <a:t>Trevsky</a:t>
            </a:r>
            <a:r>
              <a:rPr lang="en-US" dirty="0"/>
              <a:t> in March 1979. </a:t>
            </a:r>
          </a:p>
          <a:p>
            <a:r>
              <a:rPr lang="en-US" dirty="0"/>
              <a:t>If you want to unleash the geek in you, look for the study online entitled </a:t>
            </a:r>
            <a:r>
              <a:rPr lang="en-US" i="1" dirty="0"/>
              <a:t>Prospect Theory: An Analysis of Decision under Risk </a:t>
            </a:r>
            <a:r>
              <a:rPr lang="en-US" dirty="0"/>
              <a:t>. </a:t>
            </a:r>
          </a:p>
          <a:p>
            <a:r>
              <a:rPr lang="en-US" dirty="0" err="1"/>
              <a:t>Kahneman</a:t>
            </a:r>
            <a:r>
              <a:rPr lang="en-US" dirty="0"/>
              <a:t> won the Nobel prize in 2002 for this study integrating psychology into economics. Unfortunately, his co-author </a:t>
            </a:r>
            <a:r>
              <a:rPr lang="en-US" dirty="0" err="1"/>
              <a:t>Trevsky</a:t>
            </a:r>
            <a:r>
              <a:rPr lang="en-US" dirty="0"/>
              <a:t> had already died in 1996.</a:t>
            </a:r>
          </a:p>
          <a:p>
            <a:endParaRPr lang="en-US" dirty="0"/>
          </a:p>
        </p:txBody>
      </p:sp>
    </p:spTree>
    <p:extLst>
      <p:ext uri="{BB962C8B-B14F-4D97-AF65-F5344CB8AC3E}">
        <p14:creationId xmlns:p14="http://schemas.microsoft.com/office/powerpoint/2010/main" val="124807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959" y="378492"/>
            <a:ext cx="9520158" cy="1049235"/>
          </a:xfrm>
        </p:spPr>
        <p:txBody>
          <a:bodyPr/>
          <a:lstStyle/>
          <a:p>
            <a:r>
              <a:rPr lang="en-US" dirty="0"/>
              <a:t>Loss Aversion</a:t>
            </a:r>
          </a:p>
        </p:txBody>
      </p:sp>
      <p:sp>
        <p:nvSpPr>
          <p:cNvPr id="3" name="Content Placeholder 2"/>
          <p:cNvSpPr>
            <a:spLocks noGrp="1"/>
          </p:cNvSpPr>
          <p:nvPr>
            <p:ph idx="1"/>
          </p:nvPr>
        </p:nvSpPr>
        <p:spPr>
          <a:xfrm>
            <a:off x="1371600" y="1427728"/>
            <a:ext cx="9683254" cy="4038618"/>
          </a:xfrm>
        </p:spPr>
        <p:txBody>
          <a:bodyPr/>
          <a:lstStyle/>
          <a:p>
            <a:r>
              <a:rPr lang="en-US" dirty="0"/>
              <a:t>Human beings feel the psychological and emotional impact of a loss more than that of a gain. The estimate is that we feel the impact of the pain twice as much as that of the gain.</a:t>
            </a:r>
          </a:p>
          <a:p>
            <a:pPr algn="just"/>
            <a:r>
              <a:rPr lang="en-US" dirty="0"/>
              <a:t>Let’s put it in Economics parlance where </a:t>
            </a:r>
            <a:r>
              <a:rPr lang="en-US" i="1" dirty="0"/>
              <a:t>utility</a:t>
            </a:r>
            <a:r>
              <a:rPr lang="en-US" dirty="0"/>
              <a:t> is the unit of measurement of usefulness or satisfaction derived by the consumer when acquiring an object. </a:t>
            </a:r>
          </a:p>
          <a:p>
            <a:pPr algn="just"/>
            <a:r>
              <a:rPr lang="en-US" b="1" u="sng" dirty="0"/>
              <a:t>The </a:t>
            </a:r>
            <a:r>
              <a:rPr lang="en-US" b="1" i="1" u="sng" dirty="0"/>
              <a:t>loss aversion</a:t>
            </a:r>
            <a:r>
              <a:rPr lang="en-US" b="1" u="sng" dirty="0"/>
              <a:t> principle states that the </a:t>
            </a:r>
            <a:r>
              <a:rPr lang="en-US" b="1" i="1" u="sng" dirty="0"/>
              <a:t>disutility</a:t>
            </a:r>
            <a:r>
              <a:rPr lang="en-US" b="1" u="sng" dirty="0"/>
              <a:t> of losing an object is two times greater than the </a:t>
            </a:r>
            <a:r>
              <a:rPr lang="en-US" b="1" i="1" u="sng" dirty="0"/>
              <a:t>utility</a:t>
            </a:r>
            <a:r>
              <a:rPr lang="en-US" b="1" u="sng" dirty="0"/>
              <a:t> of acquiring it.</a:t>
            </a:r>
            <a:endParaRPr lang="en-US" b="1" dirty="0"/>
          </a:p>
          <a:p>
            <a:endParaRPr lang="en-US" dirty="0"/>
          </a:p>
        </p:txBody>
      </p:sp>
    </p:spTree>
    <p:extLst>
      <p:ext uri="{BB962C8B-B14F-4D97-AF65-F5344CB8AC3E}">
        <p14:creationId xmlns:p14="http://schemas.microsoft.com/office/powerpoint/2010/main" val="103758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064" y="0"/>
            <a:ext cx="8255000" cy="5778500"/>
          </a:xfrm>
          <a:prstGeom prst="rect">
            <a:avLst/>
          </a:prstGeom>
        </p:spPr>
      </p:pic>
      <p:sp>
        <p:nvSpPr>
          <p:cNvPr id="5" name="Rectangle 4"/>
          <p:cNvSpPr/>
          <p:nvPr/>
        </p:nvSpPr>
        <p:spPr>
          <a:xfrm>
            <a:off x="9075760" y="961114"/>
            <a:ext cx="2593075" cy="2554545"/>
          </a:xfrm>
          <a:prstGeom prst="rect">
            <a:avLst/>
          </a:prstGeom>
        </p:spPr>
        <p:txBody>
          <a:bodyPr wrap="square">
            <a:spAutoFit/>
          </a:bodyPr>
          <a:lstStyle/>
          <a:p>
            <a:pPr algn="just"/>
            <a:r>
              <a:rPr lang="en-US" sz="2000" b="1" i="0" u="none" strike="noStrike" dirty="0">
                <a:solidFill>
                  <a:srgbClr val="232323"/>
                </a:solidFill>
                <a:effectLst/>
                <a:latin typeface="Karla" charset="0"/>
              </a:rPr>
              <a:t>If we apply money as the object here, the “pain points” of losing one million pesos is twice that of the “pleasure points” of gaining one million pesos.</a:t>
            </a:r>
            <a:endParaRPr lang="en-US" sz="2000" b="1" dirty="0"/>
          </a:p>
        </p:txBody>
      </p:sp>
    </p:spTree>
    <p:extLst>
      <p:ext uri="{BB962C8B-B14F-4D97-AF65-F5344CB8AC3E}">
        <p14:creationId xmlns:p14="http://schemas.microsoft.com/office/powerpoint/2010/main" val="86470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1205" y="0"/>
            <a:ext cx="8255000" cy="5778500"/>
          </a:xfrm>
          <a:prstGeom prst="rect">
            <a:avLst/>
          </a:prstGeom>
        </p:spPr>
      </p:pic>
    </p:spTree>
    <p:extLst>
      <p:ext uri="{BB962C8B-B14F-4D97-AF65-F5344CB8AC3E}">
        <p14:creationId xmlns:p14="http://schemas.microsoft.com/office/powerpoint/2010/main" val="102156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Aversion</a:t>
            </a:r>
          </a:p>
        </p:txBody>
      </p:sp>
      <p:sp>
        <p:nvSpPr>
          <p:cNvPr id="3" name="Content Placeholder 2"/>
          <p:cNvSpPr>
            <a:spLocks noGrp="1"/>
          </p:cNvSpPr>
          <p:nvPr>
            <p:ph idx="1"/>
          </p:nvPr>
        </p:nvSpPr>
        <p:spPr/>
        <p:txBody>
          <a:bodyPr/>
          <a:lstStyle/>
          <a:p>
            <a:pPr algn="just"/>
            <a:r>
              <a:rPr lang="en-US" dirty="0"/>
              <a:t>No wonder only a miniscule number of people are investing in the stock market for retirement. Investing for retirement is framed as a gain; thus, it elicits the risk-averse behavior. </a:t>
            </a:r>
          </a:p>
          <a:p>
            <a:pPr algn="just"/>
            <a:r>
              <a:rPr lang="en-US" dirty="0"/>
              <a:t>Result: People are so focused on the possibility of losing because of the daily movements of the market that they’d rather not invest in this historically highest-yielding long term asset class.</a:t>
            </a:r>
          </a:p>
        </p:txBody>
      </p:sp>
    </p:spTree>
    <p:extLst>
      <p:ext uri="{BB962C8B-B14F-4D97-AF65-F5344CB8AC3E}">
        <p14:creationId xmlns:p14="http://schemas.microsoft.com/office/powerpoint/2010/main" val="138033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Aversion</a:t>
            </a:r>
          </a:p>
        </p:txBody>
      </p:sp>
      <p:sp>
        <p:nvSpPr>
          <p:cNvPr id="3" name="Content Placeholder 2"/>
          <p:cNvSpPr>
            <a:spLocks noGrp="1"/>
          </p:cNvSpPr>
          <p:nvPr>
            <p:ph idx="1"/>
          </p:nvPr>
        </p:nvSpPr>
        <p:spPr/>
        <p:txBody>
          <a:bodyPr/>
          <a:lstStyle/>
          <a:p>
            <a:pPr algn="just"/>
            <a:r>
              <a:rPr lang="en-US" dirty="0"/>
              <a:t>On the other hand, more people buy investment linked insurance products. </a:t>
            </a:r>
          </a:p>
          <a:p>
            <a:pPr algn="just"/>
            <a:r>
              <a:rPr lang="en-US" dirty="0"/>
              <a:t>The framing is about losing something; hence, the risk-seeking behavior is switched on. </a:t>
            </a:r>
          </a:p>
          <a:p>
            <a:pPr algn="just"/>
            <a:r>
              <a:rPr lang="en-US" u="sng" dirty="0"/>
              <a:t>In selling insurance, the framing used is the possible loss. </a:t>
            </a:r>
          </a:p>
          <a:p>
            <a:pPr algn="just"/>
            <a:r>
              <a:rPr lang="en-US" b="1" u="sng" dirty="0"/>
              <a:t>When that is triggered, the human dislike for loss is enough to make him purchase more expensive products, unknowingly, exhibiting risk-seeking behavior because he is now putting his bet on these products.</a:t>
            </a:r>
            <a:endParaRPr lang="en-US" b="1" dirty="0"/>
          </a:p>
        </p:txBody>
      </p:sp>
    </p:spTree>
    <p:extLst>
      <p:ext uri="{BB962C8B-B14F-4D97-AF65-F5344CB8AC3E}">
        <p14:creationId xmlns:p14="http://schemas.microsoft.com/office/powerpoint/2010/main" val="94996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5.2 </a:t>
            </a:r>
            <a:r>
              <a:rPr lang="en-US" dirty="0"/>
              <a:t>Insensitivity to bad income news </a:t>
            </a:r>
            <a:br>
              <a:rPr lang="en-US" dirty="0"/>
            </a:br>
            <a:endParaRPr lang="en-US" dirty="0"/>
          </a:p>
        </p:txBody>
      </p:sp>
      <p:sp>
        <p:nvSpPr>
          <p:cNvPr id="3" name="Content Placeholder 2"/>
          <p:cNvSpPr>
            <a:spLocks noGrp="1"/>
          </p:cNvSpPr>
          <p:nvPr>
            <p:ph idx="1"/>
          </p:nvPr>
        </p:nvSpPr>
        <p:spPr>
          <a:xfrm>
            <a:off x="1296537" y="1405720"/>
            <a:ext cx="10208526" cy="4626590"/>
          </a:xfrm>
        </p:spPr>
        <p:txBody>
          <a:bodyPr>
            <a:normAutofit/>
          </a:bodyPr>
          <a:lstStyle/>
          <a:p>
            <a:pPr algn="just"/>
            <a:r>
              <a:rPr lang="en-US" dirty="0"/>
              <a:t>There are various versions of the standard model as far as the </a:t>
            </a:r>
            <a:r>
              <a:rPr lang="en-US" b="1" dirty="0"/>
              <a:t>relationship between income and spending over time is concerned, for example the Friedman ‘permanent income hypothesis’. </a:t>
            </a:r>
          </a:p>
          <a:p>
            <a:pPr algn="just"/>
            <a:r>
              <a:rPr lang="en-US" dirty="0"/>
              <a:t>These models are used to predict how </a:t>
            </a:r>
            <a:r>
              <a:rPr lang="en-US" b="1" dirty="0"/>
              <a:t>much consumers will spend now and how much they will save, depending on their current income, anticipations of future income, and their discount factors. </a:t>
            </a:r>
          </a:p>
          <a:p>
            <a:pPr algn="just"/>
            <a:r>
              <a:rPr lang="en-US" dirty="0"/>
              <a:t>However, </a:t>
            </a:r>
            <a:r>
              <a:rPr lang="en-US" b="1" dirty="0"/>
              <a:t>all these models assume that consumers have separate utilities for consumption in each period and that they use discount factors that weight future consumption less than current consumption. </a:t>
            </a:r>
          </a:p>
          <a:p>
            <a:pPr algn="just"/>
            <a:r>
              <a:rPr lang="en-US" b="1" dirty="0"/>
              <a:t>Moreover, these models make many predictions that seem to be contradicted by empirical evidence. </a:t>
            </a:r>
          </a:p>
          <a:p>
            <a:endParaRPr lang="en-US" dirty="0"/>
          </a:p>
        </p:txBody>
      </p:sp>
    </p:spTree>
    <p:extLst>
      <p:ext uri="{BB962C8B-B14F-4D97-AF65-F5344CB8AC3E}">
        <p14:creationId xmlns:p14="http://schemas.microsoft.com/office/powerpoint/2010/main" val="13871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81438"/>
            <a:ext cx="9520158" cy="1049235"/>
          </a:xfrm>
        </p:spPr>
        <p:txBody>
          <a:bodyPr/>
          <a:lstStyle/>
          <a:p>
            <a:r>
              <a:rPr lang="en-US" b="1" dirty="0"/>
              <a:t>Case 5.2 </a:t>
            </a:r>
            <a:r>
              <a:rPr lang="en-US" dirty="0"/>
              <a:t>Insensitivity to bad income news </a:t>
            </a:r>
            <a:br>
              <a:rPr lang="en-US" dirty="0"/>
            </a:br>
            <a:endParaRPr lang="en-US" dirty="0"/>
          </a:p>
        </p:txBody>
      </p:sp>
      <p:sp>
        <p:nvSpPr>
          <p:cNvPr id="3" name="Content Placeholder 2"/>
          <p:cNvSpPr>
            <a:spLocks noGrp="1"/>
          </p:cNvSpPr>
          <p:nvPr>
            <p:ph idx="1"/>
          </p:nvPr>
        </p:nvSpPr>
        <p:spPr>
          <a:xfrm>
            <a:off x="1534696" y="1542197"/>
            <a:ext cx="10134140" cy="4449169"/>
          </a:xfrm>
        </p:spPr>
        <p:txBody>
          <a:bodyPr>
            <a:normAutofit fontScale="92500" lnSpcReduction="20000"/>
          </a:bodyPr>
          <a:lstStyle/>
          <a:p>
            <a:pPr algn="just"/>
            <a:r>
              <a:rPr lang="en-US" sz="2400" dirty="0"/>
              <a:t>They generally predict that </a:t>
            </a:r>
            <a:r>
              <a:rPr lang="en-US" sz="2400" b="1" dirty="0"/>
              <a:t>people should plan ahead by anticipating future income, estimating their average income over their lifetime, and then consuming a constant fraction of that total in any one year. </a:t>
            </a:r>
          </a:p>
          <a:p>
            <a:pPr algn="just"/>
            <a:r>
              <a:rPr lang="en-US" sz="2400" dirty="0"/>
              <a:t>Since most </a:t>
            </a:r>
            <a:r>
              <a:rPr lang="en-US" sz="2400" b="1" dirty="0"/>
              <a:t>people earn increasing incomes over their lifetime, </a:t>
            </a:r>
            <a:r>
              <a:rPr lang="en-US" sz="2400" dirty="0"/>
              <a:t>the standard model </a:t>
            </a:r>
            <a:r>
              <a:rPr lang="en-US" sz="2400" b="1" dirty="0"/>
              <a:t>predicts that people will spend more than they earn when they are young, by borrowing, and will save when they are older. </a:t>
            </a:r>
          </a:p>
          <a:p>
            <a:pPr algn="just"/>
            <a:r>
              <a:rPr lang="en-US" sz="2400" dirty="0"/>
              <a:t>In fact, however, </a:t>
            </a:r>
            <a:r>
              <a:rPr lang="en-US" sz="2400" b="1" dirty="0"/>
              <a:t>consumer spending tends to be close to a fixed proportion of current income and does not vary across the life cycle nearly as much as the standard model predicts.</a:t>
            </a:r>
            <a:r>
              <a:rPr lang="en-US" sz="2400" dirty="0"/>
              <a:t> </a:t>
            </a:r>
          </a:p>
          <a:p>
            <a:pPr algn="just"/>
            <a:r>
              <a:rPr lang="en-US" sz="2400" dirty="0"/>
              <a:t>Also, consumption </a:t>
            </a:r>
            <a:r>
              <a:rPr lang="en-US" sz="2400" b="1" dirty="0"/>
              <a:t>falls steeply after retirement</a:t>
            </a:r>
            <a:r>
              <a:rPr lang="en-US" sz="2400" dirty="0"/>
              <a:t>, which should not be the case if people anticipate retirement and save enough for it. </a:t>
            </a:r>
          </a:p>
          <a:p>
            <a:endParaRPr lang="en-US" dirty="0"/>
          </a:p>
        </p:txBody>
      </p:sp>
    </p:spTree>
    <p:extLst>
      <p:ext uri="{BB962C8B-B14F-4D97-AF65-F5344CB8AC3E}">
        <p14:creationId xmlns:p14="http://schemas.microsoft.com/office/powerpoint/2010/main" val="1611902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93</TotalTime>
  <Words>1286</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Karla</vt:lpstr>
      <vt:lpstr>Palatino Linotype</vt:lpstr>
      <vt:lpstr>Gallery</vt:lpstr>
      <vt:lpstr>Loss Aversion</vt:lpstr>
      <vt:lpstr>Loss aversion</vt:lpstr>
      <vt:lpstr>Loss Aversion</vt:lpstr>
      <vt:lpstr>PowerPoint Presentation</vt:lpstr>
      <vt:lpstr>PowerPoint Presentation</vt:lpstr>
      <vt:lpstr>Loss Aversion</vt:lpstr>
      <vt:lpstr>Loss Aversion</vt:lpstr>
      <vt:lpstr>Case 5.2 Insensitivity to bad income news  </vt:lpstr>
      <vt:lpstr>Case 5.2 Insensitivity to bad income news  </vt:lpstr>
      <vt:lpstr>Case 5.2 Insensitivity to bad income news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5.2 Insensitivity to bad income news  </dc:title>
  <dc:creator>Microsoft Office User</dc:creator>
  <cp:lastModifiedBy>divija arora</cp:lastModifiedBy>
  <cp:revision>6</cp:revision>
  <dcterms:created xsi:type="dcterms:W3CDTF">2021-11-11T05:18:20Z</dcterms:created>
  <dcterms:modified xsi:type="dcterms:W3CDTF">2022-12-06T15:20:45Z</dcterms:modified>
</cp:coreProperties>
</file>