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72" r:id="rId4"/>
    <p:sldId id="258" r:id="rId5"/>
    <p:sldId id="273" r:id="rId6"/>
    <p:sldId id="259" r:id="rId7"/>
    <p:sldId id="260" r:id="rId8"/>
    <p:sldId id="261" r:id="rId9"/>
    <p:sldId id="262" r:id="rId10"/>
    <p:sldId id="263" r:id="rId11"/>
    <p:sldId id="264" r:id="rId12"/>
    <p:sldId id="274" r:id="rId13"/>
    <p:sldId id="269" r:id="rId14"/>
    <p:sldId id="266" r:id="rId15"/>
    <p:sldId id="267" r:id="rId16"/>
    <p:sldId id="268" r:id="rId17"/>
    <p:sldId id="270" r:id="rId18"/>
    <p:sldId id="271"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3"/>
    <p:restoredTop sz="94834"/>
  </p:normalViewPr>
  <p:slideViewPr>
    <p:cSldViewPr snapToGrid="0" snapToObjects="1">
      <p:cViewPr varScale="1">
        <p:scale>
          <a:sx n="87" d="100"/>
          <a:sy n="87" d="100"/>
        </p:scale>
        <p:origin x="11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D893F-B963-D241-95DC-254F3FD6C564}" type="datetimeFigureOut">
              <a:rPr lang="en-US" smtClean="0"/>
              <a:t>9/14/22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CC2DC-0C8E-3043-9F56-71BD89E4FC70}" type="slidenum">
              <a:rPr lang="en-US" smtClean="0"/>
              <a:t>‹#›</a:t>
            </a:fld>
            <a:endParaRPr lang="en-US"/>
          </a:p>
        </p:txBody>
      </p:sp>
    </p:spTree>
    <p:extLst>
      <p:ext uri="{BB962C8B-B14F-4D97-AF65-F5344CB8AC3E}">
        <p14:creationId xmlns:p14="http://schemas.microsoft.com/office/powerpoint/2010/main" val="102687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9/14/22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8A87A34-81AB-432B-8DAE-1953F412C126}" type="datetimeFigureOut">
              <a:rPr lang="en-US" smtClean="0"/>
              <a:pPr/>
              <a:t>9/14/22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9/14/22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83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Loss-aversion in golf </a:t>
            </a:r>
            <a:br>
              <a:rPr lang="en-US" dirty="0"/>
            </a:br>
            <a:endParaRPr lang="en-US" dirty="0"/>
          </a:p>
        </p:txBody>
      </p:sp>
      <p:sp>
        <p:nvSpPr>
          <p:cNvPr id="3" name="Subtitle 2"/>
          <p:cNvSpPr>
            <a:spLocks noGrp="1"/>
          </p:cNvSpPr>
          <p:nvPr>
            <p:ph type="subTitle" idx="1"/>
          </p:nvPr>
        </p:nvSpPr>
        <p:spPr/>
        <p:txBody>
          <a:bodyPr/>
          <a:lstStyle/>
          <a:p>
            <a:r>
              <a:rPr lang="en-US" dirty="0"/>
              <a:t>Professor Ravi Kiran</a:t>
            </a:r>
          </a:p>
        </p:txBody>
      </p:sp>
    </p:spTree>
    <p:extLst>
      <p:ext uri="{BB962C8B-B14F-4D97-AF65-F5344CB8AC3E}">
        <p14:creationId xmlns:p14="http://schemas.microsoft.com/office/powerpoint/2010/main" val="1820122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961" y="-198372"/>
            <a:ext cx="9520158" cy="1049235"/>
          </a:xfrm>
        </p:spPr>
        <p:txBody>
          <a:bodyPr/>
          <a:lstStyle/>
          <a:p>
            <a:r>
              <a:rPr lang="en-US" b="1" dirty="0"/>
              <a:t>Loss-aversion in golf</a:t>
            </a:r>
            <a:endParaRPr lang="en-US" dirty="0"/>
          </a:p>
        </p:txBody>
      </p:sp>
      <p:sp>
        <p:nvSpPr>
          <p:cNvPr id="3" name="Content Placeholder 2"/>
          <p:cNvSpPr>
            <a:spLocks noGrp="1"/>
          </p:cNvSpPr>
          <p:nvPr>
            <p:ph idx="1"/>
          </p:nvPr>
        </p:nvSpPr>
        <p:spPr>
          <a:xfrm>
            <a:off x="1533832" y="1032388"/>
            <a:ext cx="9521022" cy="4433958"/>
          </a:xfrm>
        </p:spPr>
        <p:txBody>
          <a:bodyPr/>
          <a:lstStyle/>
          <a:p>
            <a:pPr algn="just"/>
            <a:r>
              <a:rPr lang="en-US" sz="2400" b="1" dirty="0"/>
              <a:t>3 </a:t>
            </a:r>
            <a:r>
              <a:rPr lang="en-US" b="1" dirty="0"/>
              <a:t> </a:t>
            </a:r>
            <a:r>
              <a:rPr lang="en-US" sz="2400" b="1" i="1" dirty="0">
                <a:solidFill>
                  <a:srgbClr val="FF0000"/>
                </a:solidFill>
              </a:rPr>
              <a:t>Player-specific factors may be relevant</a:t>
            </a:r>
            <a:r>
              <a:rPr lang="en-US" sz="2400" dirty="0"/>
              <a:t>. Some players may be </a:t>
            </a:r>
            <a:r>
              <a:rPr lang="en-US" sz="2400" b="1" dirty="0">
                <a:solidFill>
                  <a:srgbClr val="FF0000"/>
                </a:solidFill>
              </a:rPr>
              <a:t>long drivers </a:t>
            </a:r>
            <a:r>
              <a:rPr lang="en-US" sz="2400" dirty="0">
                <a:solidFill>
                  <a:srgbClr val="FF0000"/>
                </a:solidFill>
              </a:rPr>
              <a:t>but </a:t>
            </a:r>
            <a:r>
              <a:rPr lang="en-US" sz="2400" b="1" dirty="0">
                <a:solidFill>
                  <a:srgbClr val="FF0000"/>
                </a:solidFill>
              </a:rPr>
              <a:t>poor putters</a:t>
            </a:r>
            <a:r>
              <a:rPr lang="en-US" sz="2400" dirty="0"/>
              <a:t>. In this case they may be more likely to be in a position </a:t>
            </a:r>
            <a:r>
              <a:rPr lang="en-US" sz="2400" b="1" dirty="0"/>
              <a:t>to attempt a birdie putt, but also less likely to hole it. </a:t>
            </a:r>
            <a:r>
              <a:rPr lang="en-US" sz="2400" dirty="0"/>
              <a:t>These </a:t>
            </a:r>
            <a:r>
              <a:rPr lang="en-US" sz="2400" b="1" dirty="0">
                <a:solidFill>
                  <a:srgbClr val="FF0000"/>
                </a:solidFill>
              </a:rPr>
              <a:t>fixed effects </a:t>
            </a:r>
            <a:r>
              <a:rPr lang="en-US" sz="2400" dirty="0"/>
              <a:t>were accounted for in the analysis. </a:t>
            </a:r>
          </a:p>
          <a:p>
            <a:pPr algn="just"/>
            <a:r>
              <a:rPr lang="en-US" sz="2400" b="1" dirty="0"/>
              <a:t>4 </a:t>
            </a:r>
            <a:r>
              <a:rPr lang="en-US" sz="2400" b="1" i="1" dirty="0">
                <a:solidFill>
                  <a:srgbClr val="FF0000"/>
                </a:solidFill>
              </a:rPr>
              <a:t>Hole-specific factors may be relevant</a:t>
            </a:r>
            <a:r>
              <a:rPr lang="en-US" sz="2400" dirty="0"/>
              <a:t>. Some </a:t>
            </a:r>
            <a:r>
              <a:rPr lang="en-US" sz="2400" b="1" dirty="0">
                <a:solidFill>
                  <a:srgbClr val="FF0000"/>
                </a:solidFill>
              </a:rPr>
              <a:t>holes may have easy fairways but difficult greens and vice versa.</a:t>
            </a:r>
            <a:r>
              <a:rPr lang="en-US" sz="2400" dirty="0">
                <a:solidFill>
                  <a:srgbClr val="FF0000"/>
                </a:solidFill>
              </a:rPr>
              <a:t> </a:t>
            </a:r>
            <a:r>
              <a:rPr lang="en-US" sz="2400" dirty="0"/>
              <a:t>Thus with an </a:t>
            </a:r>
            <a:r>
              <a:rPr lang="en-US" sz="2400" b="1" dirty="0"/>
              <a:t>easy fairway </a:t>
            </a:r>
            <a:r>
              <a:rPr lang="en-US" sz="2400" dirty="0"/>
              <a:t>it might be more likely to have a </a:t>
            </a:r>
            <a:r>
              <a:rPr lang="en-US" sz="2400" b="1" dirty="0"/>
              <a:t>birdie putt</a:t>
            </a:r>
            <a:r>
              <a:rPr lang="en-US" sz="2400" dirty="0"/>
              <a:t>, but this putt may be more difficult. Again these fixed effects were accounted for. </a:t>
            </a:r>
          </a:p>
          <a:p>
            <a:pPr algn="just"/>
            <a:endParaRPr lang="en-US" dirty="0"/>
          </a:p>
        </p:txBody>
      </p:sp>
    </p:spTree>
    <p:extLst>
      <p:ext uri="{BB962C8B-B14F-4D97-AF65-F5344CB8AC3E}">
        <p14:creationId xmlns:p14="http://schemas.microsoft.com/office/powerpoint/2010/main" val="103309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1049235"/>
          </a:xfrm>
        </p:spPr>
        <p:txBody>
          <a:bodyPr/>
          <a:lstStyle/>
          <a:p>
            <a:r>
              <a:rPr lang="en-US" b="1" dirty="0"/>
              <a:t>Loss-aversion in golf</a:t>
            </a:r>
            <a:endParaRPr lang="en-US" dirty="0"/>
          </a:p>
        </p:txBody>
      </p:sp>
      <p:sp>
        <p:nvSpPr>
          <p:cNvPr id="3" name="Content Placeholder 2"/>
          <p:cNvSpPr>
            <a:spLocks noGrp="1"/>
          </p:cNvSpPr>
          <p:nvPr>
            <p:ph idx="1"/>
          </p:nvPr>
        </p:nvSpPr>
        <p:spPr>
          <a:xfrm>
            <a:off x="1534695" y="1175657"/>
            <a:ext cx="10221876" cy="4862285"/>
          </a:xfrm>
        </p:spPr>
        <p:txBody>
          <a:bodyPr>
            <a:normAutofit/>
          </a:bodyPr>
          <a:lstStyle/>
          <a:p>
            <a:pPr algn="just"/>
            <a:r>
              <a:rPr lang="en-US" sz="2800" b="1" dirty="0"/>
              <a:t>5  </a:t>
            </a:r>
            <a:r>
              <a:rPr lang="en-US" sz="2800" b="1" i="1" dirty="0">
                <a:solidFill>
                  <a:srgbClr val="FF0000"/>
                </a:solidFill>
              </a:rPr>
              <a:t>Tournament-specific fixed factors may be relevant</a:t>
            </a:r>
            <a:r>
              <a:rPr lang="en-US" sz="2800" b="1" dirty="0"/>
              <a:t>. </a:t>
            </a:r>
            <a:r>
              <a:rPr lang="en-US" sz="2800" dirty="0"/>
              <a:t>This means that a </a:t>
            </a:r>
            <a:r>
              <a:rPr lang="en-US" sz="2800" b="1" dirty="0">
                <a:solidFill>
                  <a:srgbClr val="FF0000"/>
                </a:solidFill>
              </a:rPr>
              <a:t>player in a better position in the tournament may be more likely to be going for a birdie or eagle putt</a:t>
            </a:r>
            <a:r>
              <a:rPr lang="en-US" sz="2800" b="1" dirty="0"/>
              <a:t>, </a:t>
            </a:r>
            <a:r>
              <a:rPr lang="en-US" sz="2800" dirty="0"/>
              <a:t>and may also have a greater incentive to hole it. This effect was controlled for by using a dummy variable to take into account a player’s overall score in the tournament. </a:t>
            </a:r>
          </a:p>
          <a:p>
            <a:pPr algn="just"/>
            <a:endParaRPr lang="en-US" dirty="0"/>
          </a:p>
        </p:txBody>
      </p:sp>
    </p:spTree>
    <p:extLst>
      <p:ext uri="{BB962C8B-B14F-4D97-AF65-F5344CB8AC3E}">
        <p14:creationId xmlns:p14="http://schemas.microsoft.com/office/powerpoint/2010/main" val="154411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01B7-69FF-A94B-921D-82E0856553B1}"/>
              </a:ext>
            </a:extLst>
          </p:cNvPr>
          <p:cNvSpPr>
            <a:spLocks noGrp="1"/>
          </p:cNvSpPr>
          <p:nvPr>
            <p:ph type="title"/>
          </p:nvPr>
        </p:nvSpPr>
        <p:spPr>
          <a:xfrm>
            <a:off x="1534696" y="170338"/>
            <a:ext cx="9520158" cy="1049235"/>
          </a:xfrm>
        </p:spPr>
        <p:txBody>
          <a:bodyPr/>
          <a:lstStyle/>
          <a:p>
            <a:r>
              <a:rPr lang="en-US" b="1" dirty="0"/>
              <a:t>Loss-aversion in golf</a:t>
            </a:r>
            <a:br>
              <a:rPr lang="en-US" b="1" dirty="0"/>
            </a:br>
            <a:endParaRPr lang="en-US" dirty="0"/>
          </a:p>
        </p:txBody>
      </p:sp>
      <p:sp>
        <p:nvSpPr>
          <p:cNvPr id="3" name="Content Placeholder 2">
            <a:extLst>
              <a:ext uri="{FF2B5EF4-FFF2-40B4-BE49-F238E27FC236}">
                <a16:creationId xmlns:a16="http://schemas.microsoft.com/office/drawing/2014/main" id="{3D2F5B8E-1FE1-5F4A-8B42-176D863AEAFD}"/>
              </a:ext>
            </a:extLst>
          </p:cNvPr>
          <p:cNvSpPr>
            <a:spLocks noGrp="1"/>
          </p:cNvSpPr>
          <p:nvPr>
            <p:ph idx="1"/>
          </p:nvPr>
        </p:nvSpPr>
        <p:spPr>
          <a:xfrm>
            <a:off x="1534696" y="1318269"/>
            <a:ext cx="10028903" cy="4734231"/>
          </a:xfrm>
        </p:spPr>
        <p:txBody>
          <a:bodyPr>
            <a:normAutofit lnSpcReduction="10000"/>
          </a:bodyPr>
          <a:lstStyle/>
          <a:p>
            <a:pPr algn="just"/>
            <a:r>
              <a:rPr lang="en-US" sz="2400" b="1" i="1" dirty="0">
                <a:solidFill>
                  <a:srgbClr val="FF0000"/>
                </a:solidFill>
              </a:rPr>
              <a:t>Players may be overconfident on birdie putts</a:t>
            </a:r>
            <a:r>
              <a:rPr lang="en-US" sz="2400" b="1" dirty="0">
                <a:solidFill>
                  <a:srgbClr val="FF0000"/>
                </a:solidFill>
              </a:rPr>
              <a:t>. </a:t>
            </a:r>
            <a:r>
              <a:rPr lang="en-US" sz="2400" b="1" dirty="0"/>
              <a:t>A good drive or approach shot </a:t>
            </a:r>
            <a:r>
              <a:rPr lang="en-US" sz="2400" dirty="0"/>
              <a:t>may result in the possibility of </a:t>
            </a:r>
            <a:r>
              <a:rPr lang="en-US" sz="2400" b="1" dirty="0"/>
              <a:t>a birdie putt, and also induce a state of overconfidence</a:t>
            </a:r>
            <a:r>
              <a:rPr lang="en-US" sz="2400" dirty="0"/>
              <a:t>. As we have seen, </a:t>
            </a:r>
            <a:r>
              <a:rPr lang="en-US" sz="2400" b="1" dirty="0"/>
              <a:t>overconfidence can reduce performance</a:t>
            </a:r>
            <a:r>
              <a:rPr lang="en-US" sz="2400" dirty="0"/>
              <a:t>. However, in observing golfing performance, the study finds that there is </a:t>
            </a:r>
            <a:r>
              <a:rPr lang="en-US" sz="2400" b="1" dirty="0"/>
              <a:t>positive rather than negative autocorrelation between hole scores</a:t>
            </a:r>
            <a:r>
              <a:rPr lang="en-US" sz="2400" dirty="0"/>
              <a:t> meaning that a </a:t>
            </a:r>
            <a:r>
              <a:rPr lang="en-US" sz="2400" b="1" dirty="0"/>
              <a:t>low score on one hole</a:t>
            </a:r>
            <a:r>
              <a:rPr lang="en-US" sz="2400" dirty="0"/>
              <a:t> tends to be associated with a low score on the following hole. The authors infer from this result that there is also likely to be autocorrelation between quality of stroke on each hole, so that a good drive or approach shot is likely to be followed by a good putt, whereas overconfidence would produce the opposite result. </a:t>
            </a:r>
          </a:p>
          <a:p>
            <a:pPr algn="just"/>
            <a:endParaRPr lang="en-US" dirty="0"/>
          </a:p>
          <a:p>
            <a:endParaRPr lang="en-US" dirty="0"/>
          </a:p>
        </p:txBody>
      </p:sp>
    </p:spTree>
    <p:extLst>
      <p:ext uri="{BB962C8B-B14F-4D97-AF65-F5344CB8AC3E}">
        <p14:creationId xmlns:p14="http://schemas.microsoft.com/office/powerpoint/2010/main" val="277544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Loss-aversion in golf</a:t>
            </a:r>
            <a:endParaRPr lang="en-US" dirty="0"/>
          </a:p>
        </p:txBody>
      </p:sp>
      <p:sp>
        <p:nvSpPr>
          <p:cNvPr id="3" name="Content Placeholder 2"/>
          <p:cNvSpPr>
            <a:spLocks noGrp="1"/>
          </p:cNvSpPr>
          <p:nvPr>
            <p:ph idx="1"/>
          </p:nvPr>
        </p:nvSpPr>
        <p:spPr/>
        <p:txBody>
          <a:bodyPr>
            <a:normAutofit/>
          </a:bodyPr>
          <a:lstStyle/>
          <a:p>
            <a:pPr algn="just"/>
            <a:r>
              <a:rPr lang="en-US" b="1" dirty="0"/>
              <a:t>7 </a:t>
            </a:r>
            <a:r>
              <a:rPr lang="en-US" sz="2400" b="1" i="1" dirty="0"/>
              <a:t>Players may be more nervous on birdie putts</a:t>
            </a:r>
            <a:r>
              <a:rPr lang="en-US" sz="2400" dirty="0"/>
              <a:t>.  This is likely to be related to position in the tournament, and as seen in (5) above, this was controlled for. Furthermore, nervousness should be more relevant in later rounds when there is more pressure to perform well, but in fact it was observed that the performance differential between par and birdie putts was reduced in later rounds. </a:t>
            </a:r>
          </a:p>
          <a:p>
            <a:pPr algn="just"/>
            <a:endParaRPr lang="en-US" sz="2400" dirty="0"/>
          </a:p>
        </p:txBody>
      </p:sp>
    </p:spTree>
    <p:extLst>
      <p:ext uri="{BB962C8B-B14F-4D97-AF65-F5344CB8AC3E}">
        <p14:creationId xmlns:p14="http://schemas.microsoft.com/office/powerpoint/2010/main" val="156180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80405"/>
            <a:ext cx="9520158" cy="1049235"/>
          </a:xfrm>
        </p:spPr>
        <p:txBody>
          <a:bodyPr/>
          <a:lstStyle/>
          <a:p>
            <a:r>
              <a:rPr lang="en-US" b="1" dirty="0"/>
              <a:t>Loss-aversion in golf</a:t>
            </a:r>
            <a:endParaRPr lang="en-US" dirty="0"/>
          </a:p>
        </p:txBody>
      </p:sp>
      <p:sp>
        <p:nvSpPr>
          <p:cNvPr id="3" name="Content Placeholder 2"/>
          <p:cNvSpPr>
            <a:spLocks noGrp="1"/>
          </p:cNvSpPr>
          <p:nvPr>
            <p:ph idx="1"/>
          </p:nvPr>
        </p:nvSpPr>
        <p:spPr>
          <a:xfrm>
            <a:off x="1534695" y="1229640"/>
            <a:ext cx="10294448" cy="4851846"/>
          </a:xfrm>
        </p:spPr>
        <p:txBody>
          <a:bodyPr>
            <a:normAutofit fontScale="92500" lnSpcReduction="10000"/>
          </a:bodyPr>
          <a:lstStyle/>
          <a:p>
            <a:pPr algn="just"/>
            <a:r>
              <a:rPr lang="en-US" dirty="0"/>
              <a:t>Thus all these </a:t>
            </a:r>
            <a:r>
              <a:rPr lang="en-US" b="1" dirty="0"/>
              <a:t>alternative explanations for the performance differential between par and birdie putts can be eliminated. </a:t>
            </a:r>
          </a:p>
          <a:p>
            <a:pPr algn="just"/>
            <a:r>
              <a:rPr lang="en-US" dirty="0"/>
              <a:t>As well as the </a:t>
            </a:r>
            <a:r>
              <a:rPr lang="en-US" b="1" dirty="0"/>
              <a:t>general finding supporting the existence of loss-aversion</a:t>
            </a:r>
            <a:r>
              <a:rPr lang="en-US" dirty="0"/>
              <a:t>, the study reports two more interesting findings. </a:t>
            </a:r>
          </a:p>
          <a:p>
            <a:pPr algn="just"/>
            <a:r>
              <a:rPr lang="en-US" b="1" dirty="0"/>
              <a:t>The second finding is that the difference between par putts holed and birdie putts holed is most marked in the first of the four tournament rounds, and that the effect is less than half as large in the fourth and final rounds. </a:t>
            </a:r>
          </a:p>
          <a:p>
            <a:pPr algn="just"/>
            <a:r>
              <a:rPr lang="en-US" dirty="0"/>
              <a:t>This is also in keeping with the </a:t>
            </a:r>
            <a:r>
              <a:rPr lang="en-US" b="1" dirty="0"/>
              <a:t>theory of loss-aversion</a:t>
            </a:r>
            <a:r>
              <a:rPr lang="en-US" dirty="0"/>
              <a:t>, </a:t>
            </a:r>
            <a:r>
              <a:rPr lang="en-US" b="1" dirty="0"/>
              <a:t>combined with shifting reference points. </a:t>
            </a:r>
            <a:r>
              <a:rPr lang="en-US" dirty="0"/>
              <a:t>The existence </a:t>
            </a:r>
            <a:r>
              <a:rPr lang="en-US" b="1" dirty="0"/>
              <a:t>of par as a reference point is likely to be most salient in the first round. </a:t>
            </a:r>
          </a:p>
          <a:p>
            <a:pPr algn="just"/>
            <a:r>
              <a:rPr lang="en-US" dirty="0"/>
              <a:t>By the final round the </a:t>
            </a:r>
            <a:r>
              <a:rPr lang="en-US" b="1" dirty="0"/>
              <a:t>scores of the other players are likely to become a more important reference point, in particular the score of the leader</a:t>
            </a:r>
            <a:r>
              <a:rPr lang="en-US" dirty="0"/>
              <a:t>; thus after the first round scores are generally measured in terms of strokes behind the leader. </a:t>
            </a:r>
          </a:p>
          <a:p>
            <a:pPr algn="just"/>
            <a:endParaRPr lang="en-US" dirty="0"/>
          </a:p>
        </p:txBody>
      </p:sp>
    </p:spTree>
    <p:extLst>
      <p:ext uri="{BB962C8B-B14F-4D97-AF65-F5344CB8AC3E}">
        <p14:creationId xmlns:p14="http://schemas.microsoft.com/office/powerpoint/2010/main" val="167672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36862"/>
            <a:ext cx="9520158" cy="1049235"/>
          </a:xfrm>
        </p:spPr>
        <p:txBody>
          <a:bodyPr/>
          <a:lstStyle/>
          <a:p>
            <a:r>
              <a:rPr lang="en-US" b="1" dirty="0"/>
              <a:t>Loss-aversion in golf</a:t>
            </a:r>
            <a:endParaRPr lang="en-US" dirty="0"/>
          </a:p>
        </p:txBody>
      </p:sp>
      <p:sp>
        <p:nvSpPr>
          <p:cNvPr id="3" name="Content Placeholder 2"/>
          <p:cNvSpPr>
            <a:spLocks noGrp="1"/>
          </p:cNvSpPr>
          <p:nvPr>
            <p:ph idx="1"/>
          </p:nvPr>
        </p:nvSpPr>
        <p:spPr>
          <a:xfrm>
            <a:off x="1534696" y="1186097"/>
            <a:ext cx="10352504" cy="4949372"/>
          </a:xfrm>
        </p:spPr>
        <p:txBody>
          <a:bodyPr>
            <a:normAutofit fontScale="92500" lnSpcReduction="20000"/>
          </a:bodyPr>
          <a:lstStyle/>
          <a:p>
            <a:pPr algn="just"/>
            <a:r>
              <a:rPr lang="en-US" dirty="0"/>
              <a:t>A final finding of importance concerns risk-aversion. </a:t>
            </a:r>
            <a:r>
              <a:rPr lang="en-US" b="1" dirty="0"/>
              <a:t>According to PT </a:t>
            </a:r>
            <a:r>
              <a:rPr lang="en-US" dirty="0"/>
              <a:t>people tend to </a:t>
            </a:r>
            <a:r>
              <a:rPr lang="en-US" b="1" dirty="0"/>
              <a:t>be risk-averse for gains of relatively high probability and risk-seeking for losses of relatively high probability (professionals make both birdie and par putts with a frequency over 80%).</a:t>
            </a:r>
            <a:r>
              <a:rPr lang="en-US" dirty="0"/>
              <a:t> </a:t>
            </a:r>
          </a:p>
          <a:p>
            <a:pPr algn="just"/>
            <a:r>
              <a:rPr lang="en-US" dirty="0"/>
              <a:t>The implication is that </a:t>
            </a:r>
            <a:r>
              <a:rPr lang="en-US" b="1" dirty="0"/>
              <a:t>golfers should be more cautious in attempting birdie putts than in attempting par putts.</a:t>
            </a:r>
            <a:r>
              <a:rPr lang="en-US" dirty="0"/>
              <a:t> A cautious putt errs on the side of being short, since a putt that is too long frequently involves a more difficult follow-up putt with a less predictable line and slope. </a:t>
            </a:r>
          </a:p>
          <a:p>
            <a:pPr algn="just"/>
            <a:r>
              <a:rPr lang="en-US" dirty="0"/>
              <a:t>Pope and Schweitzer (2011) find that </a:t>
            </a:r>
            <a:r>
              <a:rPr lang="en-US" b="1" dirty="0"/>
              <a:t>birdie putts do indeed tend to fall short more often than par putts, thus supporting another aspect of PT. </a:t>
            </a:r>
          </a:p>
          <a:p>
            <a:pPr algn="just"/>
            <a:r>
              <a:rPr lang="en-US" dirty="0"/>
              <a:t>Perhaps it is appropriate to leave the final word regarding loss-aversion to the most famous </a:t>
            </a:r>
            <a:r>
              <a:rPr lang="en-US" b="1" dirty="0"/>
              <a:t>golfer of the last decade, Tiger Woods </a:t>
            </a:r>
            <a:r>
              <a:rPr lang="en-US" dirty="0"/>
              <a:t>(Pope and Schweitzer, 2011): </a:t>
            </a:r>
          </a:p>
          <a:p>
            <a:pPr algn="just"/>
            <a:r>
              <a:rPr lang="en-US" dirty="0"/>
              <a:t>Any time you make big par putts, I think it’s more important to make those than birdie putts. You don’t ever want to drop a shot. The psychological difference between dropping a shot and making a birdie, I just think it’s bigger to make a par putt. </a:t>
            </a:r>
          </a:p>
          <a:p>
            <a:endParaRPr lang="en-US" dirty="0"/>
          </a:p>
        </p:txBody>
      </p:sp>
    </p:spTree>
    <p:extLst>
      <p:ext uri="{BB962C8B-B14F-4D97-AF65-F5344CB8AC3E}">
        <p14:creationId xmlns:p14="http://schemas.microsoft.com/office/powerpoint/2010/main" val="120436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 </a:t>
            </a:r>
            <a:br>
              <a:rPr lang="en-US" dirty="0"/>
            </a:br>
            <a:endParaRPr lang="en-US" dirty="0"/>
          </a:p>
        </p:txBody>
      </p:sp>
      <p:sp>
        <p:nvSpPr>
          <p:cNvPr id="3" name="Content Placeholder 2"/>
          <p:cNvSpPr>
            <a:spLocks noGrp="1"/>
          </p:cNvSpPr>
          <p:nvPr>
            <p:ph idx="1"/>
          </p:nvPr>
        </p:nvSpPr>
        <p:spPr/>
        <p:txBody>
          <a:bodyPr/>
          <a:lstStyle/>
          <a:p>
            <a:r>
              <a:rPr lang="en-US" b="1" dirty="0"/>
              <a:t>1  </a:t>
            </a:r>
            <a:r>
              <a:rPr lang="en-US" dirty="0"/>
              <a:t>Compare the predictions of the standard model with Prospect Theory as far as putting is concerned. </a:t>
            </a:r>
          </a:p>
          <a:p>
            <a:r>
              <a:rPr lang="en-US" b="1" dirty="0"/>
              <a:t>2  </a:t>
            </a:r>
            <a:r>
              <a:rPr lang="en-US" dirty="0"/>
              <a:t>Explain the nature of reference points in a PGA tournament with four rounds. </a:t>
            </a:r>
          </a:p>
          <a:p>
            <a:r>
              <a:rPr lang="en-US" b="1" dirty="0"/>
              <a:t>3  </a:t>
            </a:r>
            <a:r>
              <a:rPr lang="en-US" dirty="0"/>
              <a:t>Explain the nature of confounds and contrasting explanations in this study. </a:t>
            </a:r>
          </a:p>
          <a:p>
            <a:r>
              <a:rPr lang="en-US" b="1" dirty="0"/>
              <a:t>4  </a:t>
            </a:r>
            <a:r>
              <a:rPr lang="en-US" dirty="0"/>
              <a:t>Explain how the study tests for risk-aversion. </a:t>
            </a:r>
          </a:p>
          <a:p>
            <a:endParaRPr lang="en-US" dirty="0"/>
          </a:p>
        </p:txBody>
      </p:sp>
    </p:spTree>
    <p:extLst>
      <p:ext uri="{BB962C8B-B14F-4D97-AF65-F5344CB8AC3E}">
        <p14:creationId xmlns:p14="http://schemas.microsoft.com/office/powerpoint/2010/main" val="146510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209433"/>
            <a:ext cx="9520158" cy="1049235"/>
          </a:xfrm>
        </p:spPr>
        <p:txBody>
          <a:bodyPr/>
          <a:lstStyle/>
          <a:p>
            <a:r>
              <a:rPr lang="en-US" b="1" dirty="0"/>
              <a:t>Some Terms</a:t>
            </a:r>
          </a:p>
        </p:txBody>
      </p:sp>
      <p:sp>
        <p:nvSpPr>
          <p:cNvPr id="3" name="Content Placeholder 2"/>
          <p:cNvSpPr>
            <a:spLocks noGrp="1"/>
          </p:cNvSpPr>
          <p:nvPr>
            <p:ph idx="1"/>
          </p:nvPr>
        </p:nvSpPr>
        <p:spPr>
          <a:xfrm>
            <a:off x="1534696" y="1364344"/>
            <a:ext cx="10250904" cy="4977462"/>
          </a:xfrm>
        </p:spPr>
        <p:txBody>
          <a:bodyPr>
            <a:normAutofit lnSpcReduction="10000"/>
          </a:bodyPr>
          <a:lstStyle/>
          <a:p>
            <a:pPr algn="just"/>
            <a:r>
              <a:rPr lang="en-US" sz="2400" b="1" dirty="0"/>
              <a:t>To putt</a:t>
            </a:r>
            <a:r>
              <a:rPr lang="en-US" sz="2400" dirty="0"/>
              <a:t>: To putt is </a:t>
            </a:r>
            <a:r>
              <a:rPr lang="en-US" sz="2400" b="1" dirty="0"/>
              <a:t>to hit a golf ball softly with a club</a:t>
            </a:r>
            <a:r>
              <a:rPr lang="en-US" sz="2400" dirty="0"/>
              <a:t>, usually when you're close to the hole. The distance between your golf ball and the hole determines how you putt, but the stroke is generally gentle, intended to get the ball on the green or all the way into the hole.</a:t>
            </a:r>
            <a:r>
              <a:rPr lang="en-US" sz="2400" b="1" dirty="0"/>
              <a:t> </a:t>
            </a:r>
          </a:p>
          <a:p>
            <a:pPr algn="just"/>
            <a:r>
              <a:rPr lang="en-US" sz="2400" b="1" dirty="0"/>
              <a:t>Par : </a:t>
            </a:r>
            <a:r>
              <a:rPr lang="en-US" sz="2400" dirty="0"/>
              <a:t>Score a good player would expect to make on a hole or round</a:t>
            </a:r>
            <a:endParaRPr lang="en-US" sz="2400" b="1" dirty="0"/>
          </a:p>
          <a:p>
            <a:pPr algn="just"/>
            <a:r>
              <a:rPr lang="en-US" sz="2400" b="1" dirty="0"/>
              <a:t>Birdie: </a:t>
            </a:r>
            <a:r>
              <a:rPr lang="en-US" sz="2400" dirty="0"/>
              <a:t>Completing a hole one stroke under par i.e. 3 on a par 4. </a:t>
            </a:r>
          </a:p>
          <a:p>
            <a:pPr algn="just"/>
            <a:r>
              <a:rPr lang="en-US" sz="2400" b="1" dirty="0"/>
              <a:t>Bogey: </a:t>
            </a:r>
            <a:r>
              <a:rPr lang="en-US" sz="2400" dirty="0"/>
              <a:t>Completing a hole one stroke over par i.e. 5 on a par 4. </a:t>
            </a:r>
          </a:p>
          <a:p>
            <a:pPr algn="just"/>
            <a:r>
              <a:rPr lang="en-US" sz="2400" b="1" dirty="0"/>
              <a:t>Eagle: </a:t>
            </a:r>
            <a:r>
              <a:rPr lang="en-US" sz="2400" dirty="0"/>
              <a:t>A score of two under par.</a:t>
            </a:r>
          </a:p>
          <a:p>
            <a:pPr algn="just"/>
            <a:r>
              <a:rPr lang="en-US" sz="2400" b="1" dirty="0"/>
              <a:t>Albatross: </a:t>
            </a:r>
            <a:r>
              <a:rPr lang="en-US" sz="2400" dirty="0"/>
              <a:t>A score of three under par.</a:t>
            </a:r>
            <a:endParaRPr lang="en-US" sz="2400" b="1" dirty="0"/>
          </a:p>
          <a:p>
            <a:pPr algn="just"/>
            <a:r>
              <a:rPr lang="en-US" sz="2400" b="1" dirty="0"/>
              <a:t>Ace: </a:t>
            </a:r>
            <a:r>
              <a:rPr lang="en-US" sz="2400" dirty="0"/>
              <a:t>All in one </a:t>
            </a:r>
          </a:p>
          <a:p>
            <a:pPr algn="just"/>
            <a:endParaRPr lang="en-US" dirty="0"/>
          </a:p>
        </p:txBody>
      </p:sp>
    </p:spTree>
    <p:extLst>
      <p:ext uri="{BB962C8B-B14F-4D97-AF65-F5344CB8AC3E}">
        <p14:creationId xmlns:p14="http://schemas.microsoft.com/office/powerpoint/2010/main" val="2429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067" y="0"/>
            <a:ext cx="9520158" cy="1049235"/>
          </a:xfrm>
        </p:spPr>
        <p:txBody>
          <a:bodyPr/>
          <a:lstStyle/>
          <a:p>
            <a:r>
              <a:rPr lang="en-US" dirty="0"/>
              <a:t>Five parts of golf</a:t>
            </a:r>
          </a:p>
        </p:txBody>
      </p:sp>
      <p:sp>
        <p:nvSpPr>
          <p:cNvPr id="3" name="Content Placeholder 2"/>
          <p:cNvSpPr>
            <a:spLocks noGrp="1"/>
          </p:cNvSpPr>
          <p:nvPr>
            <p:ph idx="1"/>
          </p:nvPr>
        </p:nvSpPr>
        <p:spPr>
          <a:xfrm>
            <a:off x="1404067" y="1335314"/>
            <a:ext cx="10265419" cy="4426857"/>
          </a:xfrm>
        </p:spPr>
        <p:txBody>
          <a:bodyPr>
            <a:normAutofit/>
          </a:bodyPr>
          <a:lstStyle/>
          <a:p>
            <a:pPr algn="just"/>
            <a:r>
              <a:rPr lang="en-US" sz="2800" dirty="0"/>
              <a:t>To play with the right club, you have to have a better </a:t>
            </a:r>
            <a:r>
              <a:rPr lang="en-US" sz="2800" dirty="0">
                <a:solidFill>
                  <a:srgbClr val="FF0000"/>
                </a:solidFill>
              </a:rPr>
              <a:t>understanding of the hole you are playing, especially its parts</a:t>
            </a:r>
            <a:r>
              <a:rPr lang="en-US" sz="2800" dirty="0"/>
              <a:t>. </a:t>
            </a:r>
          </a:p>
          <a:p>
            <a:pPr algn="just"/>
            <a:r>
              <a:rPr lang="en-US" sz="2800" dirty="0"/>
              <a:t>Each hole in a course has </a:t>
            </a:r>
            <a:r>
              <a:rPr lang="en-US" sz="2800" b="1" dirty="0"/>
              <a:t>5 major parts namely</a:t>
            </a:r>
            <a:r>
              <a:rPr lang="en-US" sz="2800" dirty="0"/>
              <a:t> </a:t>
            </a:r>
          </a:p>
          <a:p>
            <a:pPr algn="just"/>
            <a:r>
              <a:rPr lang="en-US" sz="2800" b="1" dirty="0"/>
              <a:t>Tee, Fairway, Green, Rough and Hazards</a:t>
            </a:r>
            <a:r>
              <a:rPr lang="en-US" sz="2800" dirty="0"/>
              <a:t>. </a:t>
            </a:r>
          </a:p>
          <a:p>
            <a:pPr algn="just"/>
            <a:r>
              <a:rPr lang="en-US" sz="2800" dirty="0"/>
              <a:t>Understanding these parts allow you to plan your shots right.</a:t>
            </a:r>
          </a:p>
        </p:txBody>
      </p:sp>
    </p:spTree>
    <p:extLst>
      <p:ext uri="{BB962C8B-B14F-4D97-AF65-F5344CB8AC3E}">
        <p14:creationId xmlns:p14="http://schemas.microsoft.com/office/powerpoint/2010/main" val="70688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26426F-D110-2643-BE90-7A4EB130E458}"/>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173297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51376"/>
            <a:ext cx="9520158" cy="1049235"/>
          </a:xfrm>
        </p:spPr>
        <p:txBody>
          <a:bodyPr/>
          <a:lstStyle/>
          <a:p>
            <a:r>
              <a:rPr lang="en-US" b="1" dirty="0"/>
              <a:t>Loss-aversion in golf </a:t>
            </a:r>
            <a:br>
              <a:rPr lang="en-US" b="1" dirty="0"/>
            </a:br>
            <a:endParaRPr lang="en-US" b="1" dirty="0"/>
          </a:p>
        </p:txBody>
      </p:sp>
      <p:sp>
        <p:nvSpPr>
          <p:cNvPr id="3" name="Content Placeholder 2"/>
          <p:cNvSpPr>
            <a:spLocks noGrp="1"/>
          </p:cNvSpPr>
          <p:nvPr>
            <p:ph idx="1"/>
          </p:nvPr>
        </p:nvSpPr>
        <p:spPr>
          <a:xfrm>
            <a:off x="1534696" y="986971"/>
            <a:ext cx="10265418" cy="4558423"/>
          </a:xfrm>
        </p:spPr>
        <p:txBody>
          <a:bodyPr>
            <a:normAutofit/>
          </a:bodyPr>
          <a:lstStyle/>
          <a:p>
            <a:pPr algn="just"/>
            <a:r>
              <a:rPr lang="en-US" sz="2800" b="1" dirty="0"/>
              <a:t>Loss-aversion is a </a:t>
            </a:r>
            <a:r>
              <a:rPr lang="en-US" sz="2800" b="1" dirty="0">
                <a:solidFill>
                  <a:srgbClr val="FF0000"/>
                </a:solidFill>
              </a:rPr>
              <a:t>fundamental bias </a:t>
            </a:r>
            <a:r>
              <a:rPr lang="en-US" sz="2800" dirty="0"/>
              <a:t>that is </a:t>
            </a:r>
            <a:r>
              <a:rPr lang="en-US" sz="2800" b="1" dirty="0"/>
              <a:t>inconsistent with the standard model</a:t>
            </a:r>
            <a:r>
              <a:rPr lang="en-US" sz="2800" dirty="0"/>
              <a:t>. However, many economists believe that </a:t>
            </a:r>
            <a:r>
              <a:rPr lang="en-US" sz="2800" b="1" dirty="0"/>
              <a:t>this and other types of bias tend to be eliminated in market situations: </a:t>
            </a:r>
          </a:p>
          <a:p>
            <a:pPr algn="just"/>
            <a:r>
              <a:rPr lang="en-US" sz="2800" dirty="0"/>
              <a:t> when </a:t>
            </a:r>
            <a:r>
              <a:rPr lang="en-US" sz="2800" b="1" dirty="0"/>
              <a:t>the stakes are high, </a:t>
            </a:r>
          </a:p>
          <a:p>
            <a:pPr algn="just"/>
            <a:r>
              <a:rPr lang="en-US" sz="2800" b="1" dirty="0"/>
              <a:t>competition is great, and </a:t>
            </a:r>
          </a:p>
          <a:p>
            <a:pPr algn="just"/>
            <a:r>
              <a:rPr lang="en-US" sz="2800" b="1" dirty="0"/>
              <a:t>traders are experienced. </a:t>
            </a:r>
          </a:p>
        </p:txBody>
      </p:sp>
    </p:spTree>
    <p:extLst>
      <p:ext uri="{BB962C8B-B14F-4D97-AF65-F5344CB8AC3E}">
        <p14:creationId xmlns:p14="http://schemas.microsoft.com/office/powerpoint/2010/main" val="41421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4FDF-7596-F249-97E8-2D293CC33696}"/>
              </a:ext>
            </a:extLst>
          </p:cNvPr>
          <p:cNvSpPr>
            <a:spLocks noGrp="1"/>
          </p:cNvSpPr>
          <p:nvPr>
            <p:ph type="title"/>
          </p:nvPr>
        </p:nvSpPr>
        <p:spPr>
          <a:xfrm>
            <a:off x="1534696" y="421061"/>
            <a:ext cx="9520158" cy="1049235"/>
          </a:xfrm>
        </p:spPr>
        <p:txBody>
          <a:bodyPr/>
          <a:lstStyle/>
          <a:p>
            <a:r>
              <a:rPr lang="en-US" b="1" dirty="0"/>
              <a:t>Loss-aversion in golf</a:t>
            </a:r>
            <a:endParaRPr lang="en-US" dirty="0"/>
          </a:p>
        </p:txBody>
      </p:sp>
      <p:sp>
        <p:nvSpPr>
          <p:cNvPr id="3" name="Content Placeholder 2">
            <a:extLst>
              <a:ext uri="{FF2B5EF4-FFF2-40B4-BE49-F238E27FC236}">
                <a16:creationId xmlns:a16="http://schemas.microsoft.com/office/drawing/2014/main" id="{3F50422D-75D6-1445-A571-0C6C0C9E1F97}"/>
              </a:ext>
            </a:extLst>
          </p:cNvPr>
          <p:cNvSpPr>
            <a:spLocks noGrp="1"/>
          </p:cNvSpPr>
          <p:nvPr>
            <p:ph idx="1"/>
          </p:nvPr>
        </p:nvSpPr>
        <p:spPr>
          <a:xfrm>
            <a:off x="1356852" y="1470296"/>
            <a:ext cx="9837174" cy="4384814"/>
          </a:xfrm>
        </p:spPr>
        <p:txBody>
          <a:bodyPr/>
          <a:lstStyle/>
          <a:p>
            <a:pPr algn="just"/>
            <a:r>
              <a:rPr lang="en-US" sz="2400" dirty="0"/>
              <a:t>The study by </a:t>
            </a:r>
            <a:r>
              <a:rPr lang="en-US" sz="2400" b="1" dirty="0"/>
              <a:t>Pope and Schweitzer (2011)</a:t>
            </a:r>
            <a:r>
              <a:rPr lang="en-US" sz="2400" dirty="0"/>
              <a:t> is of seminal importance in this respect because it </a:t>
            </a:r>
            <a:r>
              <a:rPr lang="en-US" sz="2400" b="1" dirty="0"/>
              <a:t>is a field study</a:t>
            </a:r>
            <a:r>
              <a:rPr lang="en-US" sz="2400" dirty="0"/>
              <a:t> as opposed to an experiment, and by </a:t>
            </a:r>
            <a:r>
              <a:rPr lang="en-US" sz="2400" b="1" dirty="0">
                <a:solidFill>
                  <a:srgbClr val="FF0000"/>
                </a:solidFill>
              </a:rPr>
              <a:t>studying behavior of professional golfers in PGA tournaments,</a:t>
            </a:r>
            <a:r>
              <a:rPr lang="en-US" sz="2400" dirty="0">
                <a:solidFill>
                  <a:srgbClr val="FF0000"/>
                </a:solidFill>
              </a:rPr>
              <a:t> </a:t>
            </a:r>
            <a:r>
              <a:rPr lang="en-US" sz="2400" dirty="0"/>
              <a:t>it satisfies the conditions of </a:t>
            </a:r>
            <a:r>
              <a:rPr lang="en-US" sz="2400" b="1" dirty="0"/>
              <a:t>high stakes, competition, and experience. </a:t>
            </a:r>
          </a:p>
          <a:p>
            <a:pPr algn="just"/>
            <a:r>
              <a:rPr lang="en-US" sz="2400" dirty="0"/>
              <a:t>Furthermore, the study involves a situation where the </a:t>
            </a:r>
            <a:r>
              <a:rPr lang="en-US" sz="2400" b="1" dirty="0">
                <a:solidFill>
                  <a:srgbClr val="FF0000"/>
                </a:solidFill>
              </a:rPr>
              <a:t>reference point is highly salient, a par score for each hole</a:t>
            </a:r>
            <a:r>
              <a:rPr lang="en-US" sz="2400" b="1" dirty="0"/>
              <a:t>,</a:t>
            </a:r>
            <a:r>
              <a:rPr lang="en-US" sz="2400" dirty="0"/>
              <a:t> and thus it allows for a precise test of the existence of loss-aversion. </a:t>
            </a:r>
          </a:p>
          <a:p>
            <a:endParaRPr lang="en-US" dirty="0"/>
          </a:p>
        </p:txBody>
      </p:sp>
    </p:spTree>
    <p:extLst>
      <p:ext uri="{BB962C8B-B14F-4D97-AF65-F5344CB8AC3E}">
        <p14:creationId xmlns:p14="http://schemas.microsoft.com/office/powerpoint/2010/main" val="278398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528" y="0"/>
            <a:ext cx="9520158" cy="881349"/>
          </a:xfrm>
        </p:spPr>
        <p:txBody>
          <a:bodyPr/>
          <a:lstStyle/>
          <a:p>
            <a:r>
              <a:rPr lang="en-US" dirty="0"/>
              <a:t>Loss-aversion in golf</a:t>
            </a:r>
          </a:p>
        </p:txBody>
      </p:sp>
      <p:sp>
        <p:nvSpPr>
          <p:cNvPr id="3" name="Content Placeholder 2"/>
          <p:cNvSpPr>
            <a:spLocks noGrp="1"/>
          </p:cNvSpPr>
          <p:nvPr>
            <p:ph idx="1"/>
          </p:nvPr>
        </p:nvSpPr>
        <p:spPr>
          <a:xfrm>
            <a:off x="1320800" y="1030514"/>
            <a:ext cx="10313012" cy="5149949"/>
          </a:xfrm>
        </p:spPr>
        <p:txBody>
          <a:bodyPr>
            <a:normAutofit/>
          </a:bodyPr>
          <a:lstStyle/>
          <a:p>
            <a:pPr algn="just"/>
            <a:r>
              <a:rPr lang="en-US" sz="2400" dirty="0"/>
              <a:t>Because the outcomes of a tournament, and the payoffs golfers receive, depend on their overall scores over </a:t>
            </a:r>
            <a:r>
              <a:rPr lang="en-US" sz="2400" b="1" dirty="0"/>
              <a:t>72 holes (4 rounds), </a:t>
            </a:r>
            <a:r>
              <a:rPr lang="en-US" sz="2400" dirty="0">
                <a:solidFill>
                  <a:srgbClr val="FF0000"/>
                </a:solidFill>
              </a:rPr>
              <a:t>the </a:t>
            </a:r>
            <a:r>
              <a:rPr lang="en-US" sz="2400" b="1" dirty="0">
                <a:solidFill>
                  <a:srgbClr val="FF0000"/>
                </a:solidFill>
              </a:rPr>
              <a:t>standard model predicts </a:t>
            </a:r>
            <a:r>
              <a:rPr lang="en-US" sz="2400" dirty="0">
                <a:solidFill>
                  <a:srgbClr val="FF0000"/>
                </a:solidFill>
              </a:rPr>
              <a:t>that </a:t>
            </a:r>
            <a:r>
              <a:rPr lang="en-US" sz="2400" b="1" dirty="0">
                <a:solidFill>
                  <a:srgbClr val="FF0000"/>
                </a:solidFill>
              </a:rPr>
              <a:t>golfers should have the same incentive to hole any putt,</a:t>
            </a:r>
            <a:r>
              <a:rPr lang="en-US" sz="2400" dirty="0">
                <a:solidFill>
                  <a:srgbClr val="FF0000"/>
                </a:solidFill>
              </a:rPr>
              <a:t> </a:t>
            </a:r>
            <a:r>
              <a:rPr lang="en-US" sz="2400" dirty="0"/>
              <a:t>regardless of </a:t>
            </a:r>
            <a:r>
              <a:rPr lang="en-US" sz="2400" b="1" dirty="0"/>
              <a:t>whether the putt is to make a par score, or to make a birdie (</a:t>
            </a:r>
            <a:r>
              <a:rPr lang="en-US" sz="2400" b="1" dirty="0">
                <a:solidFill>
                  <a:srgbClr val="FF0000"/>
                </a:solidFill>
              </a:rPr>
              <a:t>one stroke below par</a:t>
            </a:r>
            <a:r>
              <a:rPr lang="en-US" sz="2400" b="1" dirty="0"/>
              <a:t>) or an eagle (</a:t>
            </a:r>
            <a:r>
              <a:rPr lang="en-US" sz="2400" b="1" dirty="0">
                <a:solidFill>
                  <a:srgbClr val="FF0000"/>
                </a:solidFill>
              </a:rPr>
              <a:t>two strokes below par</a:t>
            </a:r>
            <a:r>
              <a:rPr lang="en-US" sz="2400" b="1" dirty="0"/>
              <a:t>).</a:t>
            </a:r>
          </a:p>
          <a:p>
            <a:pPr algn="just"/>
            <a:r>
              <a:rPr lang="en-US" sz="2400" dirty="0"/>
              <a:t> On the other hand, </a:t>
            </a:r>
            <a:r>
              <a:rPr lang="en-US" sz="2400" b="1" dirty="0">
                <a:solidFill>
                  <a:srgbClr val="FF0000"/>
                </a:solidFill>
              </a:rPr>
              <a:t>Prospect Theory</a:t>
            </a:r>
            <a:r>
              <a:rPr lang="en-US" sz="2400" dirty="0">
                <a:solidFill>
                  <a:srgbClr val="FF0000"/>
                </a:solidFill>
              </a:rPr>
              <a:t> </a:t>
            </a:r>
            <a:r>
              <a:rPr lang="en-US" sz="2400" dirty="0"/>
              <a:t>predicts that </a:t>
            </a:r>
            <a:r>
              <a:rPr lang="en-US" sz="2400" b="1" dirty="0">
                <a:solidFill>
                  <a:srgbClr val="FF0000"/>
                </a:solidFill>
              </a:rPr>
              <a:t>golfers have more incentive to make a par putt than a below-par putt because of loss-aversion. </a:t>
            </a:r>
          </a:p>
          <a:p>
            <a:pPr algn="just"/>
            <a:r>
              <a:rPr lang="en-US" sz="2400" dirty="0"/>
              <a:t>Thus there is an opportunity here to test </a:t>
            </a:r>
            <a:r>
              <a:rPr lang="en-US" sz="2400" b="1" dirty="0">
                <a:solidFill>
                  <a:srgbClr val="FF0000"/>
                </a:solidFill>
              </a:rPr>
              <a:t>the two theories</a:t>
            </a:r>
            <a:r>
              <a:rPr lang="en-US" sz="2400" dirty="0">
                <a:solidFill>
                  <a:srgbClr val="FF0000"/>
                </a:solidFill>
              </a:rPr>
              <a:t> </a:t>
            </a:r>
            <a:r>
              <a:rPr lang="en-US" sz="2400" dirty="0"/>
              <a:t>directly against each other in a market setting. </a:t>
            </a:r>
          </a:p>
          <a:p>
            <a:endParaRPr lang="en-US" dirty="0"/>
          </a:p>
        </p:txBody>
      </p:sp>
    </p:spTree>
    <p:extLst>
      <p:ext uri="{BB962C8B-B14F-4D97-AF65-F5344CB8AC3E}">
        <p14:creationId xmlns:p14="http://schemas.microsoft.com/office/powerpoint/2010/main" val="155194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B48A-461D-6241-AC06-B295DD033E01}"/>
              </a:ext>
            </a:extLst>
          </p:cNvPr>
          <p:cNvSpPr>
            <a:spLocks noGrp="1"/>
          </p:cNvSpPr>
          <p:nvPr>
            <p:ph type="title"/>
          </p:nvPr>
        </p:nvSpPr>
        <p:spPr>
          <a:xfrm>
            <a:off x="1534696" y="0"/>
            <a:ext cx="9520158" cy="1049235"/>
          </a:xfrm>
        </p:spPr>
        <p:txBody>
          <a:bodyPr/>
          <a:lstStyle/>
          <a:p>
            <a:r>
              <a:rPr lang="en-US" b="1" dirty="0"/>
              <a:t>Loss-aversion in golf</a:t>
            </a:r>
          </a:p>
        </p:txBody>
      </p:sp>
      <p:sp>
        <p:nvSpPr>
          <p:cNvPr id="3" name="Content Placeholder 2">
            <a:extLst>
              <a:ext uri="{FF2B5EF4-FFF2-40B4-BE49-F238E27FC236}">
                <a16:creationId xmlns:a16="http://schemas.microsoft.com/office/drawing/2014/main" id="{1152E53E-6610-9549-AB82-15C0217C7057}"/>
              </a:ext>
            </a:extLst>
          </p:cNvPr>
          <p:cNvSpPr>
            <a:spLocks noGrp="1"/>
          </p:cNvSpPr>
          <p:nvPr>
            <p:ph idx="1"/>
          </p:nvPr>
        </p:nvSpPr>
        <p:spPr>
          <a:xfrm>
            <a:off x="1534696" y="1253614"/>
            <a:ext cx="9520158" cy="4212732"/>
          </a:xfrm>
        </p:spPr>
        <p:txBody>
          <a:bodyPr/>
          <a:lstStyle/>
          <a:p>
            <a:pPr algn="just"/>
            <a:r>
              <a:rPr lang="en-US" sz="2400" dirty="0"/>
              <a:t>In reality </a:t>
            </a:r>
            <a:r>
              <a:rPr lang="en-US" sz="2400" b="1" dirty="0"/>
              <a:t>there are problems of confounds (</a:t>
            </a:r>
            <a:r>
              <a:rPr lang="en-US" sz="2400" dirty="0"/>
              <a:t>in an experiment, an independent variable that is conceptually distinct but empirically inseparable from one or more other independent variables), which also need to be addressed.</a:t>
            </a:r>
          </a:p>
          <a:p>
            <a:pPr algn="just"/>
            <a:r>
              <a:rPr lang="en-US" sz="2400" dirty="0"/>
              <a:t> Therefore, this study is valuable for two reasons: </a:t>
            </a:r>
          </a:p>
          <a:p>
            <a:pPr marL="0" indent="0" algn="just">
              <a:buNone/>
            </a:pPr>
            <a:r>
              <a:rPr lang="en-US" sz="2400" dirty="0"/>
              <a:t>(1) </a:t>
            </a:r>
            <a:r>
              <a:rPr lang="en-US" sz="2400" b="1" dirty="0"/>
              <a:t>it is a good test of the existence of behavioral biases; </a:t>
            </a:r>
            <a:r>
              <a:rPr lang="en-US" sz="2400" dirty="0"/>
              <a:t>and </a:t>
            </a:r>
          </a:p>
          <a:p>
            <a:pPr marL="0" indent="0" algn="just">
              <a:buNone/>
            </a:pPr>
            <a:r>
              <a:rPr lang="en-US" sz="2400" dirty="0"/>
              <a:t>(2) </a:t>
            </a:r>
            <a:r>
              <a:rPr lang="en-US" sz="2400" b="1" dirty="0"/>
              <a:t>it is a good example of how a field study can be designed and implemented to test theories. </a:t>
            </a:r>
          </a:p>
          <a:p>
            <a:endParaRPr lang="en-US" dirty="0"/>
          </a:p>
        </p:txBody>
      </p:sp>
    </p:spTree>
    <p:extLst>
      <p:ext uri="{BB962C8B-B14F-4D97-AF65-F5344CB8AC3E}">
        <p14:creationId xmlns:p14="http://schemas.microsoft.com/office/powerpoint/2010/main" val="382630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26" y="0"/>
            <a:ext cx="9520158" cy="1049235"/>
          </a:xfrm>
        </p:spPr>
        <p:txBody>
          <a:bodyPr/>
          <a:lstStyle/>
          <a:p>
            <a:r>
              <a:rPr lang="en-US" b="1" dirty="0"/>
              <a:t>Loss-aversion in golf</a:t>
            </a:r>
          </a:p>
        </p:txBody>
      </p:sp>
      <p:sp>
        <p:nvSpPr>
          <p:cNvPr id="3" name="Content Placeholder 2"/>
          <p:cNvSpPr>
            <a:spLocks noGrp="1"/>
          </p:cNvSpPr>
          <p:nvPr>
            <p:ph idx="1"/>
          </p:nvPr>
        </p:nvSpPr>
        <p:spPr>
          <a:xfrm>
            <a:off x="1312606" y="1049235"/>
            <a:ext cx="10487507" cy="5032251"/>
          </a:xfrm>
        </p:spPr>
        <p:txBody>
          <a:bodyPr>
            <a:normAutofit fontScale="92500"/>
          </a:bodyPr>
          <a:lstStyle/>
          <a:p>
            <a:pPr algn="just"/>
            <a:r>
              <a:rPr lang="en-US" sz="2400" dirty="0"/>
              <a:t>The study </a:t>
            </a:r>
            <a:r>
              <a:rPr lang="en-US" sz="2400" b="1" dirty="0"/>
              <a:t>examined putts</a:t>
            </a:r>
            <a:r>
              <a:rPr lang="en-US" sz="2400" dirty="0"/>
              <a:t>, analyzing a sample of </a:t>
            </a:r>
            <a:r>
              <a:rPr lang="en-US" sz="2400" b="1" dirty="0">
                <a:solidFill>
                  <a:srgbClr val="FF0000"/>
                </a:solidFill>
              </a:rPr>
              <a:t>2.5 million</a:t>
            </a:r>
            <a:r>
              <a:rPr lang="en-US" sz="2400" dirty="0">
                <a:solidFill>
                  <a:srgbClr val="FF0000"/>
                </a:solidFill>
              </a:rPr>
              <a:t> </a:t>
            </a:r>
            <a:r>
              <a:rPr lang="en-US" sz="2400" b="1" dirty="0">
                <a:solidFill>
                  <a:srgbClr val="FF0000"/>
                </a:solidFill>
              </a:rPr>
              <a:t>putts</a:t>
            </a:r>
            <a:r>
              <a:rPr lang="en-US" sz="2400" dirty="0">
                <a:solidFill>
                  <a:srgbClr val="FF0000"/>
                </a:solidFill>
              </a:rPr>
              <a:t> </a:t>
            </a:r>
            <a:r>
              <a:rPr lang="en-US" sz="2400" dirty="0"/>
              <a:t>in total, using laser measurements of distance. </a:t>
            </a:r>
            <a:r>
              <a:rPr lang="en-US" sz="2400" b="1" dirty="0"/>
              <a:t>Although the study considered all putts, the </a:t>
            </a:r>
            <a:r>
              <a:rPr lang="en-US" sz="2400" b="1" dirty="0">
                <a:solidFill>
                  <a:srgbClr val="FF0000"/>
                </a:solidFill>
              </a:rPr>
              <a:t>majority of the putts were either for par or for a birdie</a:t>
            </a:r>
            <a:r>
              <a:rPr lang="en-US" sz="2400" dirty="0">
                <a:solidFill>
                  <a:srgbClr val="FF0000"/>
                </a:solidFill>
              </a:rPr>
              <a:t>.</a:t>
            </a:r>
          </a:p>
          <a:p>
            <a:pPr algn="just"/>
            <a:r>
              <a:rPr lang="en-US" sz="2400" dirty="0"/>
              <a:t> </a:t>
            </a:r>
            <a:r>
              <a:rPr lang="en-US" sz="2400" b="1" dirty="0">
                <a:solidFill>
                  <a:srgbClr val="FF0000"/>
                </a:solidFill>
              </a:rPr>
              <a:t>If a player misses a par putt, then they may  register this as a loss</a:t>
            </a:r>
            <a:r>
              <a:rPr lang="en-US" sz="2400" dirty="0"/>
              <a:t>, whereas this would not occur for a </a:t>
            </a:r>
            <a:r>
              <a:rPr lang="en-US" sz="2400" b="1" dirty="0">
                <a:solidFill>
                  <a:srgbClr val="FF0000"/>
                </a:solidFill>
              </a:rPr>
              <a:t>birdie putt</a:t>
            </a:r>
            <a:r>
              <a:rPr lang="en-US" sz="2400" dirty="0"/>
              <a:t>; making the latter putt would be </a:t>
            </a:r>
            <a:r>
              <a:rPr lang="en-US" sz="2400" b="1" dirty="0">
                <a:solidFill>
                  <a:srgbClr val="FF0000"/>
                </a:solidFill>
              </a:rPr>
              <a:t>registered as a gain</a:t>
            </a:r>
            <a:r>
              <a:rPr lang="en-US" sz="2400" dirty="0">
                <a:solidFill>
                  <a:srgbClr val="FF0000"/>
                </a:solidFill>
              </a:rPr>
              <a:t>. </a:t>
            </a:r>
          </a:p>
          <a:p>
            <a:pPr algn="just"/>
            <a:r>
              <a:rPr lang="en-US" sz="2400" dirty="0"/>
              <a:t>There is an </a:t>
            </a:r>
            <a:r>
              <a:rPr lang="en-US" sz="2400" b="1" dirty="0"/>
              <a:t>alternative explanation</a:t>
            </a:r>
            <a:r>
              <a:rPr lang="en-US" sz="2400" dirty="0"/>
              <a:t>: </a:t>
            </a:r>
            <a:r>
              <a:rPr lang="en-US" sz="2400" b="1" dirty="0"/>
              <a:t>par putts are more likely to be second putts on the green than birdie putts, so players may focus more on holing these putts to avoid ‘three-putting’. </a:t>
            </a:r>
          </a:p>
          <a:p>
            <a:pPr algn="just"/>
            <a:r>
              <a:rPr lang="en-US" sz="2400" dirty="0"/>
              <a:t>However, this is still a </a:t>
            </a:r>
            <a:r>
              <a:rPr lang="en-US" sz="2400" b="1" dirty="0"/>
              <a:t>loss-aversion</a:t>
            </a:r>
            <a:r>
              <a:rPr lang="en-US" sz="2400" dirty="0"/>
              <a:t> explanation, but using number of putts on the green as a reference point rather than par for the hole. </a:t>
            </a:r>
          </a:p>
          <a:p>
            <a:pPr algn="just"/>
            <a:endParaRPr lang="en-US" dirty="0"/>
          </a:p>
        </p:txBody>
      </p:sp>
    </p:spTree>
    <p:extLst>
      <p:ext uri="{BB962C8B-B14F-4D97-AF65-F5344CB8AC3E}">
        <p14:creationId xmlns:p14="http://schemas.microsoft.com/office/powerpoint/2010/main" val="109268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810" y="0"/>
            <a:ext cx="9520158" cy="1049235"/>
          </a:xfrm>
        </p:spPr>
        <p:txBody>
          <a:bodyPr/>
          <a:lstStyle/>
          <a:p>
            <a:r>
              <a:rPr lang="en-US" b="1" dirty="0"/>
              <a:t>Loss-aversion in golf</a:t>
            </a:r>
            <a:endParaRPr lang="en-US" dirty="0"/>
          </a:p>
        </p:txBody>
      </p:sp>
      <p:sp>
        <p:nvSpPr>
          <p:cNvPr id="3" name="Content Placeholder 2"/>
          <p:cNvSpPr>
            <a:spLocks noGrp="1"/>
          </p:cNvSpPr>
          <p:nvPr>
            <p:ph idx="1"/>
          </p:nvPr>
        </p:nvSpPr>
        <p:spPr>
          <a:xfrm>
            <a:off x="1534695" y="1277258"/>
            <a:ext cx="10178333" cy="4804228"/>
          </a:xfrm>
        </p:spPr>
        <p:txBody>
          <a:bodyPr>
            <a:normAutofit/>
          </a:bodyPr>
          <a:lstStyle/>
          <a:p>
            <a:pPr algn="just"/>
            <a:r>
              <a:rPr lang="en-US" sz="2400" dirty="0"/>
              <a:t>The means of </a:t>
            </a:r>
            <a:r>
              <a:rPr lang="en-US" sz="2400" b="1" dirty="0"/>
              <a:t>testing the theories was to </a:t>
            </a:r>
            <a:r>
              <a:rPr lang="en-US" sz="2400" b="1" dirty="0">
                <a:solidFill>
                  <a:srgbClr val="FF0000"/>
                </a:solidFill>
              </a:rPr>
              <a:t>estimate a regression function with probability of holing a putt </a:t>
            </a:r>
            <a:r>
              <a:rPr lang="en-US" sz="2400" dirty="0"/>
              <a:t>as a function </a:t>
            </a:r>
            <a:r>
              <a:rPr lang="en-US" sz="2400" b="1" dirty="0"/>
              <a:t>of effort and a number of relevant putt characteristics, like distance from the hole. </a:t>
            </a:r>
          </a:p>
          <a:p>
            <a:pPr algn="just"/>
            <a:r>
              <a:rPr lang="en-US" sz="2400" dirty="0"/>
              <a:t>The </a:t>
            </a:r>
            <a:r>
              <a:rPr lang="en-US" sz="2400" b="1" dirty="0"/>
              <a:t>central hypothesis </a:t>
            </a:r>
            <a:r>
              <a:rPr lang="en-US" sz="2400" dirty="0"/>
              <a:t>was that, with a </a:t>
            </a:r>
            <a:r>
              <a:rPr lang="en-US" sz="2400" b="1" dirty="0">
                <a:solidFill>
                  <a:srgbClr val="FF0000"/>
                </a:solidFill>
              </a:rPr>
              <a:t>Prospect Theory value function incorporating loss-aversion, golfers would invest more effort in holing par, bogey and double-bogey putts than birdie or eagle putts. </a:t>
            </a:r>
          </a:p>
          <a:p>
            <a:pPr algn="just"/>
            <a:r>
              <a:rPr lang="en-US" sz="2400" b="1" dirty="0"/>
              <a:t>T</a:t>
            </a:r>
            <a:r>
              <a:rPr lang="en-US" sz="2400" dirty="0"/>
              <a:t>his method allows the comparison of the proportion of par putts made with the proportion of birdie putts. </a:t>
            </a:r>
          </a:p>
          <a:p>
            <a:pPr algn="just"/>
            <a:endParaRPr lang="en-US" sz="2400" dirty="0"/>
          </a:p>
          <a:p>
            <a:pPr algn="just"/>
            <a:endParaRPr lang="en-US" dirty="0"/>
          </a:p>
        </p:txBody>
      </p:sp>
    </p:spTree>
    <p:extLst>
      <p:ext uri="{BB962C8B-B14F-4D97-AF65-F5344CB8AC3E}">
        <p14:creationId xmlns:p14="http://schemas.microsoft.com/office/powerpoint/2010/main" val="160015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096" y="122348"/>
            <a:ext cx="9520158" cy="1049235"/>
          </a:xfrm>
        </p:spPr>
        <p:txBody>
          <a:bodyPr/>
          <a:lstStyle/>
          <a:p>
            <a:r>
              <a:rPr lang="en-US" b="1" dirty="0"/>
              <a:t>Loss-aversion in golf</a:t>
            </a:r>
            <a:endParaRPr lang="en-US" dirty="0"/>
          </a:p>
        </p:txBody>
      </p:sp>
      <p:sp>
        <p:nvSpPr>
          <p:cNvPr id="3" name="Content Placeholder 2"/>
          <p:cNvSpPr>
            <a:spLocks noGrp="1"/>
          </p:cNvSpPr>
          <p:nvPr>
            <p:ph idx="1"/>
          </p:nvPr>
        </p:nvSpPr>
        <p:spPr>
          <a:xfrm>
            <a:off x="1433096" y="1327355"/>
            <a:ext cx="10178332" cy="4652531"/>
          </a:xfrm>
        </p:spPr>
        <p:txBody>
          <a:bodyPr>
            <a:normAutofit/>
          </a:bodyPr>
          <a:lstStyle/>
          <a:p>
            <a:pPr algn="just"/>
            <a:r>
              <a:rPr lang="en-US" dirty="0">
                <a:solidFill>
                  <a:srgbClr val="FF0000"/>
                </a:solidFill>
              </a:rPr>
              <a:t>The </a:t>
            </a:r>
            <a:r>
              <a:rPr lang="en-US" b="1" dirty="0">
                <a:solidFill>
                  <a:srgbClr val="FF0000"/>
                </a:solidFill>
              </a:rPr>
              <a:t>main finding</a:t>
            </a:r>
            <a:r>
              <a:rPr lang="en-US" dirty="0">
                <a:solidFill>
                  <a:srgbClr val="FF0000"/>
                </a:solidFill>
              </a:rPr>
              <a:t> is that the </a:t>
            </a:r>
            <a:r>
              <a:rPr lang="en-US" b="1" dirty="0">
                <a:solidFill>
                  <a:srgbClr val="FF0000"/>
                </a:solidFill>
              </a:rPr>
              <a:t>birdie putts are made 2% less often than comparable par putts, thus supporting the loss-aversion theory. </a:t>
            </a:r>
          </a:p>
          <a:p>
            <a:pPr algn="just"/>
            <a:r>
              <a:rPr lang="en-US" dirty="0"/>
              <a:t>The term ‘</a:t>
            </a:r>
            <a:r>
              <a:rPr lang="en-US" b="1" dirty="0"/>
              <a:t>comparable’ </a:t>
            </a:r>
            <a:r>
              <a:rPr lang="en-US" dirty="0"/>
              <a:t>is important, because of the existence of a number of possible </a:t>
            </a:r>
            <a:r>
              <a:rPr lang="en-US" b="1" dirty="0"/>
              <a:t>confounding factors</a:t>
            </a:r>
            <a:r>
              <a:rPr lang="en-US" dirty="0"/>
              <a:t>. </a:t>
            </a:r>
          </a:p>
          <a:p>
            <a:pPr algn="just"/>
            <a:r>
              <a:rPr lang="en-US" dirty="0"/>
              <a:t>Most obviously, </a:t>
            </a:r>
            <a:r>
              <a:rPr lang="en-US" b="1" dirty="0"/>
              <a:t>birdie putts </a:t>
            </a:r>
            <a:r>
              <a:rPr lang="en-US" dirty="0"/>
              <a:t>are generally </a:t>
            </a:r>
            <a:r>
              <a:rPr lang="en-US" b="1" dirty="0"/>
              <a:t>of longer distance</a:t>
            </a:r>
            <a:r>
              <a:rPr lang="en-US" dirty="0"/>
              <a:t>, so distance has to be controlled for, and this was possible through accurate measurements of distance from the hole. </a:t>
            </a:r>
          </a:p>
          <a:p>
            <a:pPr algn="just"/>
            <a:r>
              <a:rPr lang="en-US" dirty="0"/>
              <a:t>Thus it was possible to </a:t>
            </a:r>
            <a:r>
              <a:rPr lang="en-US" b="1" dirty="0"/>
              <a:t>compare putts on the same hole </a:t>
            </a:r>
            <a:r>
              <a:rPr lang="en-US" dirty="0"/>
              <a:t>in the same tournament that were within one inch (2.5cm) of each other. In addition, the authors considered and controlled for a number of other confounds or contrasting explanations to loss-aversion: </a:t>
            </a:r>
          </a:p>
          <a:p>
            <a:pPr algn="just"/>
            <a:endParaRPr lang="en-US" dirty="0"/>
          </a:p>
        </p:txBody>
      </p:sp>
    </p:spTree>
    <p:extLst>
      <p:ext uri="{BB962C8B-B14F-4D97-AF65-F5344CB8AC3E}">
        <p14:creationId xmlns:p14="http://schemas.microsoft.com/office/powerpoint/2010/main" val="122503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153423"/>
            <a:ext cx="9520158" cy="1049235"/>
          </a:xfrm>
        </p:spPr>
        <p:txBody>
          <a:bodyPr/>
          <a:lstStyle/>
          <a:p>
            <a:r>
              <a:rPr lang="en-US" b="1" dirty="0"/>
              <a:t>Loss-aversion in golf</a:t>
            </a:r>
            <a:endParaRPr lang="en-US" dirty="0"/>
          </a:p>
        </p:txBody>
      </p:sp>
      <p:sp>
        <p:nvSpPr>
          <p:cNvPr id="3" name="Content Placeholder 2"/>
          <p:cNvSpPr>
            <a:spLocks noGrp="1"/>
          </p:cNvSpPr>
          <p:nvPr>
            <p:ph idx="1"/>
          </p:nvPr>
        </p:nvSpPr>
        <p:spPr>
          <a:xfrm>
            <a:off x="1534695" y="1002890"/>
            <a:ext cx="10087429" cy="5078595"/>
          </a:xfrm>
        </p:spPr>
        <p:txBody>
          <a:bodyPr>
            <a:normAutofit/>
          </a:bodyPr>
          <a:lstStyle/>
          <a:p>
            <a:pPr marL="0" indent="0" algn="just">
              <a:buNone/>
            </a:pPr>
            <a:r>
              <a:rPr lang="en-US" b="1" dirty="0"/>
              <a:t>1  </a:t>
            </a:r>
            <a:r>
              <a:rPr lang="en-US" sz="2400" b="1" i="1" dirty="0">
                <a:solidFill>
                  <a:srgbClr val="FF0000"/>
                </a:solidFill>
              </a:rPr>
              <a:t>Players attempting par putts may have learned something about the green conditions after having already attempted and failed a birdie putt</a:t>
            </a:r>
            <a:r>
              <a:rPr lang="en-US" sz="2400" dirty="0">
                <a:solidFill>
                  <a:srgbClr val="FF0000"/>
                </a:solidFill>
              </a:rPr>
              <a:t>. </a:t>
            </a:r>
            <a:r>
              <a:rPr lang="en-US" sz="2400" dirty="0"/>
              <a:t>Learning may also occur by watching a partner putt. These </a:t>
            </a:r>
            <a:r>
              <a:rPr lang="en-US" sz="2400" b="1" dirty="0"/>
              <a:t>learning effects </a:t>
            </a:r>
            <a:r>
              <a:rPr lang="en-US" sz="2400" dirty="0"/>
              <a:t>were controlled for by using dummy variables in the regression analysis relating to </a:t>
            </a:r>
            <a:r>
              <a:rPr lang="en-US" sz="2400" b="1" dirty="0"/>
              <a:t>number of putts </a:t>
            </a:r>
            <a:r>
              <a:rPr lang="en-US" sz="2400" dirty="0"/>
              <a:t>already taken on the </a:t>
            </a:r>
            <a:r>
              <a:rPr lang="en-US" sz="2400" b="1" dirty="0"/>
              <a:t>green by both the player and the partner. </a:t>
            </a:r>
          </a:p>
          <a:p>
            <a:pPr marL="0" indent="0" algn="just">
              <a:buNone/>
            </a:pPr>
            <a:r>
              <a:rPr lang="en-US" sz="2400" b="1" dirty="0"/>
              <a:t>2  </a:t>
            </a:r>
            <a:r>
              <a:rPr lang="en-US" sz="2400" b="1" i="1" dirty="0">
                <a:solidFill>
                  <a:srgbClr val="FF0000"/>
                </a:solidFill>
              </a:rPr>
              <a:t>Players attempting birdie putts may be starting from a more difficult position on the green, because of a longer approach shot</a:t>
            </a:r>
            <a:r>
              <a:rPr lang="en-US" sz="2400" b="1" dirty="0">
                <a:solidFill>
                  <a:srgbClr val="FF0000"/>
                </a:solidFill>
              </a:rPr>
              <a:t>. </a:t>
            </a:r>
            <a:r>
              <a:rPr lang="en-US" sz="2400" dirty="0"/>
              <a:t>This effect </a:t>
            </a:r>
            <a:r>
              <a:rPr lang="en-US" sz="2400" b="1" dirty="0"/>
              <a:t>was controlled for by dividing all the greens into different sections and using dummy variables for the different sections</a:t>
            </a:r>
            <a:r>
              <a:rPr lang="en-US" sz="2400" dirty="0"/>
              <a:t>. </a:t>
            </a:r>
          </a:p>
          <a:p>
            <a:pPr marL="0" indent="0">
              <a:buNone/>
            </a:pPr>
            <a:endParaRPr lang="en-US" dirty="0"/>
          </a:p>
        </p:txBody>
      </p:sp>
    </p:spTree>
    <p:extLst>
      <p:ext uri="{BB962C8B-B14F-4D97-AF65-F5344CB8AC3E}">
        <p14:creationId xmlns:p14="http://schemas.microsoft.com/office/powerpoint/2010/main" val="8131802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1482</TotalTime>
  <Words>1882</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Palatino Linotype</vt:lpstr>
      <vt:lpstr>Gallery</vt:lpstr>
      <vt:lpstr>Loss-aversion in golf  </vt:lpstr>
      <vt:lpstr>Loss-aversion in golf  </vt:lpstr>
      <vt:lpstr>Loss-aversion in golf</vt:lpstr>
      <vt:lpstr>Loss-aversion in golf</vt:lpstr>
      <vt:lpstr>Loss-aversion in golf</vt:lpstr>
      <vt:lpstr>Loss-aversion in golf</vt:lpstr>
      <vt:lpstr>Loss-aversion in golf</vt:lpstr>
      <vt:lpstr>Loss-aversion in golf</vt:lpstr>
      <vt:lpstr>Loss-aversion in golf</vt:lpstr>
      <vt:lpstr>Loss-aversion in golf</vt:lpstr>
      <vt:lpstr>Loss-aversion in golf</vt:lpstr>
      <vt:lpstr>Loss-aversion in golf </vt:lpstr>
      <vt:lpstr>Loss-aversion in golf</vt:lpstr>
      <vt:lpstr>Loss-aversion in golf</vt:lpstr>
      <vt:lpstr>Loss-aversion in golf</vt:lpstr>
      <vt:lpstr>Questions  </vt:lpstr>
      <vt:lpstr>Some Terms</vt:lpstr>
      <vt:lpstr>Five parts of golf</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Loss-aversion in golf  </dc:title>
  <dc:creator>rkiran</dc:creator>
  <cp:lastModifiedBy>Microsoft Office User</cp:lastModifiedBy>
  <cp:revision>20</cp:revision>
  <dcterms:created xsi:type="dcterms:W3CDTF">2021-10-03T11:06:06Z</dcterms:created>
  <dcterms:modified xsi:type="dcterms:W3CDTF">2022-09-14T06:47:37Z</dcterms:modified>
</cp:coreProperties>
</file>