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1"/>
  </p:notesMasterIdLst>
  <p:sldIdLst>
    <p:sldId id="256" r:id="rId2"/>
    <p:sldId id="271" r:id="rId3"/>
    <p:sldId id="281" r:id="rId4"/>
    <p:sldId id="282" r:id="rId5"/>
    <p:sldId id="283" r:id="rId6"/>
    <p:sldId id="284" r:id="rId7"/>
    <p:sldId id="285" r:id="rId8"/>
    <p:sldId id="286" r:id="rId9"/>
    <p:sldId id="287" r:id="rId10"/>
    <p:sldId id="288" r:id="rId11"/>
    <p:sldId id="289" r:id="rId12"/>
    <p:sldId id="297" r:id="rId13"/>
    <p:sldId id="290" r:id="rId14"/>
    <p:sldId id="291" r:id="rId15"/>
    <p:sldId id="292" r:id="rId16"/>
    <p:sldId id="293" r:id="rId17"/>
    <p:sldId id="294" r:id="rId18"/>
    <p:sldId id="295"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6"/>
    <p:restoredTop sz="94715"/>
  </p:normalViewPr>
  <p:slideViewPr>
    <p:cSldViewPr snapToGrid="0" snapToObjects="1">
      <p:cViewPr varScale="1">
        <p:scale>
          <a:sx n="122" d="100"/>
          <a:sy n="122"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35DDD-800A-1844-BE65-17BC752134D6}"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09271-ABCE-4342-8898-85023627D2F1}" type="slidenum">
              <a:rPr lang="en-US" smtClean="0"/>
              <a:t>‹#›</a:t>
            </a:fld>
            <a:endParaRPr lang="en-US"/>
          </a:p>
        </p:txBody>
      </p:sp>
    </p:spTree>
    <p:extLst>
      <p:ext uri="{BB962C8B-B14F-4D97-AF65-F5344CB8AC3E}">
        <p14:creationId xmlns:p14="http://schemas.microsoft.com/office/powerpoint/2010/main" val="980128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84BC8F-D48D-7047-B863-83B4669A0EED}" type="datetimeFigureOut">
              <a:rPr lang="en-US" smtClean="0"/>
              <a:t>11/2/22</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7E0957F-C881-504E-9E47-CE74F13686A8}"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4BC8F-D48D-7047-B863-83B4669A0EED}"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0957F-C881-504E-9E47-CE74F13686A8}"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4BC8F-D48D-7047-B863-83B4669A0EED}"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0957F-C881-504E-9E47-CE74F13686A8}"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4BC8F-D48D-7047-B863-83B4669A0EED}"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0957F-C881-504E-9E47-CE74F13686A8}"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4BC8F-D48D-7047-B863-83B4669A0EED}"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0957F-C881-504E-9E47-CE74F13686A8}"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84BC8F-D48D-7047-B863-83B4669A0EED}"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0957F-C881-504E-9E47-CE74F13686A8}"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84BC8F-D48D-7047-B863-83B4669A0EED}" type="datetimeFigureOut">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E0957F-C881-504E-9E47-CE74F13686A8}"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84BC8F-D48D-7047-B863-83B4669A0EED}" type="datetimeFigureOut">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E0957F-C881-504E-9E47-CE74F13686A8}"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4BC8F-D48D-7047-B863-83B4669A0EED}" type="datetimeFigureOut">
              <a:rPr lang="en-US" smtClean="0"/>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E0957F-C881-504E-9E47-CE74F13686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4BC8F-D48D-7047-B863-83B4669A0EED}"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0957F-C881-504E-9E47-CE74F13686A8}"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DD84BC8F-D48D-7047-B863-83B4669A0EED}" type="datetimeFigureOut">
              <a:rPr lang="en-US" smtClean="0"/>
              <a:t>11/2/22</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57E0957F-C881-504E-9E47-CE74F13686A8}"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84BC8F-D48D-7047-B863-83B4669A0EED}" type="datetimeFigureOut">
              <a:rPr lang="en-US" smtClean="0"/>
              <a:t>11/2/22</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E0957F-C881-504E-9E47-CE74F13686A8}"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5522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economicsdiscussion.net/wp-content/uploads/2015/01/clip_image00614.jp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economicsdiscussion.net/wp-content/uploads/2015/01/clip_image00614.jp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qtZIrtZmmV8"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economicsdiscussion.net/wp-content/uploads/2015/01/clip_image0079.jp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economicsdiscussion.net/wp-content/uploads/2015/01/clip_image0079.jp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economicsdiscussion.net/wp-content/uploads/2015/01/clip_image00418.jp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economicsdiscussion.net/wp-content/uploads/2015/01/clip_image00418.jp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Games and Nash Equilibria</a:t>
            </a:r>
          </a:p>
        </p:txBody>
      </p:sp>
      <p:sp>
        <p:nvSpPr>
          <p:cNvPr id="3" name="Subtitle 2"/>
          <p:cNvSpPr>
            <a:spLocks noGrp="1"/>
          </p:cNvSpPr>
          <p:nvPr>
            <p:ph type="subTitle" idx="1"/>
          </p:nvPr>
        </p:nvSpPr>
        <p:spPr/>
        <p:txBody>
          <a:bodyPr/>
          <a:lstStyle/>
          <a:p>
            <a:r>
              <a:rPr lang="en-US" dirty="0"/>
              <a:t>Ravi Kiran</a:t>
            </a:r>
          </a:p>
        </p:txBody>
      </p:sp>
    </p:spTree>
    <p:extLst>
      <p:ext uri="{BB962C8B-B14F-4D97-AF65-F5344CB8AC3E}">
        <p14:creationId xmlns:p14="http://schemas.microsoft.com/office/powerpoint/2010/main" val="129366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972" y="3713858"/>
            <a:ext cx="11299372" cy="1846659"/>
          </a:xfrm>
          <a:prstGeom prst="rect">
            <a:avLst/>
          </a:prstGeom>
        </p:spPr>
        <p:txBody>
          <a:bodyPr wrap="square">
            <a:spAutoFit/>
          </a:bodyPr>
          <a:lstStyle/>
          <a:p>
            <a:pPr algn="just"/>
            <a:r>
              <a:rPr lang="en-US" sz="2400" b="1" i="0" u="none" strike="noStrike" dirty="0">
                <a:solidFill>
                  <a:srgbClr val="424142"/>
                </a:solidFill>
                <a:effectLst/>
                <a:latin typeface="Georgia" charset="0"/>
              </a:rPr>
              <a:t>Simultaneous games </a:t>
            </a:r>
            <a:r>
              <a:rPr lang="en-US" sz="2400" b="0" i="0" u="none" strike="noStrike" dirty="0">
                <a:solidFill>
                  <a:srgbClr val="424142"/>
                </a:solidFill>
                <a:effectLst/>
                <a:latin typeface="Georgia" charset="0"/>
              </a:rPr>
              <a:t>are represented in </a:t>
            </a:r>
            <a:r>
              <a:rPr lang="en-US" sz="2400" b="1" i="0" u="none" strike="noStrike" dirty="0">
                <a:solidFill>
                  <a:srgbClr val="424142"/>
                </a:solidFill>
                <a:effectLst/>
                <a:latin typeface="Georgia" charset="0"/>
              </a:rPr>
              <a:t>normal form </a:t>
            </a:r>
            <a:r>
              <a:rPr lang="en-US" sz="2400" b="0" i="0" u="none" strike="noStrike" dirty="0">
                <a:solidFill>
                  <a:srgbClr val="424142"/>
                </a:solidFill>
                <a:effectLst/>
                <a:latin typeface="Georgia" charset="0"/>
              </a:rPr>
              <a:t>while </a:t>
            </a:r>
            <a:r>
              <a:rPr lang="en-US" sz="2400" b="1" i="0" u="none" strike="noStrike" dirty="0">
                <a:solidFill>
                  <a:srgbClr val="424142"/>
                </a:solidFill>
                <a:effectLst/>
                <a:latin typeface="Georgia" charset="0"/>
              </a:rPr>
              <a:t>sequential games are represented in extensive form</a:t>
            </a:r>
            <a:r>
              <a:rPr lang="en-US" b="1" i="0" u="none" strike="noStrike" dirty="0">
                <a:solidFill>
                  <a:srgbClr val="424142"/>
                </a:solidFill>
                <a:effectLst/>
                <a:latin typeface="Georgia" charset="0"/>
              </a:rPr>
              <a:t>.</a:t>
            </a:r>
          </a:p>
          <a:p>
            <a:pPr algn="just"/>
            <a:endParaRPr lang="en-US" b="1" i="0" u="none" strike="noStrike" dirty="0">
              <a:solidFill>
                <a:srgbClr val="424142"/>
              </a:solidFill>
              <a:effectLst/>
              <a:latin typeface="Georgia" charset="0"/>
            </a:endParaRPr>
          </a:p>
          <a:p>
            <a:pPr algn="just"/>
            <a:r>
              <a:rPr lang="en-IN" sz="2400" dirty="0"/>
              <a:t>While </a:t>
            </a:r>
            <a:r>
              <a:rPr lang="en-IN" sz="2400" b="1" dirty="0"/>
              <a:t>sequential games are played by turn, simultaneous games are played with each player making their decision at the same time</a:t>
            </a:r>
            <a:endParaRPr lang="en-US" sz="2400" b="1" dirty="0"/>
          </a:p>
        </p:txBody>
      </p:sp>
      <p:sp>
        <p:nvSpPr>
          <p:cNvPr id="4" name="Rectangle 1"/>
          <p:cNvSpPr>
            <a:spLocks noChangeArrowheads="1"/>
          </p:cNvSpPr>
          <p:nvPr/>
        </p:nvSpPr>
        <p:spPr bwMode="auto">
          <a:xfrm>
            <a:off x="224971" y="43934"/>
            <a:ext cx="7453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charset="0"/>
              </a:rPr>
              <a:t>The payoff matrix for the two organizations</a:t>
            </a:r>
            <a:endParaRPr kumimoji="0" lang="en-US" altLang="en-US" sz="2400" b="1" i="0" u="none" strike="noStrike" cap="none" normalizeH="0" baseline="0" dirty="0">
              <a:ln>
                <a:noFill/>
              </a:ln>
              <a:solidFill>
                <a:srgbClr val="1996E6"/>
              </a:solidFill>
              <a:effectLst/>
              <a:latin typeface="Arial" charset="0"/>
            </a:endParaRPr>
          </a:p>
        </p:txBody>
      </p:sp>
      <p:pic>
        <p:nvPicPr>
          <p:cNvPr id="3074" name="Picture 2" descr="ayoff Matrix for Simultaneous Move Gam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71" y="596696"/>
            <a:ext cx="11299372" cy="267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95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14449"/>
            <a:ext cx="11299372" cy="1938992"/>
          </a:xfrm>
          <a:prstGeom prst="rect">
            <a:avLst/>
          </a:prstGeom>
        </p:spPr>
        <p:txBody>
          <a:bodyPr wrap="square">
            <a:spAutoFit/>
          </a:bodyPr>
          <a:lstStyle/>
          <a:p>
            <a:pPr algn="just"/>
            <a:r>
              <a:rPr lang="en-US" sz="2400" dirty="0">
                <a:solidFill>
                  <a:srgbClr val="424142"/>
                </a:solidFill>
                <a:latin typeface="Georgia" charset="0"/>
              </a:rPr>
              <a:t>I</a:t>
            </a:r>
            <a:r>
              <a:rPr lang="en-US" sz="2400" b="0" i="0" u="none" strike="noStrike" dirty="0">
                <a:solidFill>
                  <a:srgbClr val="424142"/>
                </a:solidFill>
                <a:effectLst/>
                <a:latin typeface="Georgia" charset="0"/>
              </a:rPr>
              <a:t>t can be seen that both the organizations </a:t>
            </a:r>
            <a:r>
              <a:rPr lang="en-US" sz="2400" b="1" i="0" u="none" strike="noStrike" dirty="0">
                <a:solidFill>
                  <a:srgbClr val="424142"/>
                </a:solidFill>
                <a:effectLst/>
                <a:latin typeface="Georgia" charset="0"/>
              </a:rPr>
              <a:t>X and Y are unaware about the strategy of each other. </a:t>
            </a:r>
          </a:p>
          <a:p>
            <a:pPr algn="just"/>
            <a:r>
              <a:rPr lang="en-US" sz="2400" b="0" i="0" u="none" strike="noStrike" dirty="0">
                <a:solidFill>
                  <a:srgbClr val="424142"/>
                </a:solidFill>
                <a:effectLst/>
                <a:latin typeface="Georgia" charset="0"/>
              </a:rPr>
              <a:t>Both of them work on the perception that the other one would adopt the best strategy for itself. </a:t>
            </a:r>
          </a:p>
          <a:p>
            <a:pPr algn="just"/>
            <a:r>
              <a:rPr lang="en-US" sz="2400" b="0" i="0" u="none" strike="noStrike" dirty="0">
                <a:solidFill>
                  <a:srgbClr val="424142"/>
                </a:solidFill>
                <a:effectLst/>
                <a:latin typeface="Georgia" charset="0"/>
              </a:rPr>
              <a:t>Therefore, both the organizations would adopt the strategy, which is best for them.</a:t>
            </a:r>
            <a:endParaRPr lang="en-US" sz="2400" dirty="0"/>
          </a:p>
        </p:txBody>
      </p:sp>
      <p:pic>
        <p:nvPicPr>
          <p:cNvPr id="3" name="Picture 2" descr="ayoff Matrix for Simultaneous Move Gam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3968"/>
            <a:ext cx="11299372" cy="267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14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D7E6A6-B8E2-8445-8E01-1D790EDD9D96}"/>
              </a:ext>
            </a:extLst>
          </p:cNvPr>
          <p:cNvSpPr/>
          <p:nvPr/>
        </p:nvSpPr>
        <p:spPr>
          <a:xfrm>
            <a:off x="2393973" y="1688803"/>
            <a:ext cx="5344027" cy="923330"/>
          </a:xfrm>
          <a:prstGeom prst="rect">
            <a:avLst/>
          </a:prstGeom>
        </p:spPr>
        <p:txBody>
          <a:bodyPr wrap="none">
            <a:spAutoFit/>
          </a:bodyPr>
          <a:lstStyle/>
          <a:p>
            <a:r>
              <a:rPr lang="en-US" dirty="0">
                <a:hlinkClick r:id="rId2"/>
              </a:rPr>
              <a:t>https://www.youtube.com/watch?v=qtZIrtZmmV8</a:t>
            </a:r>
            <a:endParaRPr lang="en-US" dirty="0"/>
          </a:p>
          <a:p>
            <a:endParaRPr lang="en-US" dirty="0"/>
          </a:p>
          <a:p>
            <a:endParaRPr lang="en-US" dirty="0"/>
          </a:p>
        </p:txBody>
      </p:sp>
    </p:spTree>
    <p:extLst>
      <p:ext uri="{BB962C8B-B14F-4D97-AF65-F5344CB8AC3E}">
        <p14:creationId xmlns:p14="http://schemas.microsoft.com/office/powerpoint/2010/main" val="64569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9314" y="101600"/>
            <a:ext cx="11596914"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Arial" charset="0"/>
              </a:rPr>
              <a:t>S</a:t>
            </a:r>
            <a:r>
              <a:rPr kumimoji="0" lang="en-US" altLang="en-US" sz="2400" b="1" i="0" u="none" strike="noStrike" cap="none" normalizeH="0" baseline="0" dirty="0">
                <a:ln>
                  <a:noFill/>
                </a:ln>
                <a:solidFill>
                  <a:schemeClr val="tx1"/>
                </a:solidFill>
                <a:effectLst/>
                <a:latin typeface="Arial" charset="0"/>
              </a:rPr>
              <a:t>equential move games</a:t>
            </a:r>
            <a:r>
              <a:rPr kumimoji="0" lang="en-US" altLang="en-US" sz="2400" b="0" i="0" u="none" strike="noStrike" cap="none" normalizeH="0" baseline="0" dirty="0">
                <a:ln>
                  <a:noFill/>
                </a:ln>
                <a:solidFill>
                  <a:schemeClr val="tx1"/>
                </a:solidFill>
                <a:effectLst/>
                <a:latin typeface="Arial"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Suppose </a:t>
            </a:r>
            <a:r>
              <a:rPr kumimoji="0" lang="en-US" altLang="en-US" sz="2400" b="1" i="1" u="none" strike="noStrike" cap="none" normalizeH="0" baseline="0" dirty="0">
                <a:ln>
                  <a:noFill/>
                </a:ln>
                <a:solidFill>
                  <a:schemeClr val="tx1"/>
                </a:solidFill>
                <a:effectLst/>
                <a:latin typeface="Arial" charset="0"/>
              </a:rPr>
              <a:t>organization X</a:t>
            </a:r>
            <a:r>
              <a:rPr kumimoji="0" lang="en-US" altLang="en-US" sz="2400" b="0" i="0" u="none" strike="noStrike" cap="none" normalizeH="0" baseline="0" dirty="0">
                <a:ln>
                  <a:noFill/>
                </a:ln>
                <a:solidFill>
                  <a:schemeClr val="tx1"/>
                </a:solidFill>
                <a:effectLst/>
                <a:latin typeface="Arial" charset="0"/>
              </a:rPr>
              <a:t> is the first one to decide whether it should outsource the marketing activities or not.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charset="0"/>
              </a:rPr>
              <a:t>The game tree that represents the decision of organization X and Y is shown in Figure</a:t>
            </a:r>
            <a:r>
              <a:rPr lang="en-US" altLang="en-US" sz="2400" b="1" dirty="0">
                <a:latin typeface="Arial" charset="0"/>
              </a:rPr>
              <a:t>.</a:t>
            </a:r>
            <a:endParaRPr kumimoji="0" lang="en-US" altLang="en-US" sz="2400" b="1"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996E6"/>
                </a:solidFill>
                <a:effectLst/>
                <a:latin typeface="Arial" charset="0"/>
                <a:hlinkClick r:id="rId2"/>
              </a:rPr>
              <a:t>  </a:t>
            </a:r>
            <a:endParaRPr kumimoji="0" lang="en-US" altLang="en-US" sz="8800" b="0" i="0" u="none" strike="noStrike" cap="none" normalizeH="0" baseline="0" dirty="0">
              <a:ln>
                <a:noFill/>
              </a:ln>
              <a:solidFill>
                <a:srgbClr val="1996E6"/>
              </a:solidFill>
              <a:effectLst/>
              <a:latin typeface="Arial" charset="0"/>
            </a:endParaRPr>
          </a:p>
        </p:txBody>
      </p:sp>
      <p:pic>
        <p:nvPicPr>
          <p:cNvPr id="5122" name="Picture 2" descr="equential Move Game">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84"/>
          <a:stretch/>
        </p:blipFill>
        <p:spPr bwMode="auto">
          <a:xfrm>
            <a:off x="319314" y="2309722"/>
            <a:ext cx="11480800" cy="4033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66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quential Move Game">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84"/>
          <a:stretch/>
        </p:blipFill>
        <p:spPr bwMode="auto">
          <a:xfrm>
            <a:off x="406399" y="2135550"/>
            <a:ext cx="11480800" cy="4033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6399" y="159658"/>
            <a:ext cx="11045371" cy="1569660"/>
          </a:xfrm>
          <a:prstGeom prst="rect">
            <a:avLst/>
          </a:prstGeom>
        </p:spPr>
        <p:txBody>
          <a:bodyPr wrap="square">
            <a:spAutoFit/>
          </a:bodyPr>
          <a:lstStyle/>
          <a:p>
            <a:pPr algn="just"/>
            <a:r>
              <a:rPr lang="en-US" sz="2400" dirty="0">
                <a:solidFill>
                  <a:srgbClr val="424142"/>
                </a:solidFill>
                <a:latin typeface="Georgia" charset="0"/>
              </a:rPr>
              <a:t>T</a:t>
            </a:r>
            <a:r>
              <a:rPr lang="en-US" sz="2400" b="0" i="0" u="none" strike="noStrike" dirty="0">
                <a:solidFill>
                  <a:srgbClr val="424142"/>
                </a:solidFill>
                <a:effectLst/>
                <a:latin typeface="Georgia" charset="0"/>
              </a:rPr>
              <a:t>he first move is taken </a:t>
            </a:r>
            <a:r>
              <a:rPr lang="en-US" sz="2400" b="1" i="0" u="none" strike="noStrike" dirty="0">
                <a:solidFill>
                  <a:srgbClr val="424142"/>
                </a:solidFill>
                <a:effectLst/>
                <a:latin typeface="Georgia" charset="0"/>
              </a:rPr>
              <a:t>by organization X while organization Y would take decision on the basis of the decision taken by X</a:t>
            </a:r>
            <a:r>
              <a:rPr lang="en-US" sz="2400" b="0" i="0" u="none" strike="noStrike" dirty="0">
                <a:solidFill>
                  <a:srgbClr val="424142"/>
                </a:solidFill>
                <a:effectLst/>
                <a:latin typeface="Georgia" charset="0"/>
              </a:rPr>
              <a:t>. </a:t>
            </a:r>
          </a:p>
          <a:p>
            <a:pPr algn="just"/>
            <a:r>
              <a:rPr lang="en-US" sz="2400" b="0" i="0" u="none" strike="noStrike" dirty="0">
                <a:solidFill>
                  <a:srgbClr val="424142"/>
                </a:solidFill>
                <a:effectLst/>
                <a:latin typeface="Georgia" charset="0"/>
              </a:rPr>
              <a:t>However, the final outcome </a:t>
            </a:r>
            <a:r>
              <a:rPr lang="en-US" sz="2400" b="1" i="0" u="none" strike="noStrike" dirty="0">
                <a:solidFill>
                  <a:srgbClr val="424142"/>
                </a:solidFill>
                <a:effectLst/>
                <a:latin typeface="Georgia" charset="0"/>
              </a:rPr>
              <a:t>depends on the decision of organization Y.</a:t>
            </a:r>
            <a:r>
              <a:rPr lang="en-US" sz="2400" b="0" i="0" u="none" strike="noStrike" dirty="0">
                <a:solidFill>
                  <a:srgbClr val="424142"/>
                </a:solidFill>
                <a:effectLst/>
                <a:latin typeface="Georgia" charset="0"/>
              </a:rPr>
              <a:t> </a:t>
            </a:r>
          </a:p>
          <a:p>
            <a:pPr algn="just"/>
            <a:r>
              <a:rPr lang="en-US" sz="2400" b="0" i="0" u="none" strike="noStrike" dirty="0">
                <a:solidFill>
                  <a:srgbClr val="424142"/>
                </a:solidFill>
                <a:effectLst/>
                <a:latin typeface="Georgia" charset="0"/>
              </a:rPr>
              <a:t>In the present case, the second player is aware of the decision of the first player.</a:t>
            </a:r>
            <a:endParaRPr lang="en-US" sz="2400" dirty="0"/>
          </a:p>
        </p:txBody>
      </p:sp>
    </p:spTree>
    <p:extLst>
      <p:ext uri="{BB962C8B-B14F-4D97-AF65-F5344CB8AC3E}">
        <p14:creationId xmlns:p14="http://schemas.microsoft.com/office/powerpoint/2010/main" val="3271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Constant Sum, Zero Sum, and Non-Zero Sum Games</a:t>
            </a:r>
            <a:br>
              <a:rPr lang="en-US" b="1" dirty="0"/>
            </a:br>
            <a:endParaRPr lang="en-US" dirty="0"/>
          </a:p>
        </p:txBody>
      </p:sp>
      <p:sp>
        <p:nvSpPr>
          <p:cNvPr id="3" name="Content Placeholder 2"/>
          <p:cNvSpPr>
            <a:spLocks noGrp="1"/>
          </p:cNvSpPr>
          <p:nvPr>
            <p:ph idx="1"/>
          </p:nvPr>
        </p:nvSpPr>
        <p:spPr>
          <a:xfrm>
            <a:off x="1534695" y="1741714"/>
            <a:ext cx="10337991" cy="4426857"/>
          </a:xfrm>
        </p:spPr>
        <p:txBody>
          <a:bodyPr>
            <a:normAutofit fontScale="92500" lnSpcReduction="10000"/>
          </a:bodyPr>
          <a:lstStyle/>
          <a:p>
            <a:pPr algn="just" fontAlgn="base"/>
            <a:r>
              <a:rPr lang="en-US" sz="2400" b="1" dirty="0"/>
              <a:t>Constant sum game </a:t>
            </a:r>
            <a:r>
              <a:rPr lang="en-US" sz="2400" dirty="0"/>
              <a:t>is the one in which the </a:t>
            </a:r>
            <a:r>
              <a:rPr lang="en-US" sz="2400" b="1" dirty="0"/>
              <a:t>sum of outcome of all the players remains constant even if the outcomes are different</a:t>
            </a:r>
            <a:r>
              <a:rPr lang="en-US" sz="2400" dirty="0"/>
              <a:t>. </a:t>
            </a:r>
          </a:p>
          <a:p>
            <a:pPr algn="just" fontAlgn="base"/>
            <a:r>
              <a:rPr lang="en-US" sz="2400" b="1" dirty="0"/>
              <a:t>Zero sum game </a:t>
            </a:r>
            <a:r>
              <a:rPr lang="en-US" sz="2400" dirty="0"/>
              <a:t>is a type of </a:t>
            </a:r>
            <a:r>
              <a:rPr lang="en-US" sz="2400" b="1" dirty="0"/>
              <a:t>constant sum </a:t>
            </a:r>
            <a:r>
              <a:rPr lang="en-US" sz="2400" dirty="0"/>
              <a:t>game in which the sum of outcomes of all players is zero. </a:t>
            </a:r>
          </a:p>
          <a:p>
            <a:pPr algn="just" fontAlgn="base"/>
            <a:r>
              <a:rPr lang="en-US" sz="2400" dirty="0"/>
              <a:t>In zero sum game, </a:t>
            </a:r>
            <a:r>
              <a:rPr lang="en-US" sz="2400" b="1" dirty="0"/>
              <a:t>the strategies of different players cannot affect the available resources.</a:t>
            </a:r>
          </a:p>
          <a:p>
            <a:pPr algn="just"/>
            <a:r>
              <a:rPr lang="en-US" sz="2600" dirty="0"/>
              <a:t>Moreover, in zero sum game, the gain of one player is always equal to the loss of the other player. </a:t>
            </a:r>
          </a:p>
          <a:p>
            <a:pPr algn="just"/>
            <a:r>
              <a:rPr lang="en-US" sz="2600" dirty="0"/>
              <a:t>On the other hand, non-zero sum game are the games in which sum of the outcomes of all the players is not zero.</a:t>
            </a:r>
          </a:p>
        </p:txBody>
      </p:sp>
    </p:spTree>
    <p:extLst>
      <p:ext uri="{BB962C8B-B14F-4D97-AF65-F5344CB8AC3E}">
        <p14:creationId xmlns:p14="http://schemas.microsoft.com/office/powerpoint/2010/main" val="201585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Constant Sum, Zero Sum, and Non-Zero Sum Games</a:t>
            </a:r>
            <a:br>
              <a:rPr lang="en-US" b="1" dirty="0"/>
            </a:br>
            <a:endParaRPr lang="en-US" dirty="0"/>
          </a:p>
        </p:txBody>
      </p:sp>
      <p:sp>
        <p:nvSpPr>
          <p:cNvPr id="3" name="Content Placeholder 2"/>
          <p:cNvSpPr>
            <a:spLocks noGrp="1"/>
          </p:cNvSpPr>
          <p:nvPr>
            <p:ph idx="1"/>
          </p:nvPr>
        </p:nvSpPr>
        <p:spPr>
          <a:xfrm>
            <a:off x="1534696" y="1669144"/>
            <a:ext cx="10062218" cy="4034970"/>
          </a:xfrm>
        </p:spPr>
        <p:txBody>
          <a:bodyPr>
            <a:normAutofit lnSpcReduction="10000"/>
          </a:bodyPr>
          <a:lstStyle/>
          <a:p>
            <a:pPr algn="just"/>
            <a:r>
              <a:rPr lang="en-US" sz="2400" dirty="0"/>
              <a:t>A non-zero sum game can be transformed to zero sum game by adding one dummy player. The losses of dummy player are overridden by the net earnings of players. </a:t>
            </a:r>
          </a:p>
          <a:p>
            <a:pPr algn="just"/>
            <a:r>
              <a:rPr lang="en-US" sz="2400" dirty="0"/>
              <a:t>Examples of zero sum games are chess and gambling. </a:t>
            </a:r>
          </a:p>
          <a:p>
            <a:pPr algn="just"/>
            <a:r>
              <a:rPr lang="en-US" sz="2400" dirty="0"/>
              <a:t>In these games, the gain of one player results in the loss of the other player. </a:t>
            </a:r>
          </a:p>
          <a:p>
            <a:pPr algn="just"/>
            <a:r>
              <a:rPr lang="en-US" sz="2400" dirty="0"/>
              <a:t>However, </a:t>
            </a:r>
            <a:r>
              <a:rPr lang="en-US" sz="2400" b="1" dirty="0"/>
              <a:t>cooperative games are the example of non-zero games</a:t>
            </a:r>
            <a:r>
              <a:rPr lang="en-US" sz="2400" dirty="0"/>
              <a:t>. </a:t>
            </a:r>
          </a:p>
          <a:p>
            <a:pPr algn="just"/>
            <a:r>
              <a:rPr lang="en-US" sz="2400" dirty="0"/>
              <a:t>This is because in cooperative games, either every player wins or loses.</a:t>
            </a:r>
          </a:p>
        </p:txBody>
      </p:sp>
    </p:spTree>
    <p:extLst>
      <p:ext uri="{BB962C8B-B14F-4D97-AF65-F5344CB8AC3E}">
        <p14:creationId xmlns:p14="http://schemas.microsoft.com/office/powerpoint/2010/main" val="15733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Symmetric and Asymmetric Games:</a:t>
            </a:r>
            <a:br>
              <a:rPr lang="en-US" b="1" dirty="0"/>
            </a:br>
            <a:endParaRPr lang="en-US" dirty="0"/>
          </a:p>
        </p:txBody>
      </p:sp>
      <p:sp>
        <p:nvSpPr>
          <p:cNvPr id="3" name="Content Placeholder 2"/>
          <p:cNvSpPr>
            <a:spLocks noGrp="1"/>
          </p:cNvSpPr>
          <p:nvPr>
            <p:ph idx="1"/>
          </p:nvPr>
        </p:nvSpPr>
        <p:spPr>
          <a:xfrm>
            <a:off x="1534695" y="1465943"/>
            <a:ext cx="10294448" cy="4151085"/>
          </a:xfrm>
        </p:spPr>
        <p:txBody>
          <a:bodyPr>
            <a:normAutofit/>
          </a:bodyPr>
          <a:lstStyle/>
          <a:p>
            <a:pPr algn="just" fontAlgn="base"/>
            <a:r>
              <a:rPr lang="en-US" sz="2400" dirty="0"/>
              <a:t>In </a:t>
            </a:r>
            <a:r>
              <a:rPr lang="en-US" sz="2400" b="1" dirty="0"/>
              <a:t>symmetric games, strategies adopted by all players are same. </a:t>
            </a:r>
          </a:p>
          <a:p>
            <a:pPr algn="just" fontAlgn="base"/>
            <a:r>
              <a:rPr lang="en-US" sz="2400" b="1" dirty="0"/>
              <a:t>Symmetry can exist in short-term games </a:t>
            </a:r>
            <a:r>
              <a:rPr lang="en-US" sz="2400" dirty="0"/>
              <a:t>only because in long-term games the number of options with a player increases. </a:t>
            </a:r>
          </a:p>
          <a:p>
            <a:pPr algn="just" fontAlgn="base"/>
            <a:r>
              <a:rPr lang="en-US" sz="2400" dirty="0"/>
              <a:t>The </a:t>
            </a:r>
            <a:r>
              <a:rPr lang="en-US" sz="2400" b="1" dirty="0"/>
              <a:t>decisions in a symmetric game depend on the strategies used, not on the players of the game. </a:t>
            </a:r>
          </a:p>
          <a:p>
            <a:pPr algn="just" fontAlgn="base"/>
            <a:r>
              <a:rPr lang="en-US" sz="2400" dirty="0"/>
              <a:t>Even in case of interchanging players, the decisions remain the same in symmetric games. </a:t>
            </a:r>
          </a:p>
          <a:p>
            <a:pPr algn="just" fontAlgn="base"/>
            <a:r>
              <a:rPr lang="en-US" sz="2400" b="1" dirty="0"/>
              <a:t>Example of symmetric games is prisoner’s dilemma.</a:t>
            </a:r>
          </a:p>
          <a:p>
            <a:pPr algn="just"/>
            <a:endParaRPr lang="en-US" sz="2400" b="1" dirty="0"/>
          </a:p>
        </p:txBody>
      </p:sp>
    </p:spTree>
    <p:extLst>
      <p:ext uri="{BB962C8B-B14F-4D97-AF65-F5344CB8AC3E}">
        <p14:creationId xmlns:p14="http://schemas.microsoft.com/office/powerpoint/2010/main" val="136619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67491"/>
            <a:ext cx="9520158" cy="1049235"/>
          </a:xfrm>
        </p:spPr>
        <p:txBody>
          <a:bodyPr/>
          <a:lstStyle/>
          <a:p>
            <a:r>
              <a:rPr lang="en-US" dirty="0"/>
              <a:t>Asymmetric games</a:t>
            </a:r>
          </a:p>
        </p:txBody>
      </p:sp>
      <p:sp>
        <p:nvSpPr>
          <p:cNvPr id="3" name="Content Placeholder 2"/>
          <p:cNvSpPr>
            <a:spLocks noGrp="1"/>
          </p:cNvSpPr>
          <p:nvPr>
            <p:ph idx="1"/>
          </p:nvPr>
        </p:nvSpPr>
        <p:spPr>
          <a:xfrm>
            <a:off x="1534696" y="1538514"/>
            <a:ext cx="9921580" cy="4513943"/>
          </a:xfrm>
        </p:spPr>
        <p:txBody>
          <a:bodyPr>
            <a:normAutofit/>
          </a:bodyPr>
          <a:lstStyle/>
          <a:p>
            <a:pPr algn="just"/>
            <a:r>
              <a:rPr lang="en-US" sz="2400" dirty="0"/>
              <a:t>Asymmetric games are the one’s in which strategies adopted by players are different. In asymmetric games, the strategy that provides benefit to one player may not be equally beneficial for the other player. </a:t>
            </a:r>
          </a:p>
          <a:p>
            <a:pPr algn="just"/>
            <a:r>
              <a:rPr lang="en-US" sz="2400" dirty="0"/>
              <a:t>However, decision making in asymmetric games depends on the different types of strategies and decision of players. </a:t>
            </a:r>
          </a:p>
          <a:p>
            <a:pPr algn="just"/>
            <a:r>
              <a:rPr lang="en-US" sz="2400" dirty="0"/>
              <a:t>Example of asymmetric game is entry of new organization in a market because different organizations adopt different strategies to enter in the same market.</a:t>
            </a:r>
          </a:p>
        </p:txBody>
      </p:sp>
    </p:spTree>
    <p:extLst>
      <p:ext uri="{BB962C8B-B14F-4D97-AF65-F5344CB8AC3E}">
        <p14:creationId xmlns:p14="http://schemas.microsoft.com/office/powerpoint/2010/main" val="129442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19821904">
            <a:off x="2223271" y="2400250"/>
            <a:ext cx="4187984" cy="930695"/>
          </a:xfrm>
          <a:solidFill>
            <a:schemeClr val="accent2"/>
          </a:solidFill>
        </p:spPr>
        <p:txBody>
          <a:bodyPr>
            <a:normAutofit/>
          </a:bodyPr>
          <a:lstStyle/>
          <a:p>
            <a:pPr marL="0" indent="0" algn="ctr">
              <a:buNone/>
            </a:pPr>
            <a:r>
              <a:rPr lang="en-US" sz="4000" dirty="0">
                <a:ln w="0"/>
                <a:effectLst>
                  <a:outerShdw blurRad="38100" dist="19050" dir="2700000" algn="tl" rotWithShape="0">
                    <a:schemeClr val="dk1">
                      <a:alpha val="40000"/>
                    </a:schemeClr>
                  </a:outerShdw>
                </a:effectLst>
              </a:rPr>
              <a:t>THANKS </a:t>
            </a:r>
          </a:p>
        </p:txBody>
      </p:sp>
    </p:spTree>
    <p:extLst>
      <p:ext uri="{BB962C8B-B14F-4D97-AF65-F5344CB8AC3E}">
        <p14:creationId xmlns:p14="http://schemas.microsoft.com/office/powerpoint/2010/main" val="208284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398119"/>
            <a:ext cx="9520158" cy="1049235"/>
          </a:xfrm>
        </p:spPr>
        <p:txBody>
          <a:bodyPr/>
          <a:lstStyle/>
          <a:p>
            <a:r>
              <a:rPr lang="en-US" dirty="0"/>
              <a:t>Types of games</a:t>
            </a:r>
            <a:r>
              <a:rPr lang="en-US" i="1" dirty="0"/>
              <a:t> </a:t>
            </a:r>
            <a:br>
              <a:rPr lang="en-US" dirty="0"/>
            </a:br>
            <a:endParaRPr lang="en-US" dirty="0"/>
          </a:p>
        </p:txBody>
      </p:sp>
      <p:sp>
        <p:nvSpPr>
          <p:cNvPr id="3" name="Content Placeholder 2"/>
          <p:cNvSpPr>
            <a:spLocks noGrp="1"/>
          </p:cNvSpPr>
          <p:nvPr>
            <p:ph idx="1"/>
          </p:nvPr>
        </p:nvSpPr>
        <p:spPr>
          <a:xfrm>
            <a:off x="1429406" y="1132114"/>
            <a:ext cx="9625447" cy="4953376"/>
          </a:xfrm>
        </p:spPr>
        <p:txBody>
          <a:bodyPr>
            <a:normAutofit fontScale="92500" lnSpcReduction="10000"/>
          </a:bodyPr>
          <a:lstStyle/>
          <a:p>
            <a:r>
              <a:rPr lang="en-US" dirty="0"/>
              <a:t>1  </a:t>
            </a:r>
            <a:r>
              <a:rPr lang="en-US" sz="2400" b="1" i="1" dirty="0"/>
              <a:t>Cooperative and non-cooperative games </a:t>
            </a:r>
            <a:endParaRPr lang="en-US" sz="2400" b="1" dirty="0"/>
          </a:p>
          <a:p>
            <a:pPr algn="just"/>
            <a:r>
              <a:rPr lang="en-US" sz="2400" dirty="0"/>
              <a:t>In </a:t>
            </a:r>
            <a:r>
              <a:rPr lang="en-US" sz="2400" b="1" dirty="0"/>
              <a:t>cooperative games the players can communicate with each other and collude</a:t>
            </a:r>
            <a:r>
              <a:rPr lang="en-US" sz="2400" dirty="0"/>
              <a:t>. They can also enter into third-party enforceable binding contracts. </a:t>
            </a:r>
          </a:p>
          <a:p>
            <a:pPr algn="just"/>
            <a:r>
              <a:rPr lang="en-US" sz="2400" dirty="0"/>
              <a:t>This type of activity is expressly prohibited </a:t>
            </a:r>
            <a:r>
              <a:rPr lang="en-US" sz="2400" i="1" dirty="0"/>
              <a:t>by law in developed countries</a:t>
            </a:r>
            <a:r>
              <a:rPr lang="en-US" sz="2400" dirty="0"/>
              <a:t>. </a:t>
            </a:r>
          </a:p>
          <a:p>
            <a:pPr algn="just"/>
            <a:r>
              <a:rPr lang="en-US" sz="2400" b="1" dirty="0"/>
              <a:t>Cooperative games </a:t>
            </a:r>
            <a:r>
              <a:rPr lang="en-US" sz="2400" dirty="0"/>
              <a:t>are the one’s in which players are convinced to adopt a particular </a:t>
            </a:r>
            <a:r>
              <a:rPr lang="en-US" sz="2400" b="1" i="1" dirty="0"/>
              <a:t>strategy through negotiations &amp; agreements between players. </a:t>
            </a:r>
          </a:p>
          <a:p>
            <a:pPr algn="just"/>
            <a:r>
              <a:rPr lang="en-US" sz="2400" dirty="0"/>
              <a:t>In prisoner’s dilemma, in case, John and Mac (two prisoners) had been able to contact each other, </a:t>
            </a:r>
            <a:r>
              <a:rPr lang="en-US" sz="2400" i="1" dirty="0"/>
              <a:t>then they must have decided to remain silent</a:t>
            </a:r>
            <a:r>
              <a:rPr lang="en-US" sz="2400" dirty="0"/>
              <a:t>. </a:t>
            </a:r>
          </a:p>
          <a:p>
            <a:pPr algn="just"/>
            <a:r>
              <a:rPr lang="en-US" sz="2400" dirty="0"/>
              <a:t>Therefore, </a:t>
            </a:r>
            <a:r>
              <a:rPr lang="en-US" sz="2400" b="1" i="1" dirty="0"/>
              <a:t>their negotiation would have helped in solving out the problem.</a:t>
            </a:r>
          </a:p>
          <a:p>
            <a:pPr algn="just"/>
            <a:endParaRPr lang="en-US" b="1" dirty="0"/>
          </a:p>
        </p:txBody>
      </p:sp>
    </p:spTree>
    <p:extLst>
      <p:ext uri="{BB962C8B-B14F-4D97-AF65-F5344CB8AC3E}">
        <p14:creationId xmlns:p14="http://schemas.microsoft.com/office/powerpoint/2010/main" val="172787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Cooperative and Non-Cooperative Games</a:t>
            </a:r>
            <a:br>
              <a:rPr lang="en-US" b="1" dirty="0"/>
            </a:br>
            <a:endParaRPr lang="en-US" dirty="0"/>
          </a:p>
        </p:txBody>
      </p:sp>
      <p:sp>
        <p:nvSpPr>
          <p:cNvPr id="3" name="Content Placeholder 2"/>
          <p:cNvSpPr>
            <a:spLocks noGrp="1"/>
          </p:cNvSpPr>
          <p:nvPr>
            <p:ph idx="1"/>
          </p:nvPr>
        </p:nvSpPr>
        <p:spPr>
          <a:xfrm>
            <a:off x="1320800" y="1654629"/>
            <a:ext cx="10145486" cy="4397827"/>
          </a:xfrm>
        </p:spPr>
        <p:txBody>
          <a:bodyPr>
            <a:normAutofit/>
          </a:bodyPr>
          <a:lstStyle/>
          <a:p>
            <a:pPr algn="just" fontAlgn="base"/>
            <a:r>
              <a:rPr lang="en-US" dirty="0"/>
              <a:t>Another example could be pan-masala organizations. Suppose pan masala organizations have </a:t>
            </a:r>
            <a:r>
              <a:rPr lang="en-US" b="1" i="1" dirty="0"/>
              <a:t>high ad-expenditure that they want to reduce</a:t>
            </a:r>
            <a:r>
              <a:rPr lang="en-US" dirty="0"/>
              <a:t>. However, they are not sure whether other organizations would follow them or not.</a:t>
            </a:r>
          </a:p>
          <a:p>
            <a:pPr algn="just" fontAlgn="base"/>
            <a:r>
              <a:rPr lang="en-US" dirty="0"/>
              <a:t>This creates a </a:t>
            </a:r>
            <a:r>
              <a:rPr lang="en-US" b="1" i="1" dirty="0"/>
              <a:t>situation of dilemma among pan masala organizations</a:t>
            </a:r>
            <a:r>
              <a:rPr lang="en-US" i="1" dirty="0"/>
              <a:t>. </a:t>
            </a:r>
          </a:p>
          <a:p>
            <a:pPr algn="just" fontAlgn="base"/>
            <a:r>
              <a:rPr lang="en-US" dirty="0"/>
              <a:t>However, </a:t>
            </a:r>
            <a:r>
              <a:rPr lang="en-US" b="1" i="1" dirty="0"/>
              <a:t>the government restricts the advertisement of pan masala on televisions</a:t>
            </a:r>
            <a:r>
              <a:rPr lang="en-US" i="1" dirty="0"/>
              <a:t>.</a:t>
            </a:r>
          </a:p>
          <a:p>
            <a:pPr algn="just" fontAlgn="base"/>
            <a:r>
              <a:rPr lang="en-US" dirty="0"/>
              <a:t> This would help in reducing the ad-expenditure of pan masala organizations. </a:t>
            </a:r>
          </a:p>
          <a:p>
            <a:pPr algn="just" fontAlgn="base"/>
            <a:r>
              <a:rPr lang="en-US" i="1" dirty="0"/>
              <a:t>This is an example of </a:t>
            </a:r>
            <a:r>
              <a:rPr lang="en-US" b="1" i="1" dirty="0"/>
              <a:t>cooperative game.</a:t>
            </a:r>
          </a:p>
          <a:p>
            <a:endParaRPr lang="en-US" dirty="0"/>
          </a:p>
        </p:txBody>
      </p:sp>
    </p:spTree>
    <p:extLst>
      <p:ext uri="{BB962C8B-B14F-4D97-AF65-F5344CB8AC3E}">
        <p14:creationId xmlns:p14="http://schemas.microsoft.com/office/powerpoint/2010/main" val="45126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Non-cooperative games</a:t>
            </a:r>
          </a:p>
        </p:txBody>
      </p:sp>
      <p:sp>
        <p:nvSpPr>
          <p:cNvPr id="3" name="Content Placeholder 2"/>
          <p:cNvSpPr>
            <a:spLocks noGrp="1"/>
          </p:cNvSpPr>
          <p:nvPr>
            <p:ph idx="1"/>
          </p:nvPr>
        </p:nvSpPr>
        <p:spPr>
          <a:xfrm>
            <a:off x="1534696" y="2015732"/>
            <a:ext cx="9931590" cy="3450613"/>
          </a:xfrm>
        </p:spPr>
        <p:txBody>
          <a:bodyPr>
            <a:noAutofit/>
          </a:bodyPr>
          <a:lstStyle/>
          <a:p>
            <a:pPr algn="just" fontAlgn="base"/>
            <a:r>
              <a:rPr lang="en-US" sz="2400" dirty="0"/>
              <a:t>However, </a:t>
            </a:r>
            <a:r>
              <a:rPr lang="en-US" sz="2400" i="1" dirty="0"/>
              <a:t>non-cooperative games </a:t>
            </a:r>
            <a:r>
              <a:rPr lang="en-US" sz="2400" dirty="0"/>
              <a:t>refer to the games in which the players decide </a:t>
            </a:r>
            <a:r>
              <a:rPr lang="en-US" sz="2400" i="1" dirty="0"/>
              <a:t>on their own strategy to maximize their profit. </a:t>
            </a:r>
          </a:p>
          <a:p>
            <a:pPr algn="just" fontAlgn="base"/>
            <a:r>
              <a:rPr lang="en-US" sz="2400" dirty="0"/>
              <a:t>The best example of a </a:t>
            </a:r>
            <a:r>
              <a:rPr lang="en-US" sz="2400" b="1" i="1" dirty="0"/>
              <a:t>non-cooperative game is prisoner’s dilemma.</a:t>
            </a:r>
            <a:r>
              <a:rPr lang="en-US" sz="2400" dirty="0"/>
              <a:t> </a:t>
            </a:r>
          </a:p>
          <a:p>
            <a:pPr algn="just" fontAlgn="base"/>
            <a:r>
              <a:rPr lang="en-US" sz="2400" b="1" i="1" dirty="0"/>
              <a:t>Non-cooperative games provide accurate results. </a:t>
            </a:r>
          </a:p>
          <a:p>
            <a:pPr fontAlgn="base"/>
            <a:r>
              <a:rPr lang="en-US" sz="2400" dirty="0"/>
              <a:t>This is because in non-cooperative games, a very deep analysis of a problem takes place.	</a:t>
            </a:r>
            <a:br>
              <a:rPr lang="en-US" sz="2400" dirty="0"/>
            </a:br>
            <a:endParaRPr lang="en-US" sz="2400" dirty="0"/>
          </a:p>
        </p:txBody>
      </p:sp>
    </p:spTree>
    <p:extLst>
      <p:ext uri="{BB962C8B-B14F-4D97-AF65-F5344CB8AC3E}">
        <p14:creationId xmlns:p14="http://schemas.microsoft.com/office/powerpoint/2010/main" val="128790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Normal Form and Extensive Form Games</a:t>
            </a:r>
            <a:br>
              <a:rPr lang="en-US" b="1" dirty="0"/>
            </a:br>
            <a:endParaRPr lang="en-US" dirty="0"/>
          </a:p>
        </p:txBody>
      </p:sp>
      <p:sp>
        <p:nvSpPr>
          <p:cNvPr id="3" name="Content Placeholder 2"/>
          <p:cNvSpPr>
            <a:spLocks noGrp="1"/>
          </p:cNvSpPr>
          <p:nvPr>
            <p:ph idx="1"/>
          </p:nvPr>
        </p:nvSpPr>
        <p:spPr>
          <a:xfrm>
            <a:off x="1534696" y="1611086"/>
            <a:ext cx="10033190" cy="4441371"/>
          </a:xfrm>
        </p:spPr>
        <p:txBody>
          <a:bodyPr>
            <a:normAutofit/>
          </a:bodyPr>
          <a:lstStyle/>
          <a:p>
            <a:pPr algn="just" fontAlgn="base"/>
            <a:r>
              <a:rPr lang="en-US" sz="2400" b="1" i="1" dirty="0"/>
              <a:t>Normal form games refer to the description of game in the form of matrix.</a:t>
            </a:r>
          </a:p>
          <a:p>
            <a:pPr algn="just" fontAlgn="base"/>
            <a:r>
              <a:rPr lang="en-US" sz="2400" dirty="0"/>
              <a:t> In other words, when the </a:t>
            </a:r>
            <a:r>
              <a:rPr lang="en-US" sz="2400" i="1" dirty="0"/>
              <a:t>payoff and strategies of a game are represented in a tabular form, it is termed </a:t>
            </a:r>
            <a:r>
              <a:rPr lang="en-US" sz="2400" b="1" i="1" dirty="0"/>
              <a:t>as normal form games</a:t>
            </a:r>
            <a:r>
              <a:rPr lang="en-US" sz="2400" dirty="0"/>
              <a:t>. </a:t>
            </a:r>
          </a:p>
          <a:p>
            <a:pPr algn="just" fontAlgn="base"/>
            <a:r>
              <a:rPr lang="en-US" sz="2400" dirty="0"/>
              <a:t>Normal form games </a:t>
            </a:r>
            <a:r>
              <a:rPr lang="en-US" sz="2400" b="1" dirty="0"/>
              <a:t>help in identifying the </a:t>
            </a:r>
            <a:r>
              <a:rPr lang="en-US" sz="2400" b="1" i="1" dirty="0"/>
              <a:t>dominated strategies and Nash equilibrium. </a:t>
            </a:r>
          </a:p>
          <a:p>
            <a:pPr algn="just" fontAlgn="base"/>
            <a:r>
              <a:rPr lang="en-US" sz="2400" dirty="0"/>
              <a:t>In normal form games</a:t>
            </a:r>
            <a:r>
              <a:rPr lang="en-US" sz="2400" b="1" dirty="0"/>
              <a:t>, </a:t>
            </a:r>
            <a:r>
              <a:rPr lang="en-US" sz="2400" b="1" i="1" dirty="0"/>
              <a:t>the matrix demonstrates the strategies adopted by the different players of the game and their possible outcomes</a:t>
            </a:r>
            <a:r>
              <a:rPr lang="en-US" sz="2400" i="1" dirty="0"/>
              <a:t>.</a:t>
            </a:r>
          </a:p>
        </p:txBody>
      </p:sp>
    </p:spTree>
    <p:extLst>
      <p:ext uri="{BB962C8B-B14F-4D97-AF65-F5344CB8AC3E}">
        <p14:creationId xmlns:p14="http://schemas.microsoft.com/office/powerpoint/2010/main" val="199478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Normal Form and Extensive Form Games</a:t>
            </a:r>
            <a:br>
              <a:rPr lang="en-US" b="1" dirty="0"/>
            </a:br>
            <a:endParaRPr lang="en-US" dirty="0"/>
          </a:p>
        </p:txBody>
      </p:sp>
      <p:sp>
        <p:nvSpPr>
          <p:cNvPr id="3" name="Content Placeholder 2"/>
          <p:cNvSpPr>
            <a:spLocks noGrp="1"/>
          </p:cNvSpPr>
          <p:nvPr>
            <p:ph idx="1"/>
          </p:nvPr>
        </p:nvSpPr>
        <p:spPr>
          <a:xfrm>
            <a:off x="1534696" y="2015732"/>
            <a:ext cx="9520158" cy="3450613"/>
          </a:xfrm>
        </p:spPr>
        <p:txBody>
          <a:bodyPr/>
          <a:lstStyle/>
          <a:p>
            <a:pPr algn="just" fontAlgn="base"/>
            <a:r>
              <a:rPr lang="en-US" sz="2400" dirty="0"/>
              <a:t>Extensive form games are the one in which the </a:t>
            </a:r>
            <a:r>
              <a:rPr lang="en-US" sz="2400" b="1" i="1" dirty="0"/>
              <a:t>description of game is done in the form of a decision tree. </a:t>
            </a:r>
          </a:p>
          <a:p>
            <a:pPr algn="just" fontAlgn="base"/>
            <a:r>
              <a:rPr lang="en-US" sz="2400" b="1" dirty="0"/>
              <a:t>Extensive form games help in the representation of events </a:t>
            </a:r>
            <a:r>
              <a:rPr lang="en-US" sz="2400" b="1" i="1" dirty="0"/>
              <a:t>that can occur by chance. </a:t>
            </a:r>
          </a:p>
          <a:p>
            <a:pPr algn="just" fontAlgn="base"/>
            <a:r>
              <a:rPr lang="en-US" sz="2400" dirty="0"/>
              <a:t>These games consist of a </a:t>
            </a:r>
            <a:r>
              <a:rPr lang="en-US" sz="2400" b="1" dirty="0"/>
              <a:t>tree-like structure in which the names of players are represented on different nodes.</a:t>
            </a:r>
          </a:p>
          <a:p>
            <a:endParaRPr lang="en-US" dirty="0"/>
          </a:p>
          <a:p>
            <a:endParaRPr lang="en-US" dirty="0"/>
          </a:p>
        </p:txBody>
      </p:sp>
    </p:spTree>
    <p:extLst>
      <p:ext uri="{BB962C8B-B14F-4D97-AF65-F5344CB8AC3E}">
        <p14:creationId xmlns:p14="http://schemas.microsoft.com/office/powerpoint/2010/main" val="193039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667657" y="44349"/>
            <a:ext cx="256902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charset="0"/>
              </a:rPr>
              <a:t>Decision tree</a:t>
            </a:r>
            <a:endParaRPr kumimoji="0" lang="en-US" altLang="en-US" sz="2800" b="0" i="0" u="none" strike="noStrike" cap="none" normalizeH="0" baseline="0" dirty="0">
              <a:ln>
                <a:noFill/>
              </a:ln>
              <a:solidFill>
                <a:srgbClr val="1996E6"/>
              </a:solidFill>
              <a:effectLst/>
              <a:latin typeface="Arial" charset="0"/>
            </a:endParaRPr>
          </a:p>
        </p:txBody>
      </p:sp>
      <p:pic>
        <p:nvPicPr>
          <p:cNvPr id="7" name="Picture 6" descr="xtensive Form Gam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7656"/>
            <a:ext cx="6369269" cy="52314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11007" y="144376"/>
            <a:ext cx="5450367" cy="6001643"/>
          </a:xfrm>
          <a:prstGeom prst="rect">
            <a:avLst/>
          </a:prstGeom>
        </p:spPr>
        <p:txBody>
          <a:bodyPr wrap="square">
            <a:spAutoFit/>
          </a:bodyPr>
          <a:lstStyle/>
          <a:p>
            <a:pPr algn="just" fontAlgn="base"/>
            <a:r>
              <a:rPr lang="en-US" sz="2400" i="1" dirty="0">
                <a:solidFill>
                  <a:srgbClr val="424142"/>
                </a:solidFill>
                <a:effectLst/>
                <a:latin typeface="Georgia" charset="0"/>
              </a:rPr>
              <a:t>Suppose organization A wants to enter a new market, (entrant) while organization B is the existing organization (incumbent) in that market</a:t>
            </a:r>
            <a:r>
              <a:rPr lang="en-US" sz="2400" b="0" i="0" dirty="0">
                <a:solidFill>
                  <a:srgbClr val="424142"/>
                </a:solidFill>
                <a:effectLst/>
                <a:latin typeface="Georgia" charset="0"/>
              </a:rPr>
              <a:t>.</a:t>
            </a:r>
            <a:br>
              <a:rPr lang="en-US" sz="2400" dirty="0">
                <a:effectLst/>
              </a:rPr>
            </a:br>
            <a:endParaRPr lang="en-US" sz="2400" dirty="0">
              <a:effectLst/>
            </a:endParaRPr>
          </a:p>
          <a:p>
            <a:pPr algn="just" fontAlgn="base"/>
            <a:r>
              <a:rPr lang="en-US" sz="2400" dirty="0"/>
              <a:t>Organization A has two strategies:</a:t>
            </a:r>
          </a:p>
          <a:p>
            <a:pPr algn="just" fontAlgn="base"/>
            <a:r>
              <a:rPr lang="en-US" sz="2400" dirty="0" err="1"/>
              <a:t>i</a:t>
            </a:r>
            <a:r>
              <a:rPr lang="en-US" sz="2400" dirty="0"/>
              <a:t>) to </a:t>
            </a:r>
            <a:r>
              <a:rPr lang="en-US" sz="2400" b="1" dirty="0"/>
              <a:t>enter the market &amp; challenge to survive  (or) </a:t>
            </a:r>
          </a:p>
          <a:p>
            <a:pPr algn="just" fontAlgn="base"/>
            <a:r>
              <a:rPr lang="en-US" sz="2400" b="1" dirty="0"/>
              <a:t>ii)do not enter the market and remain deprived of the profit that it can earn. </a:t>
            </a:r>
          </a:p>
          <a:p>
            <a:pPr algn="just" fontAlgn="base"/>
            <a:endParaRPr lang="en-US" sz="2400" b="1" dirty="0"/>
          </a:p>
          <a:p>
            <a:pPr algn="just" fontAlgn="base"/>
            <a:r>
              <a:rPr lang="en-US" sz="2400" dirty="0"/>
              <a:t>Similarly, organization B also has two strategies:</a:t>
            </a:r>
          </a:p>
          <a:p>
            <a:pPr marL="514350" indent="-514350" algn="just" fontAlgn="base">
              <a:buAutoNum type="romanLcParenR"/>
            </a:pPr>
            <a:r>
              <a:rPr lang="en-US" sz="2400" dirty="0"/>
              <a:t>either to fight for its existence (or) </a:t>
            </a:r>
          </a:p>
          <a:p>
            <a:pPr marL="514350" indent="-514350" algn="just" fontAlgn="base">
              <a:buAutoNum type="romanLcParenR"/>
            </a:pPr>
            <a:r>
              <a:rPr lang="en-US" sz="2400" dirty="0"/>
              <a:t>to cooperate with organization A.</a:t>
            </a:r>
            <a:endParaRPr lang="en-US" sz="2400" dirty="0">
              <a:effectLst/>
            </a:endParaRPr>
          </a:p>
        </p:txBody>
      </p:sp>
    </p:spTree>
    <p:extLst>
      <p:ext uri="{BB962C8B-B14F-4D97-AF65-F5344CB8AC3E}">
        <p14:creationId xmlns:p14="http://schemas.microsoft.com/office/powerpoint/2010/main" val="22617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92802" y="29027"/>
            <a:ext cx="6095999" cy="4893647"/>
          </a:xfrm>
          <a:prstGeom prst="rect">
            <a:avLst/>
          </a:prstGeom>
        </p:spPr>
        <p:txBody>
          <a:bodyPr wrap="square">
            <a:spAutoFit/>
          </a:bodyPr>
          <a:lstStyle/>
          <a:p>
            <a:pPr algn="just" fontAlgn="base"/>
            <a:r>
              <a:rPr lang="en-US" sz="2400" dirty="0">
                <a:solidFill>
                  <a:srgbClr val="424142"/>
                </a:solidFill>
                <a:latin typeface="Georgia" charset="0"/>
              </a:rPr>
              <a:t>O</a:t>
            </a:r>
            <a:r>
              <a:rPr lang="en-US" sz="2400" b="0" i="0" u="none" strike="noStrike" dirty="0">
                <a:solidFill>
                  <a:srgbClr val="424142"/>
                </a:solidFill>
                <a:effectLst/>
                <a:latin typeface="Georgia" charset="0"/>
              </a:rPr>
              <a:t>rganization A takes the first step that would be followed by organization B later on. </a:t>
            </a:r>
          </a:p>
          <a:p>
            <a:pPr algn="just" fontAlgn="base"/>
            <a:r>
              <a:rPr lang="en-US" sz="2400" b="0" i="0" u="none" strike="noStrike" dirty="0">
                <a:solidFill>
                  <a:srgbClr val="424142"/>
                </a:solidFill>
                <a:effectLst/>
                <a:latin typeface="Georgia" charset="0"/>
              </a:rPr>
              <a:t>In case, organization A does not enter the market, then its payoffs would be zero. However, if it enters the market, the market situation would be totally dependent on organization B.</a:t>
            </a:r>
          </a:p>
          <a:p>
            <a:pPr algn="just" fontAlgn="base"/>
            <a:r>
              <a:rPr lang="en-US" sz="2400" b="0" i="0" u="none" strike="noStrike" dirty="0">
                <a:solidFill>
                  <a:srgbClr val="424142"/>
                </a:solidFill>
                <a:effectLst/>
                <a:latin typeface="Georgia" charset="0"/>
              </a:rPr>
              <a:t>If they both get into the price war, then both of them would suffer the loss of 3. </a:t>
            </a:r>
          </a:p>
          <a:p>
            <a:pPr algn="just" fontAlgn="base"/>
            <a:r>
              <a:rPr lang="en-US" sz="2400" b="0" i="0" u="none" strike="noStrike" dirty="0">
                <a:solidFill>
                  <a:srgbClr val="424142"/>
                </a:solidFill>
                <a:effectLst/>
                <a:latin typeface="Georgia" charset="0"/>
              </a:rPr>
              <a:t>On the other hand, if organization B cooperates, then both of them would earn equal profits. </a:t>
            </a:r>
          </a:p>
        </p:txBody>
      </p:sp>
      <p:pic>
        <p:nvPicPr>
          <p:cNvPr id="3" name="Picture 2" descr="xtensive Form Gam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16" y="377370"/>
            <a:ext cx="5312228" cy="52314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15E098-5F92-B241-B6A5-36AE8BBE231B}"/>
              </a:ext>
            </a:extLst>
          </p:cNvPr>
          <p:cNvSpPr txBox="1"/>
          <p:nvPr/>
        </p:nvSpPr>
        <p:spPr>
          <a:xfrm>
            <a:off x="5733144" y="4922674"/>
            <a:ext cx="6415315" cy="1200329"/>
          </a:xfrm>
          <a:prstGeom prst="rect">
            <a:avLst/>
          </a:prstGeom>
          <a:solidFill>
            <a:schemeClr val="accent2"/>
          </a:solidFill>
        </p:spPr>
        <p:txBody>
          <a:bodyPr wrap="square" rtlCol="0">
            <a:spAutoFit/>
          </a:bodyPr>
          <a:lstStyle/>
          <a:p>
            <a:pPr algn="just"/>
            <a:r>
              <a:rPr lang="en-US" sz="2400" b="1" i="1" dirty="0">
                <a:solidFill>
                  <a:schemeClr val="accent1">
                    <a:lumMod val="75000"/>
                  </a:schemeClr>
                </a:solidFill>
                <a:latin typeface="Georgia" charset="0"/>
              </a:rPr>
              <a:t>In this case, the best option would be that organization A enters the market and organization B cooperates</a:t>
            </a:r>
            <a:endParaRPr lang="en-US" sz="2400" b="1" dirty="0">
              <a:solidFill>
                <a:schemeClr val="accent1">
                  <a:lumMod val="75000"/>
                </a:schemeClr>
              </a:solidFill>
            </a:endParaRPr>
          </a:p>
        </p:txBody>
      </p:sp>
    </p:spTree>
    <p:extLst>
      <p:ext uri="{BB962C8B-B14F-4D97-AF65-F5344CB8AC3E}">
        <p14:creationId xmlns:p14="http://schemas.microsoft.com/office/powerpoint/2010/main" val="153038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1" y="393397"/>
            <a:ext cx="5152571" cy="646331"/>
          </a:xfrm>
          <a:prstGeom prst="rect">
            <a:avLst/>
          </a:prstGeom>
        </p:spPr>
        <p:txBody>
          <a:bodyPr wrap="square">
            <a:spAutoFit/>
          </a:bodyPr>
          <a:lstStyle/>
          <a:p>
            <a:br>
              <a:rPr lang="en-US" dirty="0"/>
            </a:br>
            <a:endParaRPr lang="en-US" dirty="0"/>
          </a:p>
        </p:txBody>
      </p:sp>
      <p:sp>
        <p:nvSpPr>
          <p:cNvPr id="4" name="Title 3"/>
          <p:cNvSpPr>
            <a:spLocks noGrp="1"/>
          </p:cNvSpPr>
          <p:nvPr>
            <p:ph type="title"/>
          </p:nvPr>
        </p:nvSpPr>
        <p:spPr>
          <a:xfrm>
            <a:off x="1519948" y="393397"/>
            <a:ext cx="9520158" cy="1049235"/>
          </a:xfrm>
        </p:spPr>
        <p:txBody>
          <a:bodyPr>
            <a:normAutofit fontScale="90000"/>
          </a:bodyPr>
          <a:lstStyle/>
          <a:p>
            <a:r>
              <a:rPr lang="en-US" b="1" dirty="0">
                <a:solidFill>
                  <a:srgbClr val="000000"/>
                </a:solidFill>
                <a:latin typeface="Georgia" charset="0"/>
              </a:rPr>
              <a:t>3. Simultaneous Move Games and Sequential Move Games</a:t>
            </a:r>
            <a:br>
              <a:rPr lang="en-US" b="1" dirty="0">
                <a:solidFill>
                  <a:srgbClr val="000000"/>
                </a:solidFill>
                <a:latin typeface="Georgia" charset="0"/>
              </a:rPr>
            </a:br>
            <a:endParaRPr lang="en-US" dirty="0"/>
          </a:p>
        </p:txBody>
      </p:sp>
      <p:sp>
        <p:nvSpPr>
          <p:cNvPr id="5" name="Content Placeholder 4"/>
          <p:cNvSpPr>
            <a:spLocks noGrp="1"/>
          </p:cNvSpPr>
          <p:nvPr>
            <p:ph idx="1"/>
          </p:nvPr>
        </p:nvSpPr>
        <p:spPr>
          <a:xfrm>
            <a:off x="1415845" y="1194619"/>
            <a:ext cx="10123012" cy="3860857"/>
          </a:xfrm>
        </p:spPr>
        <p:txBody>
          <a:bodyPr>
            <a:normAutofit fontScale="92500"/>
          </a:bodyPr>
          <a:lstStyle/>
          <a:p>
            <a:pPr algn="just" fontAlgn="base"/>
            <a:r>
              <a:rPr lang="en-US" sz="2400" dirty="0">
                <a:solidFill>
                  <a:srgbClr val="424142"/>
                </a:solidFill>
                <a:latin typeface="Georgia" charset="0"/>
              </a:rPr>
              <a:t>Simultaneous games are the one’s in which the move of two players (the strategy adopted by two players) </a:t>
            </a:r>
            <a:r>
              <a:rPr lang="en-US" sz="2400" b="1" i="1" dirty="0">
                <a:solidFill>
                  <a:srgbClr val="424142"/>
                </a:solidFill>
                <a:latin typeface="Georgia" charset="0"/>
              </a:rPr>
              <a:t>is simultaneous. </a:t>
            </a:r>
          </a:p>
          <a:p>
            <a:pPr algn="just" fontAlgn="base"/>
            <a:endParaRPr lang="en-US" sz="2400" dirty="0">
              <a:solidFill>
                <a:srgbClr val="424142"/>
              </a:solidFill>
              <a:latin typeface="Georgia" charset="0"/>
            </a:endParaRPr>
          </a:p>
          <a:p>
            <a:pPr algn="just" fontAlgn="base"/>
            <a:r>
              <a:rPr lang="en-IN" sz="2400" dirty="0">
                <a:latin typeface="+mj-lt"/>
              </a:rPr>
              <a:t>A sequential game </a:t>
            </a:r>
            <a:r>
              <a:rPr lang="en-IN" sz="2400" b="1" dirty="0">
                <a:latin typeface="+mj-lt"/>
              </a:rPr>
              <a:t>involves multiple players who do not make decisions simultaneously, and one player's decision affects the outcomes and decisions of other players</a:t>
            </a:r>
            <a:r>
              <a:rPr lang="en-IN" sz="2400" dirty="0">
                <a:latin typeface="+mj-lt"/>
              </a:rPr>
              <a:t>.  A sequential game is represented by a game tree (also called the extensive form) with players moving sequentially. </a:t>
            </a:r>
            <a:r>
              <a:rPr lang="en-IN" sz="2400" dirty="0"/>
              <a:t>Games such as </a:t>
            </a:r>
            <a:r>
              <a:rPr lang="en-IN" sz="2400" b="1" dirty="0"/>
              <a:t>chess, tic-tac-toe </a:t>
            </a:r>
            <a:r>
              <a:rPr lang="en-IN" sz="2400" dirty="0"/>
              <a:t> are examples of sequential games.</a:t>
            </a:r>
            <a:endParaRPr lang="en-US" sz="2400" i="1" dirty="0">
              <a:solidFill>
                <a:srgbClr val="424142"/>
              </a:solidFill>
              <a:latin typeface="+mj-lt"/>
            </a:endParaRPr>
          </a:p>
          <a:p>
            <a:endParaRPr lang="en-US" dirty="0"/>
          </a:p>
        </p:txBody>
      </p:sp>
    </p:spTree>
    <p:extLst>
      <p:ext uri="{BB962C8B-B14F-4D97-AF65-F5344CB8AC3E}">
        <p14:creationId xmlns:p14="http://schemas.microsoft.com/office/powerpoint/2010/main" val="11110720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4003</TotalTime>
  <Words>1316</Words>
  <Application>Microsoft Macintosh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Georgia</vt:lpstr>
      <vt:lpstr>Palatino Linotype</vt:lpstr>
      <vt:lpstr>Gallery</vt:lpstr>
      <vt:lpstr>Types of Games and Nash Equilibria</vt:lpstr>
      <vt:lpstr>Types of games  </vt:lpstr>
      <vt:lpstr>Cooperative and Non-Cooperative Games </vt:lpstr>
      <vt:lpstr>Non-cooperative games</vt:lpstr>
      <vt:lpstr>2. Normal Form and Extensive Form Games </vt:lpstr>
      <vt:lpstr>2. Normal Form and Extensive Form Games </vt:lpstr>
      <vt:lpstr>PowerPoint Presentation</vt:lpstr>
      <vt:lpstr>PowerPoint Presentation</vt:lpstr>
      <vt:lpstr>3. Simultaneous Move Games and Sequential Move Games </vt:lpstr>
      <vt:lpstr>PowerPoint Presentation</vt:lpstr>
      <vt:lpstr>PowerPoint Presentation</vt:lpstr>
      <vt:lpstr>PowerPoint Presentation</vt:lpstr>
      <vt:lpstr>PowerPoint Presentation</vt:lpstr>
      <vt:lpstr>PowerPoint Presentation</vt:lpstr>
      <vt:lpstr>4. Constant Sum, Zero Sum, and Non-Zero Sum Games </vt:lpstr>
      <vt:lpstr>Constant Sum, Zero Sum, and Non-Zero Sum Games </vt:lpstr>
      <vt:lpstr>5. Symmetric and Asymmetric Games: </vt:lpstr>
      <vt:lpstr>Asymmetric games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 Equilibria</dc:title>
  <dc:creator>Microsoft Office User</dc:creator>
  <cp:lastModifiedBy>Microsoft Office User</cp:lastModifiedBy>
  <cp:revision>28</cp:revision>
  <dcterms:created xsi:type="dcterms:W3CDTF">2021-11-21T10:25:11Z</dcterms:created>
  <dcterms:modified xsi:type="dcterms:W3CDTF">2022-11-03T03:19:31Z</dcterms:modified>
</cp:coreProperties>
</file>