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851"/>
  </p:normalViewPr>
  <p:slideViewPr>
    <p:cSldViewPr snapToGrid="0" snapToObjects="1">
      <p:cViewPr varScale="1">
        <p:scale>
          <a:sx n="81" d="100"/>
          <a:sy n="81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of Behavioral economics with other Disciplines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 Kiran</a:t>
            </a:r>
          </a:p>
        </p:txBody>
      </p:sp>
    </p:spTree>
    <p:extLst>
      <p:ext uri="{BB962C8B-B14F-4D97-AF65-F5344CB8AC3E}">
        <p14:creationId xmlns:p14="http://schemas.microsoft.com/office/powerpoint/2010/main" val="204867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499719"/>
            <a:ext cx="9520158" cy="1049235"/>
          </a:xfrm>
        </p:spPr>
        <p:txBody>
          <a:bodyPr/>
          <a:lstStyle/>
          <a:p>
            <a:r>
              <a:rPr lang="en-US" dirty="0"/>
              <a:t>Cognitive Neuroscience 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548954"/>
            <a:ext cx="10060404" cy="4254946"/>
          </a:xfrm>
        </p:spPr>
        <p:txBody>
          <a:bodyPr/>
          <a:lstStyle/>
          <a:p>
            <a:pPr algn="just"/>
            <a:r>
              <a:rPr lang="en-US" b="1" dirty="0"/>
              <a:t>Humans have different decision-making systems that operate in different circumstances. </a:t>
            </a:r>
          </a:p>
          <a:p>
            <a:pPr algn="just"/>
            <a:r>
              <a:rPr lang="en-US" dirty="0"/>
              <a:t>The most obvious illustration of this is that we have a ‘</a:t>
            </a:r>
            <a:r>
              <a:rPr lang="en-US" b="1" dirty="0">
                <a:highlight>
                  <a:srgbClr val="FFFF00"/>
                </a:highlight>
              </a:rPr>
              <a:t>cold’ rational system </a:t>
            </a:r>
            <a:r>
              <a:rPr lang="en-US" b="1" dirty="0"/>
              <a:t>for reasoning through some problems, like doing a </a:t>
            </a:r>
            <a:r>
              <a:rPr lang="en-US" b="1" dirty="0">
                <a:highlight>
                  <a:srgbClr val="FFFF00"/>
                </a:highlight>
              </a:rPr>
              <a:t>crossword puzzle, and a ‘hot’ system involving emotions</a:t>
            </a:r>
            <a:r>
              <a:rPr lang="en-US" b="1" dirty="0"/>
              <a:t>, that tends to operate, for example, when somebody cuts in front of us in a </a:t>
            </a:r>
            <a:r>
              <a:rPr lang="en-US" b="1" dirty="0">
                <a:highlight>
                  <a:srgbClr val="FFFF00"/>
                </a:highlight>
              </a:rPr>
              <a:t>traffic jam. </a:t>
            </a:r>
          </a:p>
          <a:p>
            <a:pPr algn="just"/>
            <a:r>
              <a:rPr lang="en-US" dirty="0"/>
              <a:t>We also find that </a:t>
            </a:r>
            <a:r>
              <a:rPr lang="en-US" b="1" dirty="0"/>
              <a:t>we tend to perform some processes automatically</a:t>
            </a:r>
            <a:r>
              <a:rPr lang="en-US" dirty="0"/>
              <a:t>, like a skilled </a:t>
            </a:r>
            <a:r>
              <a:rPr lang="en-US" dirty="0">
                <a:highlight>
                  <a:srgbClr val="FFFF00"/>
                </a:highlight>
              </a:rPr>
              <a:t>musician playing the pi</a:t>
            </a:r>
            <a:r>
              <a:rPr lang="en-US" dirty="0"/>
              <a:t>ano, without conscious thought about what keys to play, whereas other actions require conscious decisions, for example, where a beginner is attempting to play the same piece.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483897"/>
            <a:ext cx="9520158" cy="1049235"/>
          </a:xfrm>
        </p:spPr>
        <p:txBody>
          <a:bodyPr/>
          <a:lstStyle/>
          <a:p>
            <a:r>
              <a:rPr lang="en-US" dirty="0"/>
              <a:t>Cognitive Neuroscience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533132"/>
            <a:ext cx="9520158" cy="3450613"/>
          </a:xfrm>
        </p:spPr>
        <p:txBody>
          <a:bodyPr/>
          <a:lstStyle/>
          <a:p>
            <a:r>
              <a:rPr lang="en-US" dirty="0"/>
              <a:t>Another important discovery in </a:t>
            </a:r>
            <a:r>
              <a:rPr lang="en-US" b="1" dirty="0"/>
              <a:t>neuro-economics </a:t>
            </a:r>
            <a:r>
              <a:rPr lang="en-US" dirty="0"/>
              <a:t>is that different chemicals and hormones have a significant </a:t>
            </a:r>
            <a:r>
              <a:rPr lang="en-US" b="1" dirty="0"/>
              <a:t>influence on behavior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It is important to realize, though, that relevance and application of neuro-economics has remained a controversial issue in the discipline. </a:t>
            </a:r>
          </a:p>
        </p:txBody>
      </p:sp>
    </p:spTree>
    <p:extLst>
      <p:ext uri="{BB962C8B-B14F-4D97-AF65-F5344CB8AC3E}">
        <p14:creationId xmlns:p14="http://schemas.microsoft.com/office/powerpoint/2010/main" val="36392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00200"/>
            <a:ext cx="9920704" cy="44577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Behavioral Economics  will be examined on following major objectives: </a:t>
            </a:r>
          </a:p>
          <a:p>
            <a:pPr algn="just"/>
            <a:r>
              <a:rPr lang="en-US" b="1" dirty="0">
                <a:highlight>
                  <a:srgbClr val="FFFF00"/>
                </a:highlight>
              </a:rPr>
              <a:t>1  Present the principles and methods of behavioral economics in a logical and amenable manner, comparing and contrasting them with those of the standard model. </a:t>
            </a:r>
          </a:p>
          <a:p>
            <a:pPr algn="just"/>
            <a:r>
              <a:rPr lang="en-US" b="1" dirty="0">
                <a:highlight>
                  <a:srgbClr val="FFFF00"/>
                </a:highlight>
              </a:rPr>
              <a:t>2  </a:t>
            </a:r>
            <a:r>
              <a:rPr lang="en-US" dirty="0">
                <a:highlight>
                  <a:srgbClr val="FFFF00"/>
                </a:highlight>
              </a:rPr>
              <a:t>Illustrate </a:t>
            </a:r>
            <a:r>
              <a:rPr lang="en-US" b="1" dirty="0">
                <a:highlight>
                  <a:srgbClr val="FFFF00"/>
                </a:highlight>
              </a:rPr>
              <a:t>how behavioral models represent an improved modification and refinement of the standard model in terms of power of explanation and prediction</a:t>
            </a:r>
            <a:r>
              <a:rPr lang="en-US" dirty="0">
                <a:highlight>
                  <a:srgbClr val="FFFF00"/>
                </a:highlight>
              </a:rPr>
              <a:t>, using a wide variety of empirical examples from </a:t>
            </a:r>
            <a:r>
              <a:rPr lang="en-US" b="1" dirty="0">
                <a:highlight>
                  <a:srgbClr val="FFFF00"/>
                </a:highlight>
              </a:rPr>
              <a:t>both observational and experimental studies. </a:t>
            </a:r>
          </a:p>
          <a:p>
            <a:pPr algn="just"/>
            <a:r>
              <a:rPr lang="en-US" b="1" dirty="0">
                <a:highlight>
                  <a:srgbClr val="FFFF00"/>
                </a:highlight>
              </a:rPr>
              <a:t>3  Provide a critical examination </a:t>
            </a:r>
            <a:r>
              <a:rPr lang="en-US" dirty="0">
                <a:highlight>
                  <a:srgbClr val="FFFF00"/>
                </a:highlight>
              </a:rPr>
              <a:t>of the existing literature relating to behavioral economics. </a:t>
            </a:r>
          </a:p>
          <a:p>
            <a:pPr algn="just"/>
            <a:r>
              <a:rPr lang="en-US" b="1" dirty="0">
                <a:highlight>
                  <a:srgbClr val="FFFF00"/>
                </a:highlight>
              </a:rPr>
              <a:t>4  </a:t>
            </a:r>
            <a:r>
              <a:rPr lang="en-US" dirty="0">
                <a:highlight>
                  <a:srgbClr val="FFFF00"/>
                </a:highlight>
              </a:rPr>
              <a:t>Explain the </a:t>
            </a:r>
            <a:r>
              <a:rPr lang="en-US" b="1" dirty="0">
                <a:highlight>
                  <a:srgbClr val="FFFF00"/>
                </a:highlight>
              </a:rPr>
              <a:t>policy implications of behavioral economics</a:t>
            </a:r>
            <a:r>
              <a:rPr lang="en-US" dirty="0">
                <a:highlight>
                  <a:srgbClr val="FFFF00"/>
                </a:highlight>
              </a:rPr>
              <a:t>, particularly when these differ from those of the standard model. </a:t>
            </a:r>
          </a:p>
          <a:p>
            <a:pPr algn="just"/>
            <a:r>
              <a:rPr lang="en-US" b="1" dirty="0">
                <a:highlight>
                  <a:srgbClr val="FFFF00"/>
                </a:highlight>
              </a:rPr>
              <a:t>5  </a:t>
            </a:r>
            <a:r>
              <a:rPr lang="en-US" dirty="0">
                <a:highlight>
                  <a:srgbClr val="FFFF00"/>
                </a:highlight>
              </a:rPr>
              <a:t>Provide a </a:t>
            </a:r>
            <a:r>
              <a:rPr lang="en-US" b="1" dirty="0">
                <a:highlight>
                  <a:srgbClr val="FFFF00"/>
                </a:highlight>
              </a:rPr>
              <a:t>coherent psychological framework underpinning the findings of behavioral economics</a:t>
            </a:r>
            <a:r>
              <a:rPr lang="en-US" dirty="0">
                <a:highlight>
                  <a:srgbClr val="FFFF00"/>
                </a:highlight>
              </a:rPr>
              <a:t>. </a:t>
            </a:r>
          </a:p>
          <a:p>
            <a:pPr algn="just"/>
            <a:r>
              <a:rPr lang="en-US" b="1" dirty="0">
                <a:highlight>
                  <a:srgbClr val="FFFF00"/>
                </a:highlight>
              </a:rPr>
              <a:t>6  </a:t>
            </a:r>
            <a:r>
              <a:rPr lang="en-US" dirty="0">
                <a:highlight>
                  <a:srgbClr val="FFFF00"/>
                </a:highlight>
              </a:rPr>
              <a:t>Indicate </a:t>
            </a:r>
            <a:r>
              <a:rPr lang="en-US" b="1" dirty="0">
                <a:highlight>
                  <a:srgbClr val="FFFF00"/>
                </a:highlight>
              </a:rPr>
              <a:t>future challenges and areas </a:t>
            </a:r>
            <a:r>
              <a:rPr lang="en-US" dirty="0">
                <a:highlight>
                  <a:srgbClr val="FFFF00"/>
                </a:highlight>
              </a:rPr>
              <a:t>meriting further research.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1.3 </a:t>
            </a:r>
            <a:r>
              <a:rPr lang="en-US" dirty="0"/>
              <a:t>Altruism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333500"/>
            <a:ext cx="10238204" cy="49276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The joy of giving</a:t>
            </a:r>
            <a:br>
              <a:rPr lang="en-US" b="1" dirty="0"/>
            </a:br>
            <a:r>
              <a:rPr lang="en-US" b="1" dirty="0"/>
              <a:t>Donating to charity rewards the brain </a:t>
            </a:r>
          </a:p>
          <a:p>
            <a:pPr algn="just"/>
            <a:r>
              <a:rPr lang="en-US" b="1" dirty="0"/>
              <a:t>Providing for relatives </a:t>
            </a:r>
            <a:r>
              <a:rPr lang="en-US" dirty="0"/>
              <a:t>comes more naturally than </a:t>
            </a:r>
            <a:r>
              <a:rPr lang="en-US" b="1" dirty="0"/>
              <a:t>reaching out to strangers</a:t>
            </a:r>
            <a:r>
              <a:rPr lang="en-US" dirty="0"/>
              <a:t>. Nevertheless, it may be worth </a:t>
            </a:r>
            <a:r>
              <a:rPr lang="en-US" b="1" dirty="0"/>
              <a:t>being kind to people outside the family as the </a:t>
            </a:r>
            <a:r>
              <a:rPr lang="en-US" b="1" dirty="0" err="1"/>
              <a:t>favour</a:t>
            </a:r>
            <a:r>
              <a:rPr lang="en-US" b="1" dirty="0"/>
              <a:t> might be reciprocated in future. </a:t>
            </a:r>
            <a:r>
              <a:rPr lang="en-US" dirty="0"/>
              <a:t>But when it comes to </a:t>
            </a:r>
            <a:r>
              <a:rPr lang="en-US" b="1" dirty="0"/>
              <a:t>anonymous benevolence</a:t>
            </a:r>
            <a:r>
              <a:rPr lang="en-US" dirty="0"/>
              <a:t>, directed to causes that, unlike people, can give nothing in return, what could motivate a donor? </a:t>
            </a:r>
            <a:r>
              <a:rPr lang="en-US" b="1" dirty="0"/>
              <a:t>The answer, according to neuroscience, is that it feels good. </a:t>
            </a:r>
          </a:p>
          <a:p>
            <a:pPr algn="just"/>
            <a:r>
              <a:rPr lang="en-US" dirty="0"/>
              <a:t>Researchers at the </a:t>
            </a:r>
            <a:r>
              <a:rPr lang="en-US" b="1" dirty="0"/>
              <a:t>National Institute of Neurological Disorders and Stroke in Bethesda, Maryland, </a:t>
            </a:r>
            <a:r>
              <a:rPr lang="en-US" dirty="0"/>
              <a:t>wanted to find the </a:t>
            </a:r>
            <a:r>
              <a:rPr lang="en-US" b="1" dirty="0"/>
              <a:t>neural basis for unselfish acts</a:t>
            </a:r>
            <a:r>
              <a:rPr lang="en-US" dirty="0"/>
              <a:t>. They decided to peek into the brains of </a:t>
            </a:r>
            <a:r>
              <a:rPr lang="en-US" b="1" dirty="0"/>
              <a:t>19 volunteers who were choosing whether to give money to charity, or keep it for themselves. </a:t>
            </a:r>
            <a:r>
              <a:rPr lang="en-US" dirty="0"/>
              <a:t>To do so, they used a standard technique called </a:t>
            </a:r>
            <a:r>
              <a:rPr lang="en-US" b="1" dirty="0"/>
              <a:t>functional magnetic resonance imaging,</a:t>
            </a:r>
            <a:r>
              <a:rPr lang="en-US" dirty="0"/>
              <a:t> which can map the activity of the various parts of the brain. The results were reported in this week’s </a:t>
            </a:r>
            <a:r>
              <a:rPr lang="en-US" b="1" i="1" dirty="0"/>
              <a:t>Proceedings of the National Academy of Sciences</a:t>
            </a:r>
            <a:r>
              <a:rPr lang="en-US" b="1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0570" y="6420749"/>
            <a:ext cx="5519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02124"/>
                </a:solidFill>
                <a:latin typeface="arial" charset="0"/>
              </a:rPr>
              <a:t>Altruism is </a:t>
            </a:r>
            <a:r>
              <a:rPr lang="en-US" b="1">
                <a:solidFill>
                  <a:srgbClr val="202124"/>
                </a:solidFill>
                <a:latin typeface="arial" charset="0"/>
              </a:rPr>
              <a:t>the unselfish concern for other people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1.3 </a:t>
            </a:r>
            <a:r>
              <a:rPr lang="en-US" dirty="0"/>
              <a:t>Altruism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498600"/>
            <a:ext cx="10327104" cy="44323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subjects of the study were each </a:t>
            </a:r>
            <a:r>
              <a:rPr lang="en-US" b="1" dirty="0"/>
              <a:t>given $128 </a:t>
            </a:r>
            <a:r>
              <a:rPr lang="en-US" dirty="0"/>
              <a:t>and told that they could donate anonymously to any of a range of potentially </a:t>
            </a:r>
            <a:r>
              <a:rPr lang="en-US" b="1" dirty="0"/>
              <a:t>controversial charities. </a:t>
            </a:r>
          </a:p>
          <a:p>
            <a:pPr algn="just"/>
            <a:r>
              <a:rPr lang="en-US" dirty="0"/>
              <a:t>These embraced a wide range of causes, </a:t>
            </a:r>
            <a:r>
              <a:rPr lang="en-US" b="1" dirty="0"/>
              <a:t>including support for abortion, euthanasia (</a:t>
            </a:r>
            <a:r>
              <a:rPr lang="en-US" dirty="0"/>
              <a:t>he practice (illegal in most countries) of killing somebody without pain who wants to die because he/she is suffering from a disease that cannot be cured) </a:t>
            </a:r>
            <a:r>
              <a:rPr lang="en-US" b="1" dirty="0"/>
              <a:t>and sex equality, and opposition to the death penalty, nuclear power and war. </a:t>
            </a:r>
          </a:p>
          <a:p>
            <a:pPr algn="just"/>
            <a:r>
              <a:rPr lang="en-US" dirty="0"/>
              <a:t>The experiment was set up so that the volunteers could choose </a:t>
            </a:r>
            <a:r>
              <a:rPr lang="en-US" b="1" dirty="0"/>
              <a:t>to accept or reject choices such as</a:t>
            </a:r>
            <a:r>
              <a:rPr lang="en-US" dirty="0"/>
              <a:t>: </a:t>
            </a:r>
          </a:p>
          <a:p>
            <a:pPr algn="just"/>
            <a:r>
              <a:rPr lang="en-US" b="1" dirty="0"/>
              <a:t>to give away money that cost them nothing;</a:t>
            </a:r>
          </a:p>
          <a:p>
            <a:pPr algn="just"/>
            <a:r>
              <a:rPr lang="en-US" b="1" dirty="0"/>
              <a:t> to give money that was subtracted from their pots; </a:t>
            </a:r>
          </a:p>
          <a:p>
            <a:pPr algn="just"/>
            <a:r>
              <a:rPr lang="en-US" b="1" dirty="0"/>
              <a:t>to oppose donation but not be </a:t>
            </a:r>
            <a:r>
              <a:rPr lang="en-US" b="1" dirty="0" err="1"/>
              <a:t>penalised</a:t>
            </a:r>
            <a:r>
              <a:rPr lang="en-US" b="1" dirty="0"/>
              <a:t> for it; </a:t>
            </a:r>
          </a:p>
          <a:p>
            <a:pPr algn="just"/>
            <a:r>
              <a:rPr lang="en-US" b="1" dirty="0"/>
              <a:t>or to oppose donation and have money taken from them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334619"/>
            <a:ext cx="9520158" cy="1049235"/>
          </a:xfrm>
        </p:spPr>
        <p:txBody>
          <a:bodyPr/>
          <a:lstStyle/>
          <a:p>
            <a:r>
              <a:rPr lang="en-US" b="1" dirty="0"/>
              <a:t>Case 1.3 </a:t>
            </a:r>
            <a:r>
              <a:rPr lang="en-US" dirty="0"/>
              <a:t>Altruism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383854"/>
            <a:ext cx="10123904" cy="467404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The instances where money was to be taken away were defined as “costly”. </a:t>
            </a:r>
            <a:r>
              <a:rPr lang="en-US" dirty="0"/>
              <a:t>Such occasions set up a </a:t>
            </a:r>
            <a:r>
              <a:rPr lang="en-US" b="1" dirty="0"/>
              <a:t>conflict between each volunteer’s motivation to reward themselves by keeping the money and the desire to donate to or oppose a cause they felt strongly about. </a:t>
            </a:r>
          </a:p>
          <a:p>
            <a:pPr algn="just"/>
            <a:r>
              <a:rPr lang="en-US" dirty="0"/>
              <a:t>Faced with </a:t>
            </a:r>
            <a:r>
              <a:rPr lang="en-US" b="1" dirty="0"/>
              <a:t>such dilemmas in the minds of their subjects, the researchers were able to examine what went on inside each person’s head as they made decisions based on moral beliefs.</a:t>
            </a:r>
          </a:p>
          <a:p>
            <a:pPr algn="just"/>
            <a:r>
              <a:rPr lang="en-US" dirty="0"/>
              <a:t>They found that the part of the brain that was active when a </a:t>
            </a:r>
            <a:r>
              <a:rPr lang="en-US" b="1" dirty="0"/>
              <a:t>person donated happened to be the brain’s reward </a:t>
            </a:r>
            <a:r>
              <a:rPr lang="en-US" b="1" dirty="0" err="1"/>
              <a:t>centre</a:t>
            </a:r>
            <a:r>
              <a:rPr lang="en-US" b="1" dirty="0"/>
              <a:t>-the mesolimbic pathway</a:t>
            </a:r>
            <a:r>
              <a:rPr lang="en-US" dirty="0"/>
              <a:t>, to give it its proper name-responsible for doling out the dopamine-mediated euphoria associated with sex, money, food and drugs. </a:t>
            </a:r>
          </a:p>
          <a:p>
            <a:pPr algn="just"/>
            <a:r>
              <a:rPr lang="en-US" dirty="0"/>
              <a:t>Thus the </a:t>
            </a:r>
            <a:r>
              <a:rPr lang="en-US" b="1" dirty="0"/>
              <a:t>warm glow that accompanies charitable giving has a physiological basis. </a:t>
            </a:r>
          </a:p>
          <a:p>
            <a:pPr algn="just"/>
            <a:endParaRPr lang="en-US" dirty="0"/>
          </a:p>
          <a:p>
            <a:pPr algn="just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1.3 </a:t>
            </a:r>
            <a:r>
              <a:rPr lang="en-US" dirty="0"/>
              <a:t>Altruism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104013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But it seems there is more to altruism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Donating also engaged the part of the brain that plays a role in the bonding behavior </a:t>
            </a:r>
            <a:r>
              <a:rPr lang="en-US" b="1" dirty="0"/>
              <a:t>between mother and child, and in romantic love. </a:t>
            </a:r>
          </a:p>
          <a:p>
            <a:pPr algn="just"/>
            <a:r>
              <a:rPr lang="en-US" dirty="0"/>
              <a:t>This involves </a:t>
            </a:r>
            <a:r>
              <a:rPr lang="en-US" b="1" dirty="0"/>
              <a:t>oxytocin,</a:t>
            </a:r>
            <a:r>
              <a:rPr lang="en-US" dirty="0"/>
              <a:t> a hormone that increases trust and co-operation. When </a:t>
            </a:r>
            <a:r>
              <a:rPr lang="en-US" b="1" dirty="0"/>
              <a:t>subjects opposed a cause</a:t>
            </a:r>
            <a:r>
              <a:rPr lang="en-US" dirty="0"/>
              <a:t>, the part of the brain right next to it was active. </a:t>
            </a:r>
          </a:p>
          <a:p>
            <a:pPr algn="just"/>
            <a:r>
              <a:rPr lang="en-US" dirty="0"/>
              <a:t>This area is thought to be responsible for </a:t>
            </a:r>
            <a:r>
              <a:rPr lang="en-US" b="1" dirty="0"/>
              <a:t>decisions involving punishment. </a:t>
            </a:r>
          </a:p>
          <a:p>
            <a:pPr algn="just"/>
            <a:r>
              <a:rPr lang="en-US" dirty="0"/>
              <a:t>And </a:t>
            </a:r>
            <a:r>
              <a:rPr lang="en-US" b="1" dirty="0"/>
              <a:t>a third part of the brain</a:t>
            </a:r>
            <a:r>
              <a:rPr lang="en-US" dirty="0"/>
              <a:t>, an area called the </a:t>
            </a:r>
            <a:r>
              <a:rPr lang="en-US" b="1" dirty="0"/>
              <a:t>anterior prefrontal cortex </a:t>
            </a:r>
            <a:r>
              <a:rPr lang="en-US" dirty="0"/>
              <a:t>— which lies just behind the forehead, evolved relatively recently and is thought to be unique to humans — was </a:t>
            </a:r>
            <a:r>
              <a:rPr lang="en-US" b="1" dirty="0"/>
              <a:t>involved in the complex, costly decisions when self-interest and moral beliefs were in conflict. </a:t>
            </a:r>
          </a:p>
          <a:p>
            <a:pPr algn="just"/>
            <a:r>
              <a:rPr lang="en-US" b="1" dirty="0"/>
              <a:t>Giving may make all sorts of animals feel good</a:t>
            </a:r>
            <a:r>
              <a:rPr lang="en-US" dirty="0"/>
              <a:t>, but grappling with this particular sort of dilemma would appear to rely on a uniquely human part of the brain. </a:t>
            </a:r>
          </a:p>
          <a:p>
            <a:pPr algn="just"/>
            <a:r>
              <a:rPr lang="en-US" i="1" dirty="0"/>
              <a:t>Source: </a:t>
            </a:r>
            <a:r>
              <a:rPr lang="en-US" dirty="0"/>
              <a:t>The Economist</a:t>
            </a:r>
            <a:r>
              <a:rPr lang="en-US" i="1" dirty="0"/>
              <a:t>, October 12, 2006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4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652119"/>
            <a:ext cx="9520158" cy="1049235"/>
          </a:xfrm>
        </p:spPr>
        <p:txBody>
          <a:bodyPr/>
          <a:lstStyle/>
          <a:p>
            <a:r>
              <a:rPr lang="en-US" b="1" dirty="0"/>
              <a:t>Issues: </a:t>
            </a:r>
            <a:r>
              <a:rPr lang="en-US" dirty="0"/>
              <a:t>The nature of economic behavior</a:t>
            </a:r>
            <a:r>
              <a:rPr lang="en-US" b="1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548954"/>
            <a:ext cx="10149304" cy="4077146"/>
          </a:xfrm>
        </p:spPr>
        <p:txBody>
          <a:bodyPr/>
          <a:lstStyle/>
          <a:p>
            <a:pPr algn="just"/>
            <a:r>
              <a:rPr lang="en-US" b="1" dirty="0"/>
              <a:t>Economic behavior </a:t>
            </a:r>
            <a:r>
              <a:rPr lang="en-US" dirty="0"/>
              <a:t>is not just about </a:t>
            </a:r>
            <a:r>
              <a:rPr lang="en-US" b="1" dirty="0"/>
              <a:t>monetary transactions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‘</a:t>
            </a:r>
            <a:r>
              <a:rPr lang="en-US" b="1" dirty="0"/>
              <a:t>Altruistic’ </a:t>
            </a:r>
            <a:r>
              <a:rPr lang="en-US" dirty="0"/>
              <a:t>acts and spiteful acts also are relevant. We need to understand the </a:t>
            </a:r>
            <a:r>
              <a:rPr lang="en-US" b="1" dirty="0"/>
              <a:t>basis of such acts </a:t>
            </a:r>
            <a:r>
              <a:rPr lang="en-US" dirty="0"/>
              <a:t>in order to explain and </a:t>
            </a:r>
            <a:r>
              <a:rPr lang="en-US" b="1" dirty="0"/>
              <a:t>predict human behavior in a wide variety of different situations</a:t>
            </a:r>
            <a:r>
              <a:rPr lang="en-US" dirty="0"/>
              <a:t>, such as donating to charity, labor strikes, lending the neighbor one’s car and remonstrating with people who litter the streets.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2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Issues: </a:t>
            </a:r>
            <a:r>
              <a:rPr lang="en-US" dirty="0"/>
              <a:t>Fairness and social preferences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781004" cy="3450613"/>
          </a:xfrm>
        </p:spPr>
        <p:txBody>
          <a:bodyPr/>
          <a:lstStyle/>
          <a:p>
            <a:pPr algn="just"/>
            <a:r>
              <a:rPr lang="en-US" dirty="0"/>
              <a:t>This aspect is closely related to the first one (the nature of economic behavior). </a:t>
            </a:r>
          </a:p>
          <a:p>
            <a:pPr algn="just"/>
            <a:r>
              <a:rPr lang="en-US" dirty="0"/>
              <a:t>We need to understand the importance of </a:t>
            </a:r>
            <a:r>
              <a:rPr lang="en-US" b="1" dirty="0"/>
              <a:t>inequality aversion</a:t>
            </a:r>
            <a:r>
              <a:rPr lang="en-US" dirty="0"/>
              <a:t>, </a:t>
            </a:r>
            <a:r>
              <a:rPr lang="en-US" b="1" dirty="0"/>
              <a:t>the perceived kindness of others, reciprocity and the intentions of others</a:t>
            </a:r>
            <a:r>
              <a:rPr lang="en-US" dirty="0"/>
              <a:t> if we are to predict behavior in social situations when strategic interaction is important.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7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Issues : The role of Neuro-Science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549400"/>
            <a:ext cx="10274300" cy="47625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study described above demonstrates </a:t>
            </a:r>
            <a:r>
              <a:rPr lang="en-US" b="1" dirty="0"/>
              <a:t>clearly how useful neuroscience can be in explaining behavior that cannot easily be explained by the standard economic model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particular it shows that ‘</a:t>
            </a:r>
            <a:r>
              <a:rPr lang="en-US" b="1" dirty="0"/>
              <a:t>self-interest’ </a:t>
            </a:r>
            <a:r>
              <a:rPr lang="en-US" dirty="0"/>
              <a:t>needs to be understood in a broad context. </a:t>
            </a:r>
            <a:r>
              <a:rPr lang="en-US" b="1" dirty="0"/>
              <a:t>Charitable acts are thus self-interested acts </a:t>
            </a:r>
            <a:r>
              <a:rPr lang="en-US" dirty="0"/>
              <a:t>because they make us </a:t>
            </a:r>
            <a:r>
              <a:rPr lang="en-US" b="1" dirty="0"/>
              <a:t>feel good, contrary to the common narrow understanding of self-interested acts.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It is important to realize that only by performing </a:t>
            </a:r>
            <a:r>
              <a:rPr lang="en-US" b="1" dirty="0"/>
              <a:t>neuroscientific studies </a:t>
            </a:r>
            <a:r>
              <a:rPr lang="en-US" dirty="0"/>
              <a:t>involving techniques like functional magnetic resonance imaging (fMRI) can we establish firm evidence regarding the real motivations </a:t>
            </a:r>
            <a:r>
              <a:rPr lang="en-US" b="1" dirty="0"/>
              <a:t>behind ‘altruistic’ and spiteful acts, </a:t>
            </a:r>
            <a:r>
              <a:rPr lang="en-US" dirty="0"/>
              <a:t>since people often deny these motivations, and even ‘honest’ introspection may not reveal them.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 with other disciplines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536700"/>
            <a:ext cx="9958804" cy="42799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Behavioral economics </a:t>
            </a:r>
            <a:r>
              <a:rPr lang="en-US" dirty="0"/>
              <a:t>is considered as an </a:t>
            </a:r>
            <a:r>
              <a:rPr lang="en-US" b="1" i="1" dirty="0"/>
              <a:t>ad hoc </a:t>
            </a:r>
            <a:r>
              <a:rPr lang="en-US" b="1" dirty="0"/>
              <a:t>collection of observations </a:t>
            </a:r>
            <a:r>
              <a:rPr lang="en-US" dirty="0"/>
              <a:t>relating to behavioral biases </a:t>
            </a:r>
            <a:r>
              <a:rPr lang="en-US" b="1" dirty="0"/>
              <a:t>that has no underlying uniform theoretical foundation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At first sight </a:t>
            </a:r>
            <a:r>
              <a:rPr lang="en-US" b="1" dirty="0"/>
              <a:t>this criticism may seem to have some justification</a:t>
            </a:r>
            <a:r>
              <a:rPr lang="en-US" dirty="0"/>
              <a:t>, in that over the last three decades </a:t>
            </a:r>
            <a:r>
              <a:rPr lang="en-US" b="1" dirty="0"/>
              <a:t>many biases have been discovered </a:t>
            </a:r>
            <a:r>
              <a:rPr lang="en-US" dirty="0"/>
              <a:t>that present themselves as </a:t>
            </a:r>
            <a:r>
              <a:rPr lang="en-US" b="1" dirty="0"/>
              <a:t>anomalies within the confines of the standard model</a:t>
            </a:r>
            <a:r>
              <a:rPr lang="en-US" dirty="0"/>
              <a:t>, some working in opposite directions from each other, and many researchers have been content to record and model these in a </a:t>
            </a:r>
            <a:r>
              <a:rPr lang="en-US" b="1" dirty="0"/>
              <a:t>narrow behavioral context. </a:t>
            </a:r>
          </a:p>
          <a:p>
            <a:pPr algn="just"/>
            <a:r>
              <a:rPr lang="en-US" dirty="0"/>
              <a:t>However, it is a </a:t>
            </a:r>
            <a:r>
              <a:rPr lang="en-US" dirty="0">
                <a:highlight>
                  <a:srgbClr val="FFFF00"/>
                </a:highlight>
              </a:rPr>
              <a:t>fundamental objective is  to examine not only how people behave in ‘</a:t>
            </a:r>
            <a:r>
              <a:rPr lang="en-US" b="1" dirty="0">
                <a:highlight>
                  <a:srgbClr val="FFFF00"/>
                </a:highlight>
              </a:rPr>
              <a:t>idiosyncratic’ </a:t>
            </a:r>
            <a:r>
              <a:rPr lang="en-US" dirty="0">
                <a:highlight>
                  <a:srgbClr val="FFFF00"/>
                </a:highlight>
              </a:rPr>
              <a:t>ways, but also why they behave in these ways.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5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2" y="550519"/>
            <a:ext cx="9520158" cy="1049235"/>
          </a:xfrm>
        </p:spPr>
        <p:txBody>
          <a:bodyPr/>
          <a:lstStyle/>
          <a:p>
            <a:r>
              <a:rPr lang="en-US" dirty="0"/>
              <a:t>Evolutionary Biology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492" y="1397000"/>
            <a:ext cx="9871908" cy="4241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Theodosius </a:t>
            </a:r>
            <a:r>
              <a:rPr lang="en-US" dirty="0" err="1"/>
              <a:t>Dobzhanksy</a:t>
            </a:r>
            <a:r>
              <a:rPr lang="en-US" dirty="0"/>
              <a:t>, a field </a:t>
            </a:r>
            <a:r>
              <a:rPr lang="en-US" b="1" dirty="0"/>
              <a:t>naturalist and evolutionary biologist</a:t>
            </a:r>
            <a:r>
              <a:rPr lang="en-US" dirty="0"/>
              <a:t>, once famously said ‘</a:t>
            </a:r>
            <a:r>
              <a:rPr lang="en-US" b="1" dirty="0"/>
              <a:t>nothing in biology makes sense except in the light of evolution’ </a:t>
            </a:r>
            <a:r>
              <a:rPr lang="en-US" dirty="0"/>
              <a:t>(</a:t>
            </a:r>
            <a:r>
              <a:rPr lang="en-US" dirty="0" err="1"/>
              <a:t>Dobzhansky</a:t>
            </a:r>
            <a:r>
              <a:rPr lang="en-US" dirty="0"/>
              <a:t>, 1973). </a:t>
            </a:r>
          </a:p>
          <a:p>
            <a:pPr algn="just"/>
            <a:r>
              <a:rPr lang="en-US" dirty="0"/>
              <a:t>Scientists in this field have for several decades reached a general consensus regarding evolutionary theory, sometimes referred to as ‘</a:t>
            </a:r>
            <a:r>
              <a:rPr lang="en-US" b="1" dirty="0"/>
              <a:t>the modern synthesis</a:t>
            </a:r>
            <a:r>
              <a:rPr lang="en-US" dirty="0"/>
              <a:t>’ or the ‘</a:t>
            </a:r>
            <a:r>
              <a:rPr lang="en-US" b="1" dirty="0"/>
              <a:t>neo-Darwinian synthesis’ </a:t>
            </a:r>
            <a:r>
              <a:rPr lang="en-US" dirty="0"/>
              <a:t>(NDS). </a:t>
            </a:r>
          </a:p>
        </p:txBody>
      </p:sp>
    </p:spTree>
    <p:extLst>
      <p:ext uri="{BB962C8B-B14F-4D97-AF65-F5344CB8AC3E}">
        <p14:creationId xmlns:p14="http://schemas.microsoft.com/office/powerpoint/2010/main" val="68284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0"/>
            <a:ext cx="9520158" cy="1049235"/>
          </a:xfrm>
        </p:spPr>
        <p:txBody>
          <a:bodyPr/>
          <a:lstStyle/>
          <a:p>
            <a:r>
              <a:rPr lang="en-US" dirty="0"/>
              <a:t>Evolutionary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244600"/>
            <a:ext cx="10174704" cy="4368800"/>
          </a:xfrm>
        </p:spPr>
        <p:txBody>
          <a:bodyPr>
            <a:normAutofit/>
          </a:bodyPr>
          <a:lstStyle/>
          <a:p>
            <a:r>
              <a:rPr lang="en-US" dirty="0"/>
              <a:t>There are four main features of </a:t>
            </a:r>
            <a:r>
              <a:rPr lang="en-US" b="1" dirty="0"/>
              <a:t>neo-Darwinian synthesis </a:t>
            </a:r>
            <a:r>
              <a:rPr lang="en-US" dirty="0"/>
              <a:t>: </a:t>
            </a:r>
          </a:p>
          <a:p>
            <a:r>
              <a:rPr lang="en-US" b="1" dirty="0"/>
              <a:t>1  </a:t>
            </a:r>
            <a:r>
              <a:rPr lang="en-US" b="1" dirty="0">
                <a:highlight>
                  <a:srgbClr val="FFFF00"/>
                </a:highlight>
              </a:rPr>
              <a:t>Inheritan</a:t>
            </a:r>
            <a:r>
              <a:rPr lang="en-US" dirty="0">
                <a:highlight>
                  <a:srgbClr val="FFFF00"/>
                </a:highlight>
              </a:rPr>
              <a:t>ce </a:t>
            </a:r>
            <a:r>
              <a:rPr lang="en-US" dirty="0"/>
              <a:t>– genes are the unit of inheritance, and are transferred from parents to offspring. </a:t>
            </a:r>
          </a:p>
          <a:p>
            <a:r>
              <a:rPr lang="en-US" b="1" dirty="0"/>
              <a:t>2  V</a:t>
            </a:r>
            <a:r>
              <a:rPr lang="en-US" b="1" dirty="0">
                <a:highlight>
                  <a:srgbClr val="FFFF00"/>
                </a:highlight>
              </a:rPr>
              <a:t>ariation</a:t>
            </a:r>
            <a:r>
              <a:rPr lang="en-US" dirty="0"/>
              <a:t> – there is a diversity of genes in any population, sometimes referred to as the ‘</a:t>
            </a:r>
            <a:r>
              <a:rPr lang="en-US" b="1" dirty="0"/>
              <a:t>gene pool’. </a:t>
            </a:r>
          </a:p>
          <a:p>
            <a:r>
              <a:rPr lang="en-US" b="1" dirty="0"/>
              <a:t>3 </a:t>
            </a:r>
            <a:r>
              <a:rPr lang="en-US" b="1" dirty="0">
                <a:highlight>
                  <a:srgbClr val="FFFF00"/>
                </a:highlight>
              </a:rPr>
              <a:t> Change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– the </a:t>
            </a:r>
            <a:r>
              <a:rPr lang="en-US" b="1" dirty="0"/>
              <a:t>mixing of genes from parents (recombination), </a:t>
            </a:r>
            <a:r>
              <a:rPr lang="en-US" dirty="0"/>
              <a:t>and </a:t>
            </a:r>
            <a:r>
              <a:rPr lang="en-US" b="1" dirty="0"/>
              <a:t>mutation</a:t>
            </a:r>
            <a:r>
              <a:rPr lang="en-US" dirty="0"/>
              <a:t> from one generation to another, </a:t>
            </a:r>
            <a:r>
              <a:rPr lang="en-US" b="1" dirty="0"/>
              <a:t>result in offspring having different genes from parents</a:t>
            </a:r>
            <a:r>
              <a:rPr lang="en-US" dirty="0"/>
              <a:t>. </a:t>
            </a:r>
          </a:p>
          <a:p>
            <a:r>
              <a:rPr lang="en-US" b="1" dirty="0"/>
              <a:t>4  </a:t>
            </a:r>
            <a:r>
              <a:rPr lang="en-US" b="1" dirty="0">
                <a:highlight>
                  <a:srgbClr val="FFFF00"/>
                </a:highlight>
              </a:rPr>
              <a:t>Natural selection </a:t>
            </a:r>
            <a:r>
              <a:rPr lang="en-US" dirty="0"/>
              <a:t>– the genes of those members of a population </a:t>
            </a:r>
            <a:r>
              <a:rPr lang="en-US" b="1" dirty="0"/>
              <a:t>best able to survive </a:t>
            </a:r>
            <a:r>
              <a:rPr lang="en-US" dirty="0"/>
              <a:t>and </a:t>
            </a:r>
            <a:r>
              <a:rPr lang="en-US" b="1" dirty="0"/>
              <a:t>reproduce tend to spread and predominate over time</a:t>
            </a:r>
            <a:r>
              <a:rPr lang="en-US" dirty="0"/>
              <a:t>, leading to adaptations to the environment.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360019"/>
            <a:ext cx="9520158" cy="1049235"/>
          </a:xfrm>
        </p:spPr>
        <p:txBody>
          <a:bodyPr/>
          <a:lstStyle/>
          <a:p>
            <a:r>
              <a:rPr lang="en-US"/>
              <a:t>Evolutionary Biology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409254"/>
            <a:ext cx="9730204" cy="4293046"/>
          </a:xfrm>
        </p:spPr>
        <p:txBody>
          <a:bodyPr/>
          <a:lstStyle/>
          <a:p>
            <a:r>
              <a:rPr lang="en-US" dirty="0"/>
              <a:t>There is  no serious scientist doubts the process of evolution</a:t>
            </a:r>
          </a:p>
          <a:p>
            <a:r>
              <a:rPr lang="en-US" dirty="0"/>
              <a:t>Though  some have questioned the </a:t>
            </a:r>
            <a:r>
              <a:rPr lang="en-US" b="1" dirty="0"/>
              <a:t>relative importance of natural selection </a:t>
            </a:r>
            <a:r>
              <a:rPr lang="en-US" dirty="0"/>
              <a:t>in relation to other factors that cause intergenerational change, such as </a:t>
            </a:r>
            <a:r>
              <a:rPr lang="en-US" b="1" dirty="0"/>
              <a:t>‘</a:t>
            </a:r>
            <a:r>
              <a:rPr lang="en-US" b="1" dirty="0">
                <a:highlight>
                  <a:srgbClr val="FFFF00"/>
                </a:highlight>
              </a:rPr>
              <a:t>genetic drift’</a:t>
            </a:r>
            <a:r>
              <a:rPr lang="en-US" dirty="0">
                <a:highlight>
                  <a:srgbClr val="FFFF00"/>
                </a:highlight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7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9" y="228600"/>
            <a:ext cx="9520158" cy="1049235"/>
          </a:xfrm>
        </p:spPr>
        <p:txBody>
          <a:bodyPr/>
          <a:lstStyle/>
          <a:p>
            <a:r>
              <a:rPr lang="en-US" dirty="0"/>
              <a:t>Evolutionary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96" y="1442936"/>
            <a:ext cx="10238204" cy="3675164"/>
          </a:xfrm>
        </p:spPr>
        <p:txBody>
          <a:bodyPr/>
          <a:lstStyle/>
          <a:p>
            <a:r>
              <a:rPr lang="en-US" dirty="0"/>
              <a:t>Closely related to the discipline of </a:t>
            </a:r>
            <a:r>
              <a:rPr lang="en-US" b="1" dirty="0"/>
              <a:t>evolutionary biology </a:t>
            </a:r>
            <a:r>
              <a:rPr lang="en-US" dirty="0"/>
              <a:t>is </a:t>
            </a:r>
            <a:r>
              <a:rPr lang="en-US" b="1" dirty="0"/>
              <a:t>evolutionary psychology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Evolutionary psychology is a </a:t>
            </a:r>
            <a:r>
              <a:rPr lang="en-US" dirty="0">
                <a:highlight>
                  <a:srgbClr val="FFFF00"/>
                </a:highlight>
              </a:rPr>
              <a:t>relatively new discipline</a:t>
            </a:r>
            <a:r>
              <a:rPr lang="en-US" dirty="0"/>
              <a:t>, and it is fundamentally an </a:t>
            </a:r>
            <a:r>
              <a:rPr lang="en-US" b="1" dirty="0"/>
              <a:t>offshoot of evolutionary biology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While it may be </a:t>
            </a:r>
            <a:r>
              <a:rPr lang="en-US" b="1" dirty="0"/>
              <a:t>hazardous to try and condense all psychological explanations </a:t>
            </a:r>
            <a:r>
              <a:rPr lang="en-US" dirty="0"/>
              <a:t>into a </a:t>
            </a:r>
            <a:r>
              <a:rPr lang="en-US" b="1" dirty="0"/>
              <a:t>universal protocol, </a:t>
            </a:r>
            <a:r>
              <a:rPr lang="en-US" dirty="0"/>
              <a:t>we believe that </a:t>
            </a:r>
            <a:r>
              <a:rPr lang="en-US" b="1" dirty="0"/>
              <a:t>evolutionary psychology </a:t>
            </a:r>
            <a:r>
              <a:rPr lang="en-US" dirty="0"/>
              <a:t>can be a </a:t>
            </a:r>
            <a:r>
              <a:rPr lang="en-US" dirty="0">
                <a:highlight>
                  <a:srgbClr val="FFFF00"/>
                </a:highlight>
              </a:rPr>
              <a:t>significant aid in understanding and relating many of the different findings from empirical studies. </a:t>
            </a:r>
          </a:p>
          <a:p>
            <a:pPr algn="just"/>
            <a:r>
              <a:rPr lang="en-US" b="1" dirty="0"/>
              <a:t>Our beliefs, preferences and decision-making processes are therefore heavily shaped by our evolutionary past. </a:t>
            </a:r>
          </a:p>
        </p:txBody>
      </p:sp>
    </p:spTree>
    <p:extLst>
      <p:ext uri="{BB962C8B-B14F-4D97-AF65-F5344CB8AC3E}">
        <p14:creationId xmlns:p14="http://schemas.microsoft.com/office/powerpoint/2010/main" val="112231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461619"/>
            <a:ext cx="9520158" cy="1049235"/>
          </a:xfrm>
        </p:spPr>
        <p:txBody>
          <a:bodyPr/>
          <a:lstStyle/>
          <a:p>
            <a:r>
              <a:rPr lang="en-US" dirty="0"/>
              <a:t>Evolutionary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25600"/>
            <a:ext cx="9679404" cy="40259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It is certainly </a:t>
            </a:r>
            <a:r>
              <a:rPr lang="en-US" b="1" dirty="0">
                <a:highlight>
                  <a:srgbClr val="FFFF00"/>
                </a:highlight>
              </a:rPr>
              <a:t>not proposed </a:t>
            </a:r>
            <a:r>
              <a:rPr lang="en-US" dirty="0">
                <a:highlight>
                  <a:srgbClr val="FFFF00"/>
                </a:highlight>
              </a:rPr>
              <a:t>that every psychological mechanism determining behavior is of </a:t>
            </a:r>
            <a:r>
              <a:rPr lang="en-US" b="1" dirty="0">
                <a:highlight>
                  <a:srgbClr val="FFFF00"/>
                </a:highlight>
              </a:rPr>
              <a:t>genetic origin resulting from natural selection</a:t>
            </a:r>
            <a:r>
              <a:rPr lang="en-US" dirty="0">
                <a:highlight>
                  <a:srgbClr val="FFFF00"/>
                </a:highlight>
              </a:rPr>
              <a:t>. </a:t>
            </a:r>
          </a:p>
          <a:p>
            <a:pPr algn="just"/>
            <a:r>
              <a:rPr lang="en-US" dirty="0"/>
              <a:t>This caricature of evolutionary psychology, combined with the misleading label of genetic determinism, is one that is unfortunately both pervasive and pernicious in many social sciences. </a:t>
            </a:r>
          </a:p>
          <a:p>
            <a:pPr algn="just"/>
            <a:r>
              <a:rPr lang="en-US" dirty="0"/>
              <a:t>There are many </a:t>
            </a:r>
            <a:r>
              <a:rPr lang="en-US" b="1" dirty="0"/>
              <a:t>differences between individuals, groups and societies </a:t>
            </a:r>
            <a:r>
              <a:rPr lang="en-US" dirty="0"/>
              <a:t>that have obviously arisen </a:t>
            </a:r>
            <a:r>
              <a:rPr lang="en-US" b="1" dirty="0"/>
              <a:t>for cultural reasons, </a:t>
            </a:r>
            <a:r>
              <a:rPr lang="en-US" dirty="0"/>
              <a:t>and </a:t>
            </a:r>
            <a:r>
              <a:rPr lang="en-US" b="1" dirty="0"/>
              <a:t>no evolutionary psychologist denies this. </a:t>
            </a:r>
          </a:p>
          <a:p>
            <a:pPr algn="just"/>
            <a:r>
              <a:rPr lang="en-US" dirty="0"/>
              <a:t>However, there are certain </a:t>
            </a:r>
            <a:r>
              <a:rPr lang="en-US" b="1" dirty="0"/>
              <a:t>universal features of human</a:t>
            </a:r>
            <a:r>
              <a:rPr lang="en-US" dirty="0"/>
              <a:t>, and even primate, psychology which lend themselves to an evolutionary explanation.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Many economists and psychologists reject the theories of </a:t>
            </a:r>
            <a:r>
              <a:rPr lang="en-US" b="1" dirty="0"/>
              <a:t>evolutionary psychology as being largely speculative. </a:t>
            </a:r>
          </a:p>
          <a:p>
            <a:pPr algn="just"/>
            <a:r>
              <a:rPr lang="en-US" dirty="0"/>
              <a:t>They are frequently dismissed in the social sciences as being ‘</a:t>
            </a:r>
            <a:r>
              <a:rPr lang="en-US" b="1" dirty="0"/>
              <a:t>just-so’</a:t>
            </a:r>
            <a:r>
              <a:rPr lang="en-US" dirty="0"/>
              <a:t> stories, meaning </a:t>
            </a:r>
            <a:r>
              <a:rPr lang="en-US" b="1" dirty="0"/>
              <a:t>that they are not true scientific theories </a:t>
            </a:r>
            <a:r>
              <a:rPr lang="en-US" dirty="0"/>
              <a:t>in terms of proposing </a:t>
            </a:r>
            <a:r>
              <a:rPr lang="en-US" b="1" dirty="0"/>
              <a:t>testable hypotheses. </a:t>
            </a:r>
          </a:p>
          <a:p>
            <a:pPr algn="just"/>
            <a:r>
              <a:rPr lang="en-US" dirty="0"/>
              <a:t>This view is caused by two main factors: </a:t>
            </a:r>
          </a:p>
          <a:p>
            <a:pPr algn="just"/>
            <a:r>
              <a:rPr lang="en-US" b="1" dirty="0"/>
              <a:t>(1) it is impossible by definition to perform experiments on the past; and </a:t>
            </a:r>
          </a:p>
          <a:p>
            <a:pPr algn="just"/>
            <a:r>
              <a:rPr lang="en-US" b="1" dirty="0"/>
              <a:t>(2) the past record of facts is highly incomplete. </a:t>
            </a:r>
          </a:p>
        </p:txBody>
      </p:sp>
    </p:spTree>
    <p:extLst>
      <p:ext uri="{BB962C8B-B14F-4D97-AF65-F5344CB8AC3E}">
        <p14:creationId xmlns:p14="http://schemas.microsoft.com/office/powerpoint/2010/main" val="154699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69519"/>
            <a:ext cx="9520158" cy="1049235"/>
          </a:xfrm>
        </p:spPr>
        <p:txBody>
          <a:bodyPr/>
          <a:lstStyle/>
          <a:p>
            <a:r>
              <a:rPr lang="en-US" dirty="0"/>
              <a:t>Cognitive Neuroscience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218754"/>
            <a:ext cx="10225504" cy="4508500"/>
          </a:xfrm>
        </p:spPr>
        <p:txBody>
          <a:bodyPr>
            <a:normAutofit/>
          </a:bodyPr>
          <a:lstStyle/>
          <a:p>
            <a:r>
              <a:rPr lang="en-US" b="1" dirty="0"/>
              <a:t>Cognitive neuroscience </a:t>
            </a:r>
            <a:r>
              <a:rPr lang="en-US" dirty="0"/>
              <a:t>is a relatively </a:t>
            </a:r>
            <a:r>
              <a:rPr lang="en-US" dirty="0">
                <a:highlight>
                  <a:srgbClr val="FFFF00"/>
                </a:highlight>
              </a:rPr>
              <a:t>new discipline</a:t>
            </a:r>
            <a:r>
              <a:rPr lang="en-US" dirty="0"/>
              <a:t>, which took off in the 1980s, and it essentially forms the nexus of </a:t>
            </a:r>
            <a:r>
              <a:rPr lang="en-US" b="1" dirty="0"/>
              <a:t>evolutionary biology and evolutionary psychology. </a:t>
            </a:r>
          </a:p>
          <a:p>
            <a:pPr algn="just"/>
            <a:r>
              <a:rPr lang="en-US" b="1" dirty="0"/>
              <a:t>Cognitive neuroscience </a:t>
            </a:r>
            <a:r>
              <a:rPr lang="en-US" dirty="0"/>
              <a:t>has seen significant empirical advances made possible by a number of </a:t>
            </a:r>
            <a:r>
              <a:rPr lang="en-US" b="1" dirty="0">
                <a:highlight>
                  <a:srgbClr val="FFFF00"/>
                </a:highlight>
              </a:rPr>
              <a:t>recent technological developments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/>
              <a:t>particularly in terms of </a:t>
            </a:r>
            <a:r>
              <a:rPr lang="en-US" b="1" dirty="0"/>
              <a:t>brain scanning and imaging techniques like PET </a:t>
            </a:r>
            <a:r>
              <a:rPr lang="en-US" dirty="0"/>
              <a:t>(positron emission tomography), </a:t>
            </a:r>
            <a:r>
              <a:rPr lang="en-US" b="1" dirty="0"/>
              <a:t>fMRI</a:t>
            </a:r>
            <a:r>
              <a:rPr lang="en-US" dirty="0"/>
              <a:t> (functional magnetic resonance imaging), </a:t>
            </a:r>
            <a:r>
              <a:rPr lang="en-US" b="1" dirty="0"/>
              <a:t>EEG </a:t>
            </a:r>
            <a:r>
              <a:rPr lang="en-US" dirty="0"/>
              <a:t>(electroencephalography), </a:t>
            </a:r>
            <a:r>
              <a:rPr lang="en-US" b="1" dirty="0" err="1"/>
              <a:t>rCBF</a:t>
            </a:r>
            <a:r>
              <a:rPr lang="en-US" b="1" dirty="0"/>
              <a:t> </a:t>
            </a:r>
            <a:r>
              <a:rPr lang="en-US" dirty="0"/>
              <a:t>(regional cerebral blood flow) and </a:t>
            </a:r>
            <a:r>
              <a:rPr lang="en-US" b="1" dirty="0"/>
              <a:t>TMS</a:t>
            </a:r>
            <a:r>
              <a:rPr lang="en-US" dirty="0"/>
              <a:t> (transcranial magnetic stimulation). </a:t>
            </a:r>
          </a:p>
          <a:p>
            <a:pPr algn="just"/>
            <a:r>
              <a:rPr lang="en-US" dirty="0"/>
              <a:t>These methods </a:t>
            </a:r>
            <a:r>
              <a:rPr lang="en-US" dirty="0">
                <a:highlight>
                  <a:srgbClr val="FFFF00"/>
                </a:highlight>
              </a:rPr>
              <a:t>detect (or in the case of TMS, block) </a:t>
            </a:r>
            <a:r>
              <a:rPr lang="en-US" b="1" dirty="0">
                <a:highlight>
                  <a:srgbClr val="FFFF00"/>
                </a:highlight>
              </a:rPr>
              <a:t>brain activity </a:t>
            </a:r>
            <a:r>
              <a:rPr lang="en-US" dirty="0"/>
              <a:t>in particular areas in terms of electrical activity or increased blood flow, and this has been used to shed light on </a:t>
            </a:r>
            <a:r>
              <a:rPr lang="en-US" b="1" dirty="0"/>
              <a:t>various topics of interest in behavioral economics 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16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362</TotalTime>
  <Words>1978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</vt:lpstr>
      <vt:lpstr>Palatino Linotype</vt:lpstr>
      <vt:lpstr>Gallery</vt:lpstr>
      <vt:lpstr>Relationship of Behavioral economics with other Disciplines</vt:lpstr>
      <vt:lpstr>Relationship with other disciplines  </vt:lpstr>
      <vt:lpstr>Evolutionary Biology  </vt:lpstr>
      <vt:lpstr>Evolutionary Biology</vt:lpstr>
      <vt:lpstr>Evolutionary Biology</vt:lpstr>
      <vt:lpstr>Evolutionary Psychology</vt:lpstr>
      <vt:lpstr>Evolutionary Psychology</vt:lpstr>
      <vt:lpstr>Evolutionary Psychology</vt:lpstr>
      <vt:lpstr>Cognitive Neuroscience  </vt:lpstr>
      <vt:lpstr>Cognitive Neuroscience  </vt:lpstr>
      <vt:lpstr>Cognitive Neuroscience  </vt:lpstr>
      <vt:lpstr>Objectives  </vt:lpstr>
      <vt:lpstr>Case 1.3 Altruism </vt:lpstr>
      <vt:lpstr>Case 1.3 Altruism </vt:lpstr>
      <vt:lpstr>Case 1.3 Altruism </vt:lpstr>
      <vt:lpstr>Case 1.3 Altruism </vt:lpstr>
      <vt:lpstr>Issues: The nature of economic behavior  </vt:lpstr>
      <vt:lpstr>Issues: Fairness and social preferences  </vt:lpstr>
      <vt:lpstr>Issues : The role of Neuro-Science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of Behavioral economics with other branches</dc:title>
  <dc:creator>rkiran</dc:creator>
  <cp:lastModifiedBy>divija arora</cp:lastModifiedBy>
  <cp:revision>16</cp:revision>
  <dcterms:created xsi:type="dcterms:W3CDTF">2021-08-18T13:37:02Z</dcterms:created>
  <dcterms:modified xsi:type="dcterms:W3CDTF">2022-09-21T14:02:14Z</dcterms:modified>
</cp:coreProperties>
</file>