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2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03F-B0B9-FA40-B0FA-78FFE68DBAB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41AE84C-F08C-534A-BDCA-2BCD02C48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</a:t>
            </a:r>
            <a:r>
              <a:rPr lang="en-US" dirty="0"/>
              <a:t>R</a:t>
            </a:r>
            <a:r>
              <a:rPr lang="en-US" dirty="0" smtClean="0"/>
              <a:t>avi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0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Course Learning Outcomes (CLOs) / Course Objectives (COs):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24084"/>
            <a:ext cx="10175082" cy="42308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 </a:t>
            </a:r>
            <a:r>
              <a:rPr lang="en-US" dirty="0" smtClean="0"/>
              <a:t>Upon </a:t>
            </a:r>
            <a:r>
              <a:rPr lang="en-US" dirty="0"/>
              <a:t>completion of this course, students will be able to: </a:t>
            </a:r>
            <a:endParaRPr lang="en-GB" dirty="0"/>
          </a:p>
          <a:p>
            <a:pPr algn="just"/>
            <a:r>
              <a:rPr lang="en-GB" dirty="0" smtClean="0"/>
              <a:t>Employ </a:t>
            </a:r>
            <a:r>
              <a:rPr lang="en-GB" dirty="0"/>
              <a:t>concepts from economics and psychology to gain a deeper understanding of individual </a:t>
            </a:r>
            <a:r>
              <a:rPr lang="en-GB" dirty="0" err="1"/>
              <a:t>behavior</a:t>
            </a:r>
            <a:r>
              <a:rPr lang="en-GB" dirty="0"/>
              <a:t>. </a:t>
            </a:r>
          </a:p>
          <a:p>
            <a:pPr lvl="0" algn="just"/>
            <a:r>
              <a:rPr lang="en-US" dirty="0"/>
              <a:t>Demonstrate an understanding of traditional and modern microeconomic concepts and apply them for strategic decision making.</a:t>
            </a:r>
            <a:endParaRPr lang="en-GB" dirty="0"/>
          </a:p>
          <a:p>
            <a:pPr lvl="0" algn="just"/>
            <a:r>
              <a:rPr lang="en-US" dirty="0"/>
              <a:t>Apply rational choice theory to comprehend how heuristics can lead to systematic errors and biases in decision making.</a:t>
            </a:r>
            <a:endParaRPr lang="en-GB" dirty="0"/>
          </a:p>
          <a:p>
            <a:pPr lvl="0" algn="just"/>
            <a:r>
              <a:rPr lang="en-US" dirty="0"/>
              <a:t>Derive the behavior predicted by classical game theory in simple games.</a:t>
            </a:r>
            <a:endParaRPr lang="en-GB" dirty="0"/>
          </a:p>
          <a:p>
            <a:pPr lvl="0" algn="just"/>
            <a:r>
              <a:rPr lang="en-US" dirty="0"/>
              <a:t>Ability to apply behavioral models to interpret and predict behavior in simple frameworks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48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29423" cy="3450613"/>
          </a:xfrm>
        </p:spPr>
        <p:txBody>
          <a:bodyPr>
            <a:normAutofit/>
          </a:bodyPr>
          <a:lstStyle/>
          <a:p>
            <a:r>
              <a:rPr lang="en-US" b="1" dirty="0"/>
              <a:t>Text Book</a:t>
            </a:r>
            <a:r>
              <a:rPr lang="en-US" dirty="0"/>
              <a:t>:  </a:t>
            </a:r>
            <a:endParaRPr lang="en-GB" dirty="0"/>
          </a:p>
          <a:p>
            <a:r>
              <a:rPr lang="en-US" dirty="0"/>
              <a:t>An Introduction to Behavioral Economics, N. Wilkinson and M. </a:t>
            </a:r>
            <a:r>
              <a:rPr lang="en-US" dirty="0" err="1"/>
              <a:t>Klaes</a:t>
            </a:r>
            <a:r>
              <a:rPr lang="en-US" dirty="0"/>
              <a:t>, </a:t>
            </a:r>
            <a:r>
              <a:rPr lang="en-US" dirty="0" smtClean="0"/>
              <a:t>2019</a:t>
            </a:r>
            <a:endParaRPr lang="en-GB" dirty="0"/>
          </a:p>
          <a:p>
            <a:r>
              <a:rPr lang="en-US" b="1" dirty="0"/>
              <a:t>Reference Books:</a:t>
            </a:r>
            <a:endParaRPr lang="en-GB" dirty="0"/>
          </a:p>
          <a:p>
            <a:r>
              <a:rPr lang="en-GB" dirty="0"/>
              <a:t>Holt, Charles A. Markets, Games, and Strategic Behavior: An Introduction to Experimental Economics.  Princeton University Press, 2019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38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299552"/>
            <a:ext cx="9520158" cy="1049235"/>
          </a:xfrm>
        </p:spPr>
        <p:txBody>
          <a:bodyPr/>
          <a:lstStyle/>
          <a:p>
            <a:r>
              <a:rPr lang="en-US" dirty="0"/>
              <a:t>Behavioral </a:t>
            </a:r>
            <a:r>
              <a:rPr lang="en-US" dirty="0" smtClean="0"/>
              <a:t>Economics: UHU026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766360"/>
            <a:ext cx="9520158" cy="2078596"/>
          </a:xfrm>
        </p:spPr>
        <p:txBody>
          <a:bodyPr/>
          <a:lstStyle/>
          <a:p>
            <a:pPr algn="just"/>
            <a:r>
              <a:rPr lang="en-US" b="1" dirty="0"/>
              <a:t>Course Objectives:</a:t>
            </a:r>
            <a:r>
              <a:rPr lang="en-US" dirty="0"/>
              <a:t> To impart knowledge on current ideas and concepts regarding decision making in Economics, particularly from a behavioral science perspective, which can affect choices and behavior of firms, households and other economics entities.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5632"/>
              </p:ext>
            </p:extLst>
          </p:nvPr>
        </p:nvGraphicFramePr>
        <p:xfrm>
          <a:off x="8911986" y="1670872"/>
          <a:ext cx="2429304" cy="949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326"/>
                <a:gridCol w="607326"/>
                <a:gridCol w="607326"/>
                <a:gridCol w="607326"/>
              </a:tblGrid>
              <a:tr h="474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</a:t>
                      </a:r>
                      <a:endParaRPr lang="en-GB" sz="1200" dirty="0">
                        <a:solidFill>
                          <a:srgbClr val="696867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</a:t>
                      </a:r>
                      <a:endParaRPr lang="en-GB" sz="1200" dirty="0">
                        <a:solidFill>
                          <a:srgbClr val="696867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  <a:endParaRPr lang="en-GB" sz="1200" dirty="0">
                        <a:solidFill>
                          <a:srgbClr val="696867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</a:t>
                      </a:r>
                      <a:endParaRPr lang="en-GB" sz="1200" dirty="0">
                        <a:solidFill>
                          <a:srgbClr val="696867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74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GB" sz="1200">
                        <a:solidFill>
                          <a:srgbClr val="696867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GB" sz="120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49679"/>
            <a:ext cx="9520158" cy="1049235"/>
          </a:xfrm>
        </p:spPr>
        <p:txBody>
          <a:bodyPr/>
          <a:lstStyle/>
          <a:p>
            <a:r>
              <a:rPr lang="en-US" b="1" dirty="0"/>
              <a:t>Course </a:t>
            </a:r>
            <a:r>
              <a:rPr lang="en-US" b="1" dirty="0" smtClean="0"/>
              <a:t>Content : </a:t>
            </a:r>
            <a:r>
              <a:rPr lang="en-US" b="1" dirty="0"/>
              <a:t>Introduction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783718"/>
            <a:ext cx="10147789" cy="337513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The </a:t>
            </a:r>
            <a:r>
              <a:rPr lang="en-US" b="1" dirty="0"/>
              <a:t>neoclassical/standard model and behavioral economics in contrast; </a:t>
            </a:r>
            <a:endParaRPr lang="en-US" b="1" dirty="0" smtClean="0"/>
          </a:p>
          <a:p>
            <a:pPr algn="just"/>
            <a:r>
              <a:rPr lang="en-US" b="1" dirty="0" smtClean="0"/>
              <a:t>historical </a:t>
            </a:r>
            <a:r>
              <a:rPr lang="en-US" b="1" dirty="0"/>
              <a:t>background; </a:t>
            </a:r>
            <a:endParaRPr lang="en-US" b="1" dirty="0" smtClean="0"/>
          </a:p>
          <a:p>
            <a:pPr algn="just"/>
            <a:r>
              <a:rPr lang="en-US" b="1" dirty="0" smtClean="0"/>
              <a:t>behavioral </a:t>
            </a:r>
            <a:r>
              <a:rPr lang="en-US" b="1" dirty="0"/>
              <a:t>economics and other social sciences; </a:t>
            </a:r>
            <a:endParaRPr lang="en-US" b="1" dirty="0" smtClean="0"/>
          </a:p>
          <a:p>
            <a:pPr algn="just"/>
            <a:r>
              <a:rPr lang="en-US" b="1" dirty="0" smtClean="0"/>
              <a:t>theory </a:t>
            </a:r>
            <a:r>
              <a:rPr lang="en-US" b="1" dirty="0"/>
              <a:t>and evidence in the social sciences and in behavioral economics</a:t>
            </a:r>
            <a:r>
              <a:rPr lang="en-US" b="1" dirty="0" smtClean="0"/>
              <a:t>;</a:t>
            </a:r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applications – gains and losses, money illusion, charitable donation</a:t>
            </a:r>
            <a:r>
              <a:rPr lang="en-US" b="1" dirty="0" smtClean="0"/>
              <a:t>.</a:t>
            </a:r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7156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choice theory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660891"/>
            <a:ext cx="10065902" cy="423494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Revisiting </a:t>
            </a:r>
            <a:r>
              <a:rPr lang="en-US" b="1" dirty="0"/>
              <a:t>the neoclassical model</a:t>
            </a:r>
            <a:r>
              <a:rPr lang="en-US" dirty="0"/>
              <a:t>; </a:t>
            </a:r>
            <a:endParaRPr lang="en-US" dirty="0" smtClean="0"/>
          </a:p>
          <a:p>
            <a:pPr algn="just"/>
            <a:r>
              <a:rPr lang="en-US" b="1" dirty="0" smtClean="0"/>
              <a:t>utility </a:t>
            </a:r>
            <a:r>
              <a:rPr lang="en-US" b="1" dirty="0"/>
              <a:t>in economics and psychology; </a:t>
            </a:r>
            <a:endParaRPr lang="en-US" b="1" dirty="0" smtClean="0"/>
          </a:p>
          <a:p>
            <a:pPr algn="just"/>
            <a:r>
              <a:rPr lang="en-US" b="1" dirty="0" smtClean="0"/>
              <a:t>models </a:t>
            </a:r>
            <a:r>
              <a:rPr lang="en-US" b="1" dirty="0"/>
              <a:t>of rationality; </a:t>
            </a:r>
            <a:endParaRPr lang="en-US" b="1" dirty="0" smtClean="0"/>
          </a:p>
          <a:p>
            <a:pPr algn="just"/>
            <a:r>
              <a:rPr lang="en-US" b="1" dirty="0" smtClean="0"/>
              <a:t>connections </a:t>
            </a:r>
            <a:r>
              <a:rPr lang="en-US" b="1" dirty="0"/>
              <a:t>with evolutionary biology and cognitive neuroscience; </a:t>
            </a:r>
            <a:endParaRPr lang="en-US" b="1" dirty="0" smtClean="0"/>
          </a:p>
          <a:p>
            <a:pPr algn="just"/>
            <a:r>
              <a:rPr lang="en-US" b="1" dirty="0" smtClean="0"/>
              <a:t>policy </a:t>
            </a:r>
            <a:r>
              <a:rPr lang="en-US" b="1" dirty="0"/>
              <a:t>analysis – consumption and addiction, environmental protection, retail therapy; </a:t>
            </a:r>
            <a:endParaRPr lang="en-US" b="1" dirty="0" smtClean="0"/>
          </a:p>
          <a:p>
            <a:pPr algn="just"/>
            <a:r>
              <a:rPr lang="en-US" b="1" dirty="0" smtClean="0"/>
              <a:t>applications </a:t>
            </a:r>
            <a:r>
              <a:rPr lang="en-US" b="1" dirty="0"/>
              <a:t>– pricing, valuation, public goods, choice </a:t>
            </a:r>
            <a:r>
              <a:rPr lang="en-US" b="1" dirty="0" smtClean="0"/>
              <a:t>anomalies (</a:t>
            </a:r>
            <a:r>
              <a:rPr lang="en-US" dirty="0"/>
              <a:t>The field of behavioral economics (BE) has been defined by the study of anomalies in choice, that is, choices that do not obey what is called </a:t>
            </a:r>
            <a:r>
              <a:rPr lang="en-US" b="1" dirty="0"/>
              <a:t>rational choice theory or expected utility theory</a:t>
            </a:r>
            <a:r>
              <a:rPr lang="en-US" b="1" dirty="0" smtClean="0"/>
              <a:t>.)</a:t>
            </a:r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285904"/>
            <a:ext cx="9520158" cy="1049235"/>
          </a:xfrm>
        </p:spPr>
        <p:txBody>
          <a:bodyPr/>
          <a:lstStyle/>
          <a:p>
            <a:pPr algn="just"/>
            <a:r>
              <a:rPr lang="en-US" b="1" dirty="0"/>
              <a:t>Beliefs, heuristics and biases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28549"/>
            <a:ext cx="9820241" cy="464023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Revisiting </a:t>
            </a:r>
            <a:r>
              <a:rPr lang="en-US" dirty="0"/>
              <a:t>rationality; </a:t>
            </a:r>
            <a:endParaRPr lang="en-US" dirty="0" smtClean="0"/>
          </a:p>
          <a:p>
            <a:pPr algn="just"/>
            <a:r>
              <a:rPr lang="en-US" dirty="0" smtClean="0"/>
              <a:t>causal </a:t>
            </a:r>
            <a:r>
              <a:rPr lang="en-US" dirty="0"/>
              <a:t>aspects of irrationality; </a:t>
            </a:r>
            <a:endParaRPr lang="en-US" dirty="0" smtClean="0"/>
          </a:p>
          <a:p>
            <a:pPr algn="just"/>
            <a:r>
              <a:rPr lang="en-US" dirty="0" smtClean="0"/>
              <a:t>different </a:t>
            </a:r>
            <a:r>
              <a:rPr lang="en-US" dirty="0"/>
              <a:t>kinds </a:t>
            </a:r>
            <a:r>
              <a:rPr lang="en-US" b="1" dirty="0"/>
              <a:t>of biases and beliefs; </a:t>
            </a:r>
            <a:endParaRPr lang="en-US" b="1" dirty="0" smtClean="0"/>
          </a:p>
          <a:p>
            <a:pPr algn="just"/>
            <a:r>
              <a:rPr lang="en-US" dirty="0" smtClean="0"/>
              <a:t>self-evaluation </a:t>
            </a:r>
            <a:r>
              <a:rPr lang="en-US" dirty="0"/>
              <a:t>and self-projection; </a:t>
            </a:r>
            <a:endParaRPr lang="en-US" dirty="0" smtClean="0"/>
          </a:p>
          <a:p>
            <a:pPr algn="just"/>
            <a:r>
              <a:rPr lang="en-US" dirty="0" smtClean="0"/>
              <a:t>inconsistent </a:t>
            </a:r>
            <a:r>
              <a:rPr lang="en-US" dirty="0"/>
              <a:t>and biased beliefs; </a:t>
            </a:r>
            <a:endParaRPr lang="en-US" dirty="0" smtClean="0"/>
          </a:p>
          <a:p>
            <a:pPr algn="just"/>
            <a:r>
              <a:rPr lang="en-US" dirty="0" smtClean="0"/>
              <a:t>probability </a:t>
            </a:r>
            <a:r>
              <a:rPr lang="en-US" dirty="0"/>
              <a:t>estimation; </a:t>
            </a:r>
            <a:endParaRPr lang="en-US" dirty="0" smtClean="0"/>
          </a:p>
          <a:p>
            <a:pPr algn="just"/>
            <a:r>
              <a:rPr lang="en-US" dirty="0" smtClean="0"/>
              <a:t>trading </a:t>
            </a:r>
            <a:r>
              <a:rPr lang="en-US" dirty="0"/>
              <a:t>applications – trade in counterfeit goods, financial trading behavior, trade in </a:t>
            </a:r>
            <a:r>
              <a:rPr lang="en-US" dirty="0" smtClean="0"/>
              <a:t>memorabilia (things </a:t>
            </a:r>
            <a:r>
              <a:rPr lang="en-US" dirty="0"/>
              <a:t>that people buy because they are connected with a famous person, event, etc</a:t>
            </a:r>
            <a:r>
              <a:rPr lang="en-US" dirty="0" smtClean="0"/>
              <a:t>.)</a:t>
            </a:r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52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Choice under uncertainty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3612591"/>
          </a:xfrm>
        </p:spPr>
        <p:txBody>
          <a:bodyPr/>
          <a:lstStyle/>
          <a:p>
            <a:pPr algn="just"/>
            <a:r>
              <a:rPr lang="en-US" dirty="0" smtClean="0"/>
              <a:t>Background </a:t>
            </a:r>
            <a:r>
              <a:rPr lang="en-US" dirty="0"/>
              <a:t>and </a:t>
            </a:r>
            <a:r>
              <a:rPr lang="en-US" b="1" dirty="0"/>
              <a:t>expected utility theory</a:t>
            </a:r>
            <a:r>
              <a:rPr lang="en-US" dirty="0"/>
              <a:t>; </a:t>
            </a:r>
            <a:endParaRPr lang="en-US" dirty="0" smtClean="0"/>
          </a:p>
          <a:p>
            <a:pPr algn="just"/>
            <a:r>
              <a:rPr lang="en-US" b="1" dirty="0" smtClean="0"/>
              <a:t>prospect </a:t>
            </a:r>
            <a:r>
              <a:rPr lang="en-US" b="1" dirty="0"/>
              <a:t>theory and other theories</a:t>
            </a:r>
            <a:r>
              <a:rPr lang="en-US" dirty="0"/>
              <a:t>; </a:t>
            </a:r>
            <a:endParaRPr lang="en-US" dirty="0" smtClean="0"/>
          </a:p>
          <a:p>
            <a:pPr algn="just"/>
            <a:r>
              <a:rPr lang="en-US" dirty="0" smtClean="0"/>
              <a:t>reference </a:t>
            </a:r>
            <a:r>
              <a:rPr lang="en-US" dirty="0"/>
              <a:t>points; loss aversion; </a:t>
            </a:r>
            <a:endParaRPr lang="en-US" dirty="0" smtClean="0"/>
          </a:p>
          <a:p>
            <a:pPr algn="just"/>
            <a:r>
              <a:rPr lang="en-US" dirty="0" smtClean="0"/>
              <a:t>marginal </a:t>
            </a:r>
            <a:r>
              <a:rPr lang="en-US" dirty="0"/>
              <a:t>utility; </a:t>
            </a:r>
            <a:endParaRPr lang="en-US" dirty="0" smtClean="0"/>
          </a:p>
          <a:p>
            <a:pPr algn="just"/>
            <a:r>
              <a:rPr lang="en-US" dirty="0" smtClean="0"/>
              <a:t>decision </a:t>
            </a:r>
            <a:r>
              <a:rPr lang="en-US" dirty="0"/>
              <a:t>and probability weighting; applications – ownership and trade, income and consumption, performance in sports.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6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258608"/>
            <a:ext cx="9520158" cy="1049235"/>
          </a:xfrm>
        </p:spPr>
        <p:txBody>
          <a:bodyPr/>
          <a:lstStyle/>
          <a:p>
            <a:r>
              <a:rPr lang="en-US" b="1"/>
              <a:t>Intertemporal choice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5" y="1569493"/>
            <a:ext cx="10481481" cy="46129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Geometric </a:t>
            </a:r>
            <a:r>
              <a:rPr lang="en-US" dirty="0"/>
              <a:t>discounting; </a:t>
            </a:r>
            <a:endParaRPr lang="en-US" dirty="0" smtClean="0"/>
          </a:p>
          <a:p>
            <a:r>
              <a:rPr lang="en-US" dirty="0" smtClean="0"/>
              <a:t>preferences </a:t>
            </a:r>
            <a:r>
              <a:rPr lang="en-US" dirty="0"/>
              <a:t>over time; </a:t>
            </a:r>
            <a:endParaRPr lang="en-US" dirty="0" smtClean="0"/>
          </a:p>
          <a:p>
            <a:r>
              <a:rPr lang="en-US" dirty="0" smtClean="0"/>
              <a:t>anomalies </a:t>
            </a:r>
            <a:r>
              <a:rPr lang="en-US" dirty="0"/>
              <a:t>of inter-temporal decisions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hyperbolic </a:t>
            </a:r>
            <a:r>
              <a:rPr lang="en-US" dirty="0" smtClean="0"/>
              <a:t>discounting (</a:t>
            </a:r>
            <a:r>
              <a:rPr lang="en-US" dirty="0"/>
              <a:t>Due to the principle of hyperbolic discounting, </a:t>
            </a:r>
            <a:r>
              <a:rPr lang="en-US" b="1" dirty="0"/>
              <a:t>most people will select one plate of cookies tonight over two plates of cookies next </a:t>
            </a:r>
            <a:r>
              <a:rPr lang="en-US" b="1" dirty="0" smtClean="0"/>
              <a:t>week</a:t>
            </a:r>
            <a:r>
              <a:rPr lang="en-US" dirty="0" smtClean="0"/>
              <a:t>.); </a:t>
            </a:r>
          </a:p>
          <a:p>
            <a:r>
              <a:rPr lang="en-US" dirty="0" smtClean="0"/>
              <a:t>instantaneous </a:t>
            </a:r>
            <a:r>
              <a:rPr lang="en-US" dirty="0"/>
              <a:t>utility; </a:t>
            </a:r>
            <a:endParaRPr lang="en-US" dirty="0" smtClean="0"/>
          </a:p>
          <a:p>
            <a:pPr algn="just"/>
            <a:r>
              <a:rPr lang="en-US" dirty="0" smtClean="0"/>
              <a:t>alternative </a:t>
            </a:r>
            <a:r>
              <a:rPr lang="en-US" dirty="0"/>
              <a:t>concepts – future projection, mental accounts, heterogeneous selves, procedural choice; </a:t>
            </a:r>
            <a:endParaRPr lang="en-US" dirty="0" smtClean="0"/>
          </a:p>
          <a:p>
            <a:pPr algn="just"/>
            <a:r>
              <a:rPr lang="en-US" dirty="0" smtClean="0"/>
              <a:t>policy </a:t>
            </a:r>
            <a:r>
              <a:rPr lang="en-US" dirty="0"/>
              <a:t>analysis – mobile calls, credit cards, organization of government; </a:t>
            </a:r>
            <a:endParaRPr lang="en-US" dirty="0" smtClean="0"/>
          </a:p>
          <a:p>
            <a:pPr algn="just"/>
            <a:r>
              <a:rPr lang="en-US" dirty="0" smtClean="0"/>
              <a:t>applications </a:t>
            </a:r>
            <a:r>
              <a:rPr lang="en-US" dirty="0"/>
              <a:t>– consumption and savings, clubs and membership, consumption </a:t>
            </a:r>
            <a:r>
              <a:rPr lang="en-US" dirty="0" smtClean="0"/>
              <a:t>planning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66" y="326848"/>
            <a:ext cx="9520158" cy="1049235"/>
          </a:xfrm>
        </p:spPr>
        <p:txBody>
          <a:bodyPr/>
          <a:lstStyle/>
          <a:p>
            <a:r>
              <a:rPr lang="en-US" b="1"/>
              <a:t>Strategic choice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866" y="1473958"/>
            <a:ext cx="10461686" cy="44218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Review </a:t>
            </a:r>
            <a:r>
              <a:rPr lang="en-US" dirty="0"/>
              <a:t>of </a:t>
            </a:r>
            <a:r>
              <a:rPr lang="en-US" b="1" dirty="0"/>
              <a:t>game theory and Nash equilibrium </a:t>
            </a:r>
            <a:r>
              <a:rPr lang="en-US" dirty="0"/>
              <a:t>– strategies, information, equilibrium in pure and mixed strategies, iterated games, bargaining, signaling, learning; applications – competitive sports, bargaining and negotiation, monopoly and market </a:t>
            </a:r>
            <a:r>
              <a:rPr lang="en-US" dirty="0" smtClean="0"/>
              <a:t>entry</a:t>
            </a:r>
            <a:endParaRPr lang="en-GB" dirty="0"/>
          </a:p>
          <a:p>
            <a:pPr algn="just"/>
            <a:r>
              <a:rPr lang="en-US" dirty="0"/>
              <a:t>Individual preferences; choice anomalies and inconsistencies; social preferences; altruism; fairness; reciprocity; trust; learning; communication; intention; demographic and cultural aspects; social norms; compliance and punishment; inequity aversion; policy analysis – norms and markets, labor markets, market clearing, public goods; applications – logic and knowledge, voluntary contribution, compensation </a:t>
            </a:r>
            <a:r>
              <a:rPr lang="en-US" dirty="0" smtClean="0"/>
              <a:t>design.</a:t>
            </a:r>
            <a:endParaRPr lang="en-GB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Laboratory </a:t>
            </a:r>
            <a:r>
              <a:rPr lang="en-US" b="1" dirty="0" smtClean="0"/>
              <a:t>Work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studies</a:t>
            </a:r>
            <a:endParaRPr lang="en-GB" dirty="0"/>
          </a:p>
          <a:p>
            <a:r>
              <a:rPr lang="en-US" dirty="0"/>
              <a:t>Numerical Problems on Game Theory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88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1385</TotalTime>
  <Words>487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Palatino Linotype</vt:lpstr>
      <vt:lpstr>Times New Roman</vt:lpstr>
      <vt:lpstr>Arial</vt:lpstr>
      <vt:lpstr>Gallery</vt:lpstr>
      <vt:lpstr>Behavioral Economics</vt:lpstr>
      <vt:lpstr>Behavioral Economics: UHU026</vt:lpstr>
      <vt:lpstr>Course Content : Introduction </vt:lpstr>
      <vt:lpstr>Basics of choice theory </vt:lpstr>
      <vt:lpstr>Beliefs, heuristics and biases</vt:lpstr>
      <vt:lpstr>Choice under uncertainty </vt:lpstr>
      <vt:lpstr>Intertemporal choice</vt:lpstr>
      <vt:lpstr>Strategic choice</vt:lpstr>
      <vt:lpstr>Laboratory Work </vt:lpstr>
      <vt:lpstr>Course Learning Outcomes (CLOs) / Course Objectives (COs): </vt:lpstr>
      <vt:lpstr>Books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Economics</dc:title>
  <dc:creator>Microsoft Office User</dc:creator>
  <cp:lastModifiedBy>Microsoft Office User</cp:lastModifiedBy>
  <cp:revision>6</cp:revision>
  <dcterms:created xsi:type="dcterms:W3CDTF">2021-08-01T13:54:59Z</dcterms:created>
  <dcterms:modified xsi:type="dcterms:W3CDTF">2021-08-02T13:00:07Z</dcterms:modified>
</cp:coreProperties>
</file>