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3" r:id="rId9"/>
    <p:sldId id="270" r:id="rId10"/>
    <p:sldId id="271" r:id="rId11"/>
    <p:sldId id="272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5388795-D02E-4137-8B5F-F4ABFDBAABFB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1C9265B-739B-4AE6-A799-081B35384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8795-D02E-4137-8B5F-F4ABFDBAABFB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265B-739B-4AE6-A799-081B35384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8795-D02E-4137-8B5F-F4ABFDBAABFB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265B-739B-4AE6-A799-081B35384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5388795-D02E-4137-8B5F-F4ABFDBAABFB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1C9265B-739B-4AE6-A799-081B353841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5388795-D02E-4137-8B5F-F4ABFDBAABFB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1C9265B-739B-4AE6-A799-081B35384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8795-D02E-4137-8B5F-F4ABFDBAABFB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265B-739B-4AE6-A799-081B353841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8795-D02E-4137-8B5F-F4ABFDBAABFB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265B-739B-4AE6-A799-081B353841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5388795-D02E-4137-8B5F-F4ABFDBAABFB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1C9265B-739B-4AE6-A799-081B353841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8795-D02E-4137-8B5F-F4ABFDBAABFB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265B-739B-4AE6-A799-081B35384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5388795-D02E-4137-8B5F-F4ABFDBAABFB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1C9265B-739B-4AE6-A799-081B353841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5388795-D02E-4137-8B5F-F4ABFDBAABFB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1C9265B-739B-4AE6-A799-081B353841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5388795-D02E-4137-8B5F-F4ABFDBAABFB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1C9265B-739B-4AE6-A799-081B353841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.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The choice theory: Policy Implications 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Anchoring Bias: Interesting Facts About The Brain | Brain facts, Mind  tricks, Psychology fun fac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8640"/>
            <a:ext cx="7488832" cy="6192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Anchor Effect – How does Anchor effect change price dramatically ? | A  Window Sea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48680"/>
            <a:ext cx="7848872" cy="54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en-US" b="1" dirty="0"/>
              <a:t>Crime and punishment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836712"/>
            <a:ext cx="8064896" cy="576064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There are various purposes of punishment, including retribution, the achievement of justice, removal of danger, deterrence.</a:t>
            </a:r>
          </a:p>
          <a:p>
            <a:pPr marL="548640" lvl="2" algn="just">
              <a:lnSpc>
                <a:spcPct val="150000"/>
              </a:lnSpc>
              <a:spcBef>
                <a:spcPts val="600"/>
              </a:spcBef>
              <a:buSzPct val="70000"/>
            </a:pPr>
            <a:r>
              <a:rPr lang="en-IN" dirty="0"/>
              <a:t>Smacking of children in the UK: </a:t>
            </a:r>
            <a:r>
              <a:rPr lang="en-US" dirty="0"/>
              <a:t>Historically, polls asking parents if they want to ban smacking have come up with a majority response of ‘no’. But more recent work by the Children Are Unbeatable Alliance, a coalition of charities opposed to smacking, asking if children should have the same legal protection as adults from assault, has elicited a resounding ‘yes’ from parents.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Flaws in the case: 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IN" dirty="0"/>
              <a:t>Framing effect, different kind of treatments, effectiveness of deterrent</a:t>
            </a:r>
          </a:p>
          <a:p>
            <a:pPr lvl="1" algn="just">
              <a:lnSpc>
                <a:spcPct val="150000"/>
              </a:lnSpc>
              <a:buNone/>
            </a:pPr>
            <a:endParaRPr lang="en-IN" dirty="0"/>
          </a:p>
          <a:p>
            <a:pPr lvl="1" algn="just">
              <a:lnSpc>
                <a:spcPct val="150000"/>
              </a:lnSpc>
            </a:pPr>
            <a:endParaRPr lang="en-IN" dirty="0"/>
          </a:p>
          <a:p>
            <a:pPr lvl="1"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lvl="1" algn="just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dirty="0"/>
              <a:t>Bonus packs and price discounts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8363272" cy="500141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‘</a:t>
            </a:r>
            <a:r>
              <a:rPr lang="en-US" sz="2400" b="1" dirty="0"/>
              <a:t>Virtuous good’ or a ‘vice good’</a:t>
            </a:r>
          </a:p>
          <a:p>
            <a:pPr lvl="1" algn="just">
              <a:lnSpc>
                <a:spcPct val="150000"/>
              </a:lnSpc>
            </a:pPr>
            <a:r>
              <a:rPr lang="en-US" sz="2400" b="1" dirty="0"/>
              <a:t> Most goods are virtuous goods, being </a:t>
            </a:r>
            <a:r>
              <a:rPr lang="en-US" sz="2400" b="1" dirty="0">
                <a:highlight>
                  <a:srgbClr val="FFFF00"/>
                </a:highlight>
              </a:rPr>
              <a:t>good for us in the long run,</a:t>
            </a:r>
            <a:r>
              <a:rPr lang="en-US" sz="2400" b="1" dirty="0"/>
              <a:t> and in this </a:t>
            </a:r>
            <a:r>
              <a:rPr lang="en-US" sz="2400" dirty="0"/>
              <a:t>case </a:t>
            </a:r>
            <a:r>
              <a:rPr lang="en-US" sz="2400" dirty="0">
                <a:highlight>
                  <a:srgbClr val="FFFF00"/>
                </a:highlight>
              </a:rPr>
              <a:t>bonus packs </a:t>
            </a:r>
            <a:r>
              <a:rPr lang="en-US" sz="2400" dirty="0"/>
              <a:t>are the more </a:t>
            </a:r>
            <a:r>
              <a:rPr lang="en-US" sz="2400" dirty="0">
                <a:highlight>
                  <a:srgbClr val="FFFF00"/>
                </a:highlight>
              </a:rPr>
              <a:t>effective </a:t>
            </a:r>
            <a:r>
              <a:rPr lang="en-US" sz="2400" dirty="0"/>
              <a:t>method for promoting additional sales. The reason is that </a:t>
            </a:r>
            <a:r>
              <a:rPr lang="en-US" sz="2400" dirty="0">
                <a:highlight>
                  <a:srgbClr val="FFFF00"/>
                </a:highlight>
              </a:rPr>
              <a:t>price discounts can be harmful to brand image</a:t>
            </a:r>
            <a:r>
              <a:rPr lang="en-US" sz="2400" dirty="0"/>
              <a:t> if they are used on a regular basis.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r>
              <a:rPr lang="en-IN" b="1" dirty="0"/>
              <a:t>Continued…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196752"/>
            <a:ext cx="8496944" cy="5661248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en-US" sz="2400" b="1" dirty="0"/>
              <a:t>For vice goods: </a:t>
            </a:r>
            <a:r>
              <a:rPr lang="en-US" sz="2400" dirty="0"/>
              <a:t>the </a:t>
            </a:r>
            <a:r>
              <a:rPr lang="en-US" sz="2400" dirty="0">
                <a:highlight>
                  <a:srgbClr val="FFFF00"/>
                </a:highlight>
              </a:rPr>
              <a:t>price discounts may be a better </a:t>
            </a:r>
            <a:r>
              <a:rPr lang="en-US" sz="2400" dirty="0"/>
              <a:t>method. </a:t>
            </a:r>
          </a:p>
          <a:p>
            <a:pPr lvl="2" algn="just">
              <a:lnSpc>
                <a:spcPct val="150000"/>
              </a:lnSpc>
              <a:buNone/>
            </a:pPr>
            <a:r>
              <a:rPr lang="en-US" dirty="0"/>
              <a:t>   The reasoning here relates to </a:t>
            </a:r>
            <a:r>
              <a:rPr lang="en-US" dirty="0">
                <a:highlight>
                  <a:srgbClr val="FFFF00"/>
                </a:highlight>
              </a:rPr>
              <a:t>post-purchase guilt</a:t>
            </a:r>
            <a:r>
              <a:rPr lang="en-US" dirty="0"/>
              <a:t>. Consumers may find it difficult to justify to themselves buying additional amounts of goods that are bad for them in the long run.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/>
              <a:t>Additional behavioral factors such as consumer reactions to product bundling, and whether consumers are naïve or sophisticated are relevant in this context.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b="1" dirty="0"/>
              <a:t>Jury awards of punitive damages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7544" y="836712"/>
            <a:ext cx="8280920" cy="5328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psychology underlying these awards was investigated by </a:t>
            </a:r>
            <a:r>
              <a:rPr lang="en-US" sz="2400" dirty="0" err="1"/>
              <a:t>Kahneman</a:t>
            </a:r>
            <a:r>
              <a:rPr lang="en-US" sz="2400" dirty="0"/>
              <a:t>, </a:t>
            </a:r>
            <a:r>
              <a:rPr lang="en-US" sz="2400" dirty="0" err="1"/>
              <a:t>Schkade</a:t>
            </a:r>
            <a:r>
              <a:rPr lang="en-US" sz="2400" dirty="0"/>
              <a:t> and </a:t>
            </a:r>
            <a:r>
              <a:rPr lang="en-US" sz="2400" dirty="0" err="1"/>
              <a:t>Sunstein</a:t>
            </a:r>
            <a:r>
              <a:rPr lang="en-US" sz="2400" dirty="0"/>
              <a:t> (1998). Three main questions were asked about scenarios relating to compensatory damages in product liability cases: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	</a:t>
            </a:r>
            <a:r>
              <a:rPr lang="en-US" sz="2000" b="1" dirty="0"/>
              <a:t> How outrageous was the defendant’s behavior?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	 How severely should the defendant be punished?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	How much should the defendant be required to pay in   	punitive damages?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692696"/>
          </a:xfrm>
        </p:spPr>
        <p:txBody>
          <a:bodyPr>
            <a:normAutofit/>
          </a:bodyPr>
          <a:lstStyle/>
          <a:p>
            <a:r>
              <a:rPr lang="en-IN" b="1" dirty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548680"/>
            <a:ext cx="8424936" cy="59252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/>
              <a:t>Findings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The respondents experienced a degree of outrage that was independent of the amount of harm caused.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However, when it comes to judging punitive intent and assessing damages, the second and third questions, the consequences of the behavior are of great importance.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The defendant’s ability to pay was relevant as far as the third question is concerned.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Their conclusion was that jurors are good at combining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normative evaluations with empirical facts. However, their ability to translate these intuitions into dollars appears to be weak.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Contingent Valuation Method (CVM) and public goods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19256" cy="506117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/>
              <a:t>CVM is often used as a means of eliciting the value the people place on public goods, </a:t>
            </a:r>
            <a:r>
              <a:rPr lang="en-US" dirty="0"/>
              <a:t>including non-use goods such as the continued existence of rare species.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valuation produced is then used as a basis for public policy decisions.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CVM sometimes relies on asking people to report their </a:t>
            </a:r>
            <a:r>
              <a:rPr lang="en-US" b="1" dirty="0"/>
              <a:t>stated willingness to pay (SWTP).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en-IN" b="1" dirty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8136904" cy="534920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1. </a:t>
            </a:r>
            <a:r>
              <a:rPr lang="en-US" sz="2000" b="1" i="1" dirty="0"/>
              <a:t>Anchoring effects- these are prominent in a number of </a:t>
            </a:r>
            <a:r>
              <a:rPr lang="en-US" sz="2000" dirty="0"/>
              <a:t>situations, for example the estimation of punitive damages.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2. </a:t>
            </a:r>
            <a:r>
              <a:rPr lang="en-US" sz="2000" b="1" i="1" dirty="0"/>
              <a:t>Insensitivity to scope- This is a form of </a:t>
            </a:r>
            <a:r>
              <a:rPr lang="en-US" sz="2000" b="1" i="1" dirty="0">
                <a:highlight>
                  <a:srgbClr val="FFFF00"/>
                </a:highlight>
              </a:rPr>
              <a:t>extension bias. </a:t>
            </a:r>
            <a:r>
              <a:rPr lang="en-US" sz="2000" b="1" i="1" dirty="0" err="1"/>
              <a:t>Kahneman</a:t>
            </a:r>
            <a:r>
              <a:rPr lang="en-US" sz="2000" b="1" i="1" dirty="0"/>
              <a:t> (1986) found that </a:t>
            </a:r>
            <a:r>
              <a:rPr lang="en-US" sz="2000" dirty="0"/>
              <a:t>Toronto residents were willing to pay only a little more to clean up all the polluted lakes in Ontario than to clean up polluted lakes in a particular region of Ontario.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Jones-Lee, </a:t>
            </a:r>
            <a:r>
              <a:rPr lang="en-US" sz="2000" dirty="0" err="1"/>
              <a:t>Loomes</a:t>
            </a:r>
            <a:r>
              <a:rPr lang="en-US" sz="2000" dirty="0"/>
              <a:t> and Philips (1995) found that the SWTP of UK respondents to a program to reduce the risk of non-fatal road injuries increased by only 29% when the number of prevented injuries was increased by 200%.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IN" b="1" dirty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7673280" cy="549322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Some improvements to the SWTP technique of CVM have been proposed, notably the </a:t>
            </a:r>
            <a:r>
              <a:rPr lang="en-US" b="1" dirty="0"/>
              <a:t>referendum protocol. This involves asking people simply to vote on an </a:t>
            </a:r>
            <a:r>
              <a:rPr lang="en-US" dirty="0"/>
              <a:t>issue; the wording of the question for a particular respondent would, therefore, only quote a single value, for example: ‘Would you vote for a proposition requiring you to pay $20 to clean up Lake Ontario?’.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Business of the Brain on the Internet: The Anchoring Effect - Business  2 Commun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8163735" cy="30091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978</TotalTime>
  <Words>683</Words>
  <Application>Microsoft Office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Schoolbook</vt:lpstr>
      <vt:lpstr>Wingdings</vt:lpstr>
      <vt:lpstr>Wingdings 2</vt:lpstr>
      <vt:lpstr>Oriel</vt:lpstr>
      <vt:lpstr>.</vt:lpstr>
      <vt:lpstr>Bonus packs and price discounts</vt:lpstr>
      <vt:lpstr>Continued…</vt:lpstr>
      <vt:lpstr>Jury awards of punitive damages</vt:lpstr>
      <vt:lpstr>Continued…</vt:lpstr>
      <vt:lpstr>The Contingent Valuation Method (CVM) and public goods</vt:lpstr>
      <vt:lpstr>Continued…</vt:lpstr>
      <vt:lpstr>Continued…</vt:lpstr>
      <vt:lpstr>PowerPoint Presentation</vt:lpstr>
      <vt:lpstr>PowerPoint Presentation</vt:lpstr>
      <vt:lpstr>PowerPoint Presentation</vt:lpstr>
      <vt:lpstr>Crime and punishment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choice Theory: Connections with Evolutionary Biology; Policy Analysis: Retail Therapy</dc:title>
  <dc:creator>Windows User</dc:creator>
  <cp:lastModifiedBy>divija arora</cp:lastModifiedBy>
  <cp:revision>39</cp:revision>
  <dcterms:created xsi:type="dcterms:W3CDTF">2021-09-26T01:11:17Z</dcterms:created>
  <dcterms:modified xsi:type="dcterms:W3CDTF">2022-09-21T21:16:03Z</dcterms:modified>
</cp:coreProperties>
</file>