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0B9652-FD90-4E59-AF99-9AD933F841E6}"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B9652-FD90-4E59-AF99-9AD933F841E6}"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B9652-FD90-4E59-AF99-9AD933F841E6}"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B9652-FD90-4E59-AF99-9AD933F841E6}"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B9652-FD90-4E59-AF99-9AD933F841E6}"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0B9652-FD90-4E59-AF99-9AD933F841E6}"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0B9652-FD90-4E59-AF99-9AD933F841E6}"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B9652-FD90-4E59-AF99-9AD933F841E6}"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B9652-FD90-4E59-AF99-9AD933F841E6}"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B9652-FD90-4E59-AF99-9AD933F841E6}"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B9652-FD90-4E59-AF99-9AD933F841E6}"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0F459-09B5-462B-9C4D-A6B9D86BA8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B9652-FD90-4E59-AF99-9AD933F841E6}" type="datetimeFigureOut">
              <a:rPr lang="en-US" smtClean="0"/>
              <a:pPr/>
              <a:t>9/22/2022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0F459-09B5-462B-9C4D-A6B9D86BA8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340769"/>
            <a:ext cx="7702624" cy="2259682"/>
          </a:xfrm>
        </p:spPr>
        <p:txBody>
          <a:bodyPr>
            <a:normAutofit fontScale="90000"/>
          </a:bodyPr>
          <a:lstStyle/>
          <a:p>
            <a:r>
              <a:rPr lang="en-IN" b="1" dirty="0">
                <a:latin typeface="Times New Roman" pitchFamily="18" charset="0"/>
                <a:cs typeface="Times New Roman" pitchFamily="18" charset="0"/>
              </a:rPr>
              <a:t>The choice Theory: </a:t>
            </a:r>
            <a:r>
              <a:rPr lang="en-US" b="1" dirty="0">
                <a:latin typeface="Times New Roman" pitchFamily="18" charset="0"/>
                <a:cs typeface="Times New Roman" pitchFamily="18" charset="0"/>
              </a:rPr>
              <a:t>The </a:t>
            </a:r>
            <a:r>
              <a:rPr lang="en-US" b="1" dirty="0" err="1">
                <a:latin typeface="Times New Roman" pitchFamily="18" charset="0"/>
                <a:cs typeface="Times New Roman" pitchFamily="18" charset="0"/>
              </a:rPr>
              <a:t>neuro</a:t>
            </a:r>
            <a:r>
              <a:rPr lang="en-US" b="1" dirty="0">
                <a:latin typeface="Times New Roman" pitchFamily="18" charset="0"/>
                <a:cs typeface="Times New Roman" pitchFamily="18" charset="0"/>
              </a:rPr>
              <a:t>-scientific basis of utility; Environmental Protection</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IN" dirty="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fontScale="90000"/>
          </a:bodyPr>
          <a:lstStyle/>
          <a:p>
            <a:r>
              <a:rPr lang="en-US" b="1" dirty="0">
                <a:latin typeface="Times New Roman" pitchFamily="18" charset="0"/>
                <a:cs typeface="Times New Roman" pitchFamily="18" charset="0"/>
              </a:rPr>
              <a:t>Environmental protection</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548680"/>
            <a:ext cx="8892480" cy="6309320"/>
          </a:xfrm>
        </p:spPr>
        <p:txBody>
          <a:bodyPr>
            <a:normAutofit fontScale="92500" lnSpcReduction="20000"/>
          </a:bodyPr>
          <a:lstStyle/>
          <a:p>
            <a:pPr algn="just">
              <a:lnSpc>
                <a:spcPct val="150000"/>
              </a:lnSpc>
              <a:buNone/>
            </a:pPr>
            <a:r>
              <a:rPr lang="en-US" sz="2600" dirty="0">
                <a:latin typeface="Times New Roman" pitchFamily="18" charset="0"/>
                <a:cs typeface="Times New Roman" pitchFamily="18" charset="0"/>
              </a:rPr>
              <a:t>In many research studies, subjects are asked to indicate their willingness to pay for a specified amount of a relatively homogeneous good. </a:t>
            </a:r>
            <a:r>
              <a:rPr lang="en-US" sz="2600" dirty="0">
                <a:highlight>
                  <a:srgbClr val="FFFF00"/>
                </a:highlight>
                <a:latin typeface="Times New Roman" pitchFamily="18" charset="0"/>
                <a:cs typeface="Times New Roman" pitchFamily="18" charset="0"/>
              </a:rPr>
              <a:t>This method </a:t>
            </a:r>
            <a:r>
              <a:rPr lang="en-US" sz="2600" b="1" dirty="0">
                <a:highlight>
                  <a:srgbClr val="FFFF00"/>
                </a:highlight>
                <a:latin typeface="Times New Roman" pitchFamily="18" charset="0"/>
                <a:cs typeface="Times New Roman" pitchFamily="18" charset="0"/>
              </a:rPr>
              <a:t>stated willingness to pay </a:t>
            </a:r>
            <a:r>
              <a:rPr lang="en-US" sz="2600" dirty="0">
                <a:highlight>
                  <a:srgbClr val="FFFF00"/>
                </a:highlight>
                <a:latin typeface="Times New Roman" pitchFamily="18" charset="0"/>
                <a:cs typeface="Times New Roman" pitchFamily="18" charset="0"/>
              </a:rPr>
              <a:t>(SWTP) varies the amount of the good across groups of respondents.</a:t>
            </a:r>
            <a:r>
              <a:rPr lang="en-US" sz="2600" dirty="0">
                <a:latin typeface="Times New Roman" pitchFamily="18" charset="0"/>
                <a:cs typeface="Times New Roman" pitchFamily="18" charset="0"/>
              </a:rPr>
              <a:t> A good example of this experimental design was the study by </a:t>
            </a:r>
            <a:r>
              <a:rPr lang="en-US" sz="2600" dirty="0" err="1">
                <a:latin typeface="Times New Roman" pitchFamily="18" charset="0"/>
                <a:cs typeface="Times New Roman" pitchFamily="18" charset="0"/>
              </a:rPr>
              <a:t>Desvousges</a:t>
            </a: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et al. (1992). The basic question that the </a:t>
            </a:r>
            <a:r>
              <a:rPr lang="en-US" sz="2600" dirty="0">
                <a:latin typeface="Times New Roman" pitchFamily="18" charset="0"/>
                <a:cs typeface="Times New Roman" pitchFamily="18" charset="0"/>
              </a:rPr>
              <a:t>respondents were asked can be paraphrased as follows:</a:t>
            </a:r>
          </a:p>
          <a:p>
            <a:pPr lvl="1" algn="just">
              <a:lnSpc>
                <a:spcPct val="150000"/>
              </a:lnSpc>
              <a:buNone/>
            </a:pPr>
            <a:r>
              <a:rPr lang="en-US" sz="2600" dirty="0">
                <a:latin typeface="Times New Roman" pitchFamily="18" charset="0"/>
                <a:cs typeface="Times New Roman" pitchFamily="18" charset="0"/>
              </a:rPr>
              <a:t>    </a:t>
            </a:r>
            <a:r>
              <a:rPr lang="en-US" sz="2600" i="1" dirty="0">
                <a:latin typeface="Times New Roman" pitchFamily="18" charset="0"/>
                <a:cs typeface="Times New Roman" pitchFamily="18" charset="0"/>
              </a:rPr>
              <a:t>2,000/20,000/200,000 migrating birds die each year by drowning in uncovered oil ponds, which the birds mistake for bodies of water. These deaths could be prevented by covering the oil ponds with nets. How much money would you be willing to pay to provide the needed nets?</a:t>
            </a:r>
          </a:p>
          <a:p>
            <a:pPr>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04056"/>
          </a:xfrm>
        </p:spPr>
        <p:txBody>
          <a:bodyPr>
            <a:normAutofit fontScale="90000"/>
          </a:bodyPr>
          <a:lstStyle/>
          <a:p>
            <a:r>
              <a:rPr lang="en-IN" b="1" dirty="0">
                <a:latin typeface="Times New Roman" pitchFamily="18" charset="0"/>
                <a:cs typeface="Times New Roman" pitchFamily="18" charset="0"/>
              </a:rPr>
              <a:t>Continued…..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1520" y="692696"/>
            <a:ext cx="8496944" cy="6165304"/>
          </a:xfrm>
        </p:spPr>
        <p:txBody>
          <a:bodyPr>
            <a:normAutofit fontScale="77500" lnSpcReduction="20000"/>
          </a:bodyPr>
          <a:lstStyle/>
          <a:p>
            <a:pPr algn="just">
              <a:lnSpc>
                <a:spcPct val="150000"/>
              </a:lnSpc>
              <a:buNone/>
            </a:pPr>
            <a:r>
              <a:rPr lang="en-US" sz="3100" dirty="0">
                <a:latin typeface="Times New Roman" pitchFamily="18" charset="0"/>
                <a:cs typeface="Times New Roman" pitchFamily="18" charset="0"/>
              </a:rPr>
              <a:t>As far as the results of the survey are concerned, the mean SWTP for saving 2,000 birds was $80; the mean SWTP for saving 20,000 birds was $78, and the mean SWTP for saving 200,000 birds was $88.</a:t>
            </a:r>
          </a:p>
          <a:p>
            <a:pPr algn="just">
              <a:lnSpc>
                <a:spcPct val="150000"/>
              </a:lnSpc>
              <a:buNone/>
            </a:pPr>
            <a:r>
              <a:rPr lang="en-US" sz="3100" b="1" dirty="0">
                <a:latin typeface="Times New Roman" pitchFamily="18" charset="0"/>
                <a:cs typeface="Times New Roman" pitchFamily="18" charset="0"/>
              </a:rPr>
              <a:t>Questions</a:t>
            </a:r>
          </a:p>
          <a:p>
            <a:pPr algn="just">
              <a:lnSpc>
                <a:spcPct val="150000"/>
              </a:lnSpc>
              <a:buNone/>
            </a:pPr>
            <a:r>
              <a:rPr lang="en-US" sz="3100" dirty="0">
                <a:latin typeface="Times New Roman" pitchFamily="18" charset="0"/>
                <a:cs typeface="Times New Roman" pitchFamily="18" charset="0"/>
              </a:rPr>
              <a:t>1 Explain why it is important to distinguish between attitudes and preferences. </a:t>
            </a:r>
          </a:p>
          <a:p>
            <a:pPr algn="just">
              <a:lnSpc>
                <a:spcPct val="150000"/>
              </a:lnSpc>
              <a:buNone/>
            </a:pPr>
            <a:r>
              <a:rPr lang="en-US" sz="3100" dirty="0">
                <a:latin typeface="Times New Roman" pitchFamily="18" charset="0"/>
                <a:cs typeface="Times New Roman" pitchFamily="18" charset="0"/>
              </a:rPr>
              <a:t>2 Explain the cause of the inconsistencies in the results of the study. Give some similar examples.</a:t>
            </a:r>
          </a:p>
          <a:p>
            <a:pPr algn="just">
              <a:lnSpc>
                <a:spcPct val="150000"/>
              </a:lnSpc>
              <a:buNone/>
            </a:pPr>
            <a:r>
              <a:rPr lang="en-US" sz="3100" dirty="0">
                <a:latin typeface="Times New Roman" pitchFamily="18" charset="0"/>
                <a:cs typeface="Times New Roman" pitchFamily="18" charset="0"/>
              </a:rPr>
              <a:t>3 Explain how more reliable methods may be used in terms of determining the optimal amount of public expenditure to be allocated to issues like environmental protection.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The </a:t>
            </a:r>
            <a:r>
              <a:rPr lang="en-US" b="1" dirty="0" err="1">
                <a:latin typeface="Times New Roman" pitchFamily="18" charset="0"/>
                <a:cs typeface="Times New Roman" pitchFamily="18" charset="0"/>
              </a:rPr>
              <a:t>Neuroscientific</a:t>
            </a:r>
            <a:r>
              <a:rPr lang="en-US" b="1" dirty="0">
                <a:latin typeface="Times New Roman" pitchFamily="18" charset="0"/>
                <a:cs typeface="Times New Roman" pitchFamily="18" charset="0"/>
              </a:rPr>
              <a:t> Basis of Utility</a:t>
            </a:r>
          </a:p>
        </p:txBody>
      </p:sp>
      <p:sp>
        <p:nvSpPr>
          <p:cNvPr id="3" name="Content Placeholder 2"/>
          <p:cNvSpPr>
            <a:spLocks noGrp="1"/>
          </p:cNvSpPr>
          <p:nvPr>
            <p:ph idx="1"/>
          </p:nvPr>
        </p:nvSpPr>
        <p:spPr>
          <a:xfrm>
            <a:off x="323528" y="1196752"/>
            <a:ext cx="8424936" cy="5400600"/>
          </a:xfrm>
        </p:spPr>
        <p:txBody>
          <a:bodyPr/>
          <a:lstStyle/>
          <a:p>
            <a:pPr algn="just">
              <a:lnSpc>
                <a:spcPct val="150000"/>
              </a:lnSpc>
            </a:pPr>
            <a:r>
              <a:rPr lang="en-US" dirty="0">
                <a:latin typeface="Times New Roman" pitchFamily="18" charset="0"/>
                <a:cs typeface="Times New Roman" pitchFamily="18" charset="0"/>
              </a:rPr>
              <a:t>Techniques and comparisons</a:t>
            </a:r>
          </a:p>
          <a:p>
            <a:pPr algn="just">
              <a:lnSpc>
                <a:spcPct val="150000"/>
              </a:lnSpc>
              <a:buNone/>
            </a:pPr>
            <a:r>
              <a:rPr lang="en-US" dirty="0">
                <a:latin typeface="Times New Roman" pitchFamily="18" charset="0"/>
                <a:cs typeface="Times New Roman" pitchFamily="18" charset="0"/>
              </a:rPr>
              <a:t>Many </a:t>
            </a:r>
            <a:r>
              <a:rPr lang="en-US" dirty="0" err="1">
                <a:latin typeface="Times New Roman" pitchFamily="18" charset="0"/>
                <a:cs typeface="Times New Roman" pitchFamily="18" charset="0"/>
              </a:rPr>
              <a:t>neuro</a:t>
            </a:r>
            <a:r>
              <a:rPr lang="en-US" dirty="0">
                <a:latin typeface="Times New Roman" pitchFamily="18" charset="0"/>
                <a:cs typeface="Times New Roman" pitchFamily="18" charset="0"/>
              </a:rPr>
              <a:t>-economic studies relates to utility, in terms of how it is correlated with neural activity:</a:t>
            </a:r>
          </a:p>
          <a:p>
            <a:pPr lvl="1" algn="just">
              <a:lnSpc>
                <a:spcPct val="150000"/>
              </a:lnSpc>
            </a:pPr>
            <a:r>
              <a:rPr lang="en-US" dirty="0">
                <a:latin typeface="Times New Roman" pitchFamily="18" charset="0"/>
                <a:cs typeface="Times New Roman" pitchFamily="18" charset="0"/>
              </a:rPr>
              <a:t>Positron emission tomography (PET)</a:t>
            </a:r>
          </a:p>
          <a:p>
            <a:pPr lvl="1" algn="just">
              <a:lnSpc>
                <a:spcPct val="150000"/>
              </a:lnSpc>
            </a:pPr>
            <a:r>
              <a:rPr lang="en-US" dirty="0" err="1">
                <a:latin typeface="Times New Roman" pitchFamily="18" charset="0"/>
                <a:cs typeface="Times New Roman" pitchFamily="18" charset="0"/>
              </a:rPr>
              <a:t>fMRI</a:t>
            </a:r>
            <a:endParaRPr lang="en-US" dirty="0">
              <a:latin typeface="Times New Roman" pitchFamily="18" charset="0"/>
              <a:cs typeface="Times New Roman" pitchFamily="18" charset="0"/>
            </a:endParaRPr>
          </a:p>
          <a:p>
            <a:pPr lvl="1" algn="just">
              <a:lnSpc>
                <a:spcPct val="150000"/>
              </a:lnSpc>
            </a:pPr>
            <a:r>
              <a:rPr lang="en-US" dirty="0" err="1">
                <a:latin typeface="Times New Roman" pitchFamily="18" charset="0"/>
                <a:cs typeface="Times New Roman" pitchFamily="18" charset="0"/>
              </a:rPr>
              <a:t>Transcranial</a:t>
            </a:r>
            <a:r>
              <a:rPr lang="en-US" dirty="0">
                <a:latin typeface="Times New Roman" pitchFamily="18" charset="0"/>
                <a:cs typeface="Times New Roman" pitchFamily="18" charset="0"/>
              </a:rPr>
              <a:t> Magnetic Stimulation (TMS)</a:t>
            </a:r>
          </a:p>
          <a:p>
            <a:pPr lvl="1"/>
            <a:endParaRPr lang="en-US" dirty="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280920" cy="922114"/>
          </a:xfrm>
        </p:spPr>
        <p:txBody>
          <a:bodyPr>
            <a:noAutofit/>
          </a:bodyPr>
          <a:lstStyle/>
          <a:p>
            <a:pPr algn="just"/>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Positron Emission Tomography (PET)</a:t>
            </a:r>
          </a:p>
        </p:txBody>
      </p:sp>
      <p:sp>
        <p:nvSpPr>
          <p:cNvPr id="3" name="Content Placeholder 2"/>
          <p:cNvSpPr>
            <a:spLocks noGrp="1"/>
          </p:cNvSpPr>
          <p:nvPr>
            <p:ph idx="1"/>
          </p:nvPr>
        </p:nvSpPr>
        <p:spPr>
          <a:xfrm>
            <a:off x="457200" y="1412776"/>
            <a:ext cx="8229600" cy="4713387"/>
          </a:xfrm>
        </p:spPr>
        <p:txBody>
          <a:bodyPr>
            <a:normAutofit/>
          </a:bodyPr>
          <a:lstStyle/>
          <a:p>
            <a:pPr algn="just">
              <a:lnSpc>
                <a:spcPct val="150000"/>
              </a:lnSpc>
            </a:pPr>
            <a:r>
              <a:rPr lang="en-US" sz="2800" dirty="0">
                <a:latin typeface="Times New Roman" pitchFamily="18" charset="0"/>
                <a:cs typeface="Times New Roman" pitchFamily="18" charset="0"/>
              </a:rPr>
              <a:t>PET can detect changes in neurotransmitter release. </a:t>
            </a:r>
          </a:p>
          <a:p>
            <a:pPr algn="just">
              <a:lnSpc>
                <a:spcPct val="150000"/>
              </a:lnSpc>
            </a:pPr>
            <a:r>
              <a:rPr lang="en-US" sz="2800" dirty="0">
                <a:latin typeface="Times New Roman" pitchFamily="18" charset="0"/>
                <a:cs typeface="Times New Roman" pitchFamily="18" charset="0"/>
              </a:rPr>
              <a:t>These studies can detect </a:t>
            </a:r>
            <a:r>
              <a:rPr lang="en-US" sz="2800" dirty="0">
                <a:highlight>
                  <a:srgbClr val="FFFF00"/>
                </a:highlight>
                <a:latin typeface="Times New Roman" pitchFamily="18" charset="0"/>
                <a:cs typeface="Times New Roman" pitchFamily="18" charset="0"/>
              </a:rPr>
              <a:t>which areas of the brain are activated.</a:t>
            </a:r>
          </a:p>
          <a:p>
            <a:pPr algn="just">
              <a:lnSpc>
                <a:spcPct val="150000"/>
              </a:lnSpc>
            </a:pPr>
            <a:r>
              <a:rPr lang="en-US" sz="2800" dirty="0">
                <a:latin typeface="Times New Roman" pitchFamily="18" charset="0"/>
                <a:cs typeface="Times New Roman" pitchFamily="18" charset="0"/>
              </a:rPr>
              <a:t> The main advantage of PET studies is that they can be used to detect </a:t>
            </a:r>
            <a:r>
              <a:rPr lang="en-US" sz="2800" dirty="0" err="1">
                <a:latin typeface="Times New Roman" pitchFamily="18" charset="0"/>
                <a:cs typeface="Times New Roman" pitchFamily="18" charset="0"/>
              </a:rPr>
              <a:t>neurochemical</a:t>
            </a:r>
            <a:r>
              <a:rPr lang="en-US" sz="2800" dirty="0">
                <a:latin typeface="Times New Roman" pitchFamily="18" charset="0"/>
                <a:cs typeface="Times New Roman" pitchFamily="18" charset="0"/>
              </a:rPr>
              <a:t> changes related to neurotransmitters like dopamine.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b="1" dirty="0" err="1">
                <a:latin typeface="Times New Roman" pitchFamily="18" charset="0"/>
                <a:cs typeface="Times New Roman" pitchFamily="18" charset="0"/>
              </a:rPr>
              <a:t>fMRI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340768"/>
            <a:ext cx="8686800" cy="4785395"/>
          </a:xfrm>
        </p:spPr>
        <p:txBody>
          <a:bodyPr/>
          <a:lstStyle/>
          <a:p>
            <a:pPr algn="just">
              <a:lnSpc>
                <a:spcPct val="150000"/>
              </a:lnSpc>
            </a:pPr>
            <a:r>
              <a:rPr lang="en-US" sz="2800" dirty="0" err="1">
                <a:latin typeface="Times New Roman" pitchFamily="18" charset="0"/>
                <a:cs typeface="Times New Roman" pitchFamily="18" charset="0"/>
              </a:rPr>
              <a:t>fMRI</a:t>
            </a:r>
            <a:r>
              <a:rPr lang="en-US" sz="2800" dirty="0">
                <a:latin typeface="Times New Roman" pitchFamily="18" charset="0"/>
                <a:cs typeface="Times New Roman" pitchFamily="18" charset="0"/>
              </a:rPr>
              <a:t> is superior to PET in terms of providing greater temporal and spatial resolution.</a:t>
            </a:r>
          </a:p>
          <a:p>
            <a:pPr algn="just">
              <a:lnSpc>
                <a:spcPct val="150000"/>
              </a:lnSpc>
            </a:pPr>
            <a:r>
              <a:rPr lang="en-US" sz="2800" dirty="0">
                <a:highlight>
                  <a:srgbClr val="FFFF00"/>
                </a:highlight>
                <a:latin typeface="Times New Roman" pitchFamily="18" charset="0"/>
                <a:cs typeface="Times New Roman" pitchFamily="18" charset="0"/>
              </a:rPr>
              <a:t>is able to pinpoint more precisely</a:t>
            </a:r>
            <a:r>
              <a:rPr lang="en-US" sz="2800" dirty="0">
                <a:latin typeface="Times New Roman" pitchFamily="18" charset="0"/>
                <a:cs typeface="Times New Roman" pitchFamily="18" charset="0"/>
              </a:rPr>
              <a:t> when a neural change occurs in time, and where in the brain it occurs.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US" sz="3200" b="1" dirty="0" err="1">
                <a:latin typeface="Times New Roman" pitchFamily="18" charset="0"/>
                <a:cs typeface="Times New Roman" pitchFamily="18" charset="0"/>
              </a:rPr>
              <a:t>Transcranial</a:t>
            </a:r>
            <a:r>
              <a:rPr lang="en-US" sz="3200" b="1" dirty="0">
                <a:latin typeface="Times New Roman" pitchFamily="18" charset="0"/>
                <a:cs typeface="Times New Roman" pitchFamily="18" charset="0"/>
              </a:rPr>
              <a:t> Magnetic Stimulation (TMS) </a:t>
            </a:r>
          </a:p>
        </p:txBody>
      </p:sp>
      <p:sp>
        <p:nvSpPr>
          <p:cNvPr id="3" name="Content Placeholder 2"/>
          <p:cNvSpPr>
            <a:spLocks noGrp="1"/>
          </p:cNvSpPr>
          <p:nvPr>
            <p:ph idx="1"/>
          </p:nvPr>
        </p:nvSpPr>
        <p:spPr>
          <a:xfrm>
            <a:off x="395536" y="620688"/>
            <a:ext cx="8496944" cy="5976664"/>
          </a:xfrm>
        </p:spPr>
        <p:txBody>
          <a:bodyPr>
            <a:noAutofit/>
          </a:bodyPr>
          <a:lstStyle/>
          <a:p>
            <a:pPr algn="just">
              <a:lnSpc>
                <a:spcPct val="150000"/>
              </a:lnSpc>
            </a:pPr>
            <a:r>
              <a:rPr lang="en-US" sz="2400" dirty="0">
                <a:latin typeface="Times New Roman" pitchFamily="18" charset="0"/>
                <a:cs typeface="Times New Roman" pitchFamily="18" charset="0"/>
              </a:rPr>
              <a:t>Some studies </a:t>
            </a:r>
            <a:r>
              <a:rPr lang="en-US" sz="2400" dirty="0">
                <a:highlight>
                  <a:srgbClr val="FFFF00"/>
                </a:highlight>
                <a:latin typeface="Times New Roman" pitchFamily="18" charset="0"/>
                <a:cs typeface="Times New Roman" pitchFamily="18" charset="0"/>
              </a:rPr>
              <a:t>examine the effects of lesions or disruption of neural activity. </a:t>
            </a:r>
          </a:p>
          <a:p>
            <a:pPr algn="just">
              <a:lnSpc>
                <a:spcPct val="150000"/>
              </a:lnSpc>
            </a:pPr>
            <a:r>
              <a:rPr lang="en-US" sz="2400" dirty="0">
                <a:latin typeface="Times New Roman" pitchFamily="18" charset="0"/>
                <a:cs typeface="Times New Roman" pitchFamily="18" charset="0"/>
              </a:rPr>
              <a:t>It is useful in identifying the necessary (but not sufficient) conditions for a particular psychological effect or economic behavior to occur.</a:t>
            </a:r>
          </a:p>
          <a:p>
            <a:pPr algn="just">
              <a:lnSpc>
                <a:spcPct val="160000"/>
              </a:lnSpc>
            </a:pPr>
            <a:r>
              <a:rPr lang="en-US" sz="2400" b="1" dirty="0">
                <a:latin typeface="Times New Roman" pitchFamily="18" charset="0"/>
                <a:cs typeface="Times New Roman" pitchFamily="18" charset="0"/>
              </a:rPr>
              <a:t>Advantag</a:t>
            </a:r>
            <a:r>
              <a:rPr lang="en-US" sz="2400" dirty="0">
                <a:latin typeface="Times New Roman" pitchFamily="18" charset="0"/>
                <a:cs typeface="Times New Roman" pitchFamily="18" charset="0"/>
              </a:rPr>
              <a:t>e: the higher degree of certainty with which these studies can draw conclusions compared with other studies. </a:t>
            </a:r>
          </a:p>
          <a:p>
            <a:pPr algn="just">
              <a:lnSpc>
                <a:spcPct val="160000"/>
              </a:lnSpc>
            </a:pPr>
            <a:r>
              <a:rPr lang="en-US" sz="2400" b="1" dirty="0">
                <a:latin typeface="Times New Roman" pitchFamily="18" charset="0"/>
                <a:cs typeface="Times New Roman" pitchFamily="18" charset="0"/>
              </a:rPr>
              <a:t>Drawback</a:t>
            </a:r>
            <a:r>
              <a:rPr lang="en-US" sz="2400" dirty="0">
                <a:latin typeface="Times New Roman" pitchFamily="18" charset="0"/>
                <a:cs typeface="Times New Roman" pitchFamily="18" charset="0"/>
              </a:rPr>
              <a:t>: It concerns the limited nature of their conclusions.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just"/>
            <a:r>
              <a:rPr lang="en-IN" sz="3600" b="1" dirty="0">
                <a:latin typeface="Times New Roman" pitchFamily="18" charset="0"/>
                <a:cs typeface="Times New Roman" pitchFamily="18" charset="0"/>
              </a:rPr>
              <a:t>Single Neuron Studies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251520" y="1052736"/>
            <a:ext cx="8640960" cy="5544616"/>
          </a:xfrm>
        </p:spPr>
        <p:txBody>
          <a:bodyPr>
            <a:normAutofit/>
          </a:bodyPr>
          <a:lstStyle/>
          <a:p>
            <a:pPr>
              <a:lnSpc>
                <a:spcPct val="150000"/>
              </a:lnSpc>
            </a:pPr>
            <a:r>
              <a:rPr lang="en-US" sz="2400" dirty="0">
                <a:latin typeface="Times New Roman" pitchFamily="18" charset="0"/>
                <a:cs typeface="Times New Roman" pitchFamily="18" charset="0"/>
              </a:rPr>
              <a:t>Single neuron studies are </a:t>
            </a:r>
            <a:r>
              <a:rPr lang="en-US" sz="2400" dirty="0">
                <a:highlight>
                  <a:srgbClr val="FFFF00"/>
                </a:highlight>
                <a:latin typeface="Times New Roman" pitchFamily="18" charset="0"/>
                <a:cs typeface="Times New Roman" pitchFamily="18" charset="0"/>
              </a:rPr>
              <a:t>extremely accurate in pinpointing </a:t>
            </a:r>
            <a:r>
              <a:rPr lang="en-US" sz="2400" dirty="0">
                <a:latin typeface="Times New Roman" pitchFamily="18" charset="0"/>
                <a:cs typeface="Times New Roman" pitchFamily="18" charset="0"/>
              </a:rPr>
              <a:t>brain areas</a:t>
            </a:r>
          </a:p>
          <a:p>
            <a:pPr>
              <a:lnSpc>
                <a:spcPct val="150000"/>
              </a:lnSpc>
            </a:pPr>
            <a:r>
              <a:rPr lang="en-US" sz="2400" dirty="0">
                <a:latin typeface="Times New Roman" pitchFamily="18" charset="0"/>
                <a:cs typeface="Times New Roman" pitchFamily="18" charset="0"/>
              </a:rPr>
              <a:t>involved in different functions, but their </a:t>
            </a:r>
            <a:r>
              <a:rPr lang="en-US" sz="2400" dirty="0">
                <a:highlight>
                  <a:srgbClr val="FFFF00"/>
                </a:highlight>
                <a:latin typeface="Times New Roman" pitchFamily="18" charset="0"/>
                <a:cs typeface="Times New Roman" pitchFamily="18" charset="0"/>
              </a:rPr>
              <a:t>highly invasive nature </a:t>
            </a:r>
            <a:r>
              <a:rPr lang="en-US" sz="2400" dirty="0">
                <a:latin typeface="Times New Roman" pitchFamily="18" charset="0"/>
                <a:cs typeface="Times New Roman" pitchFamily="18" charset="0"/>
              </a:rPr>
              <a:t>currently restricts their </a:t>
            </a:r>
            <a:r>
              <a:rPr lang="en-US" sz="2400" dirty="0">
                <a:highlight>
                  <a:srgbClr val="FFFF00"/>
                </a:highlight>
                <a:latin typeface="Times New Roman" pitchFamily="18" charset="0"/>
                <a:cs typeface="Times New Roman" pitchFamily="18" charset="0"/>
              </a:rPr>
              <a:t>use to non-human primates.</a:t>
            </a:r>
          </a:p>
          <a:p>
            <a:pPr>
              <a:lnSpc>
                <a:spcPct val="150000"/>
              </a:lnSpc>
            </a:pPr>
            <a:r>
              <a:rPr lang="en-US" sz="2400" dirty="0">
                <a:latin typeface="Times New Roman" pitchFamily="18" charset="0"/>
                <a:cs typeface="Times New Roman" pitchFamily="18" charset="0"/>
              </a:rPr>
              <a:t>The major findings related to utility that need to be discussed at this stage relate to: </a:t>
            </a:r>
          </a:p>
          <a:p>
            <a:pPr lvl="1">
              <a:lnSpc>
                <a:spcPct val="150000"/>
              </a:lnSpc>
            </a:pPr>
            <a:r>
              <a:rPr lang="en-US" sz="2000" dirty="0">
                <a:latin typeface="Times New Roman" pitchFamily="18" charset="0"/>
                <a:cs typeface="Times New Roman" pitchFamily="18" charset="0"/>
              </a:rPr>
              <a:t>(1) </a:t>
            </a:r>
            <a:r>
              <a:rPr lang="en-US" sz="2000" dirty="0">
                <a:highlight>
                  <a:srgbClr val="FFFF00"/>
                </a:highlight>
                <a:latin typeface="Times New Roman" pitchFamily="18" charset="0"/>
                <a:cs typeface="Times New Roman" pitchFamily="18" charset="0"/>
              </a:rPr>
              <a:t>the nature of utility and reference dependence; </a:t>
            </a:r>
          </a:p>
          <a:p>
            <a:pPr lvl="1">
              <a:lnSpc>
                <a:spcPct val="150000"/>
              </a:lnSpc>
            </a:pPr>
            <a:r>
              <a:rPr lang="en-US" sz="2000" dirty="0">
                <a:highlight>
                  <a:srgbClr val="FFFF00"/>
                </a:highlight>
                <a:latin typeface="Times New Roman" pitchFamily="18" charset="0"/>
                <a:cs typeface="Times New Roman" pitchFamily="18" charset="0"/>
              </a:rPr>
              <a:t>(2) loss-aversion; and </a:t>
            </a:r>
          </a:p>
          <a:p>
            <a:pPr lvl="1">
              <a:lnSpc>
                <a:spcPct val="150000"/>
              </a:lnSpc>
            </a:pPr>
            <a:r>
              <a:rPr lang="en-US" sz="2000" dirty="0">
                <a:highlight>
                  <a:srgbClr val="FFFF00"/>
                </a:highlight>
                <a:latin typeface="Times New Roman" pitchFamily="18" charset="0"/>
                <a:cs typeface="Times New Roman" pitchFamily="18" charset="0"/>
              </a:rPr>
              <a:t>(3) measurement of utility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Autofit/>
          </a:bodyPr>
          <a:lstStyle/>
          <a:p>
            <a:pPr algn="just"/>
            <a:r>
              <a:rPr lang="en-US" sz="3200" b="1" dirty="0">
                <a:latin typeface="Times New Roman" pitchFamily="18" charset="0"/>
                <a:cs typeface="Times New Roman" pitchFamily="18" charset="0"/>
              </a:rPr>
              <a:t>Nature of utility and reference dependence</a:t>
            </a:r>
          </a:p>
        </p:txBody>
      </p:sp>
      <p:sp>
        <p:nvSpPr>
          <p:cNvPr id="3" name="Content Placeholder 2"/>
          <p:cNvSpPr>
            <a:spLocks noGrp="1"/>
          </p:cNvSpPr>
          <p:nvPr>
            <p:ph idx="1"/>
          </p:nvPr>
        </p:nvSpPr>
        <p:spPr>
          <a:xfrm>
            <a:off x="0" y="692696"/>
            <a:ext cx="8892480" cy="6165304"/>
          </a:xfrm>
        </p:spPr>
        <p:txBody>
          <a:bodyPr>
            <a:normAutofit fontScale="85000" lnSpcReduction="10000"/>
          </a:bodyPr>
          <a:lstStyle/>
          <a:p>
            <a:pPr algn="just">
              <a:lnSpc>
                <a:spcPct val="170000"/>
              </a:lnSpc>
            </a:pPr>
            <a:r>
              <a:rPr lang="en-US" sz="2800" dirty="0">
                <a:latin typeface="Times New Roman" pitchFamily="18" charset="0"/>
                <a:cs typeface="Times New Roman" pitchFamily="18" charset="0"/>
              </a:rPr>
              <a:t>Animal studies have for a long time indicated that reward was associated with dopamine release, which creates a hedonic ‘high</a:t>
            </a:r>
            <a:r>
              <a:rPr lang="en-US" sz="2400" dirty="0">
                <a:latin typeface="Times New Roman" pitchFamily="18" charset="0"/>
                <a:cs typeface="Times New Roman" pitchFamily="18" charset="0"/>
              </a:rPr>
              <a:t>’.</a:t>
            </a:r>
          </a:p>
          <a:p>
            <a:pPr algn="just">
              <a:lnSpc>
                <a:spcPct val="170000"/>
              </a:lnSpc>
            </a:pPr>
            <a:r>
              <a:rPr lang="en-US" sz="2600" dirty="0">
                <a:latin typeface="Times New Roman" pitchFamily="18" charset="0"/>
                <a:cs typeface="Times New Roman" pitchFamily="18" charset="0"/>
              </a:rPr>
              <a:t>These studies led to the development of the </a:t>
            </a:r>
            <a:r>
              <a:rPr lang="en-US" sz="2600" dirty="0">
                <a:highlight>
                  <a:srgbClr val="FFFF00"/>
                </a:highlight>
                <a:latin typeface="Times New Roman" pitchFamily="18" charset="0"/>
                <a:cs typeface="Times New Roman" pitchFamily="18" charset="0"/>
              </a:rPr>
              <a:t>‘</a:t>
            </a:r>
            <a:r>
              <a:rPr lang="en-US" sz="2600" b="1" dirty="0" err="1">
                <a:highlight>
                  <a:srgbClr val="FFFF00"/>
                </a:highlight>
                <a:latin typeface="Times New Roman" pitchFamily="18" charset="0"/>
                <a:cs typeface="Times New Roman" pitchFamily="18" charset="0"/>
              </a:rPr>
              <a:t>dopaminergic</a:t>
            </a:r>
            <a:r>
              <a:rPr lang="en-US" sz="2600" b="1" dirty="0">
                <a:highlight>
                  <a:srgbClr val="FFFF00"/>
                </a:highlight>
                <a:latin typeface="Times New Roman" pitchFamily="18" charset="0"/>
                <a:cs typeface="Times New Roman" pitchFamily="18" charset="0"/>
              </a:rPr>
              <a:t> reward prediction error’ (DRPE or just RPE) hypothesis concerning the encoding </a:t>
            </a:r>
            <a:r>
              <a:rPr lang="en-US" sz="2600" dirty="0">
                <a:highlight>
                  <a:srgbClr val="FFFF00"/>
                </a:highlight>
                <a:latin typeface="Times New Roman" pitchFamily="18" charset="0"/>
                <a:cs typeface="Times New Roman" pitchFamily="18" charset="0"/>
              </a:rPr>
              <a:t>of utility in the brain. </a:t>
            </a:r>
          </a:p>
          <a:p>
            <a:pPr algn="just">
              <a:lnSpc>
                <a:spcPct val="170000"/>
              </a:lnSpc>
            </a:pPr>
            <a:r>
              <a:rPr lang="en-US" sz="2600" dirty="0">
                <a:latin typeface="Times New Roman" pitchFamily="18" charset="0"/>
                <a:cs typeface="Times New Roman" pitchFamily="18" charset="0"/>
              </a:rPr>
              <a:t>This hypothesis proposed that it was the difference between </a:t>
            </a:r>
            <a:r>
              <a:rPr lang="en-US" sz="2600" dirty="0">
                <a:highlight>
                  <a:srgbClr val="FFFF00"/>
                </a:highlight>
                <a:latin typeface="Times New Roman" pitchFamily="18" charset="0"/>
                <a:cs typeface="Times New Roman" pitchFamily="18" charset="0"/>
              </a:rPr>
              <a:t>how ‘rewarding’ an event is and how rewarding it was expected to be </a:t>
            </a:r>
            <a:r>
              <a:rPr lang="en-US" sz="2600" dirty="0">
                <a:latin typeface="Times New Roman" pitchFamily="18" charset="0"/>
                <a:cs typeface="Times New Roman" pitchFamily="18" charset="0"/>
              </a:rPr>
              <a:t>that determined dopamine release and, therefore, utility (in the hedonic sense). </a:t>
            </a:r>
          </a:p>
          <a:p>
            <a:pPr algn="just">
              <a:lnSpc>
                <a:spcPct val="170000"/>
              </a:lnSpc>
            </a:pPr>
            <a:r>
              <a:rPr lang="en-US" sz="2600" dirty="0">
                <a:latin typeface="Times New Roman" pitchFamily="18" charset="0"/>
                <a:cs typeface="Times New Roman" pitchFamily="18" charset="0"/>
              </a:rPr>
              <a:t>If the </a:t>
            </a:r>
            <a:r>
              <a:rPr lang="en-US" sz="2600" dirty="0">
                <a:highlight>
                  <a:srgbClr val="FFFF00"/>
                </a:highlight>
                <a:latin typeface="Times New Roman" pitchFamily="18" charset="0"/>
                <a:cs typeface="Times New Roman" pitchFamily="18" charset="0"/>
              </a:rPr>
              <a:t>utility from consumption is fully anticipated, then there is no prediction error and no dopamine release.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just"/>
            <a:r>
              <a:rPr lang="en-US" sz="3600" b="1" dirty="0">
                <a:latin typeface="Times New Roman" pitchFamily="18" charset="0"/>
                <a:cs typeface="Times New Roman" pitchFamily="18" charset="0"/>
              </a:rPr>
              <a:t>Loss-aversion</a:t>
            </a:r>
          </a:p>
        </p:txBody>
      </p:sp>
      <p:sp>
        <p:nvSpPr>
          <p:cNvPr id="3" name="Content Placeholder 2"/>
          <p:cNvSpPr>
            <a:spLocks noGrp="1"/>
          </p:cNvSpPr>
          <p:nvPr>
            <p:ph idx="1"/>
          </p:nvPr>
        </p:nvSpPr>
        <p:spPr>
          <a:xfrm>
            <a:off x="251520" y="1052736"/>
            <a:ext cx="8640960" cy="5472608"/>
          </a:xfrm>
        </p:spPr>
        <p:txBody>
          <a:bodyPr>
            <a:normAutofit fontScale="92500"/>
          </a:bodyPr>
          <a:lstStyle/>
          <a:p>
            <a:pPr algn="just">
              <a:lnSpc>
                <a:spcPct val="150000"/>
              </a:lnSpc>
            </a:pPr>
            <a:r>
              <a:rPr lang="en-US" dirty="0">
                <a:latin typeface="Times New Roman" pitchFamily="18" charset="0"/>
                <a:cs typeface="Times New Roman" pitchFamily="18" charset="0"/>
              </a:rPr>
              <a:t>Gains and losses appear to activate or deactivate different areas in the brain. </a:t>
            </a:r>
          </a:p>
          <a:p>
            <a:pPr algn="just">
              <a:lnSpc>
                <a:spcPct val="150000"/>
              </a:lnSpc>
            </a:pPr>
            <a:r>
              <a:rPr lang="en-US" dirty="0">
                <a:latin typeface="Times New Roman" pitchFamily="18" charset="0"/>
                <a:cs typeface="Times New Roman" pitchFamily="18" charset="0"/>
              </a:rPr>
              <a:t>This suggests that losses are encoded in a different brain area, utilizing a different neural pathway. </a:t>
            </a:r>
          </a:p>
          <a:p>
            <a:pPr algn="just">
              <a:lnSpc>
                <a:spcPct val="150000"/>
              </a:lnSpc>
            </a:pPr>
            <a:r>
              <a:rPr lang="en-US" dirty="0">
                <a:latin typeface="Times New Roman" pitchFamily="18" charset="0"/>
                <a:cs typeface="Times New Roman" pitchFamily="18" charset="0"/>
              </a:rPr>
              <a:t>The significance of both PET and </a:t>
            </a:r>
            <a:r>
              <a:rPr lang="en-US" dirty="0" err="1">
                <a:latin typeface="Times New Roman" pitchFamily="18" charset="0"/>
                <a:cs typeface="Times New Roman" pitchFamily="18" charset="0"/>
              </a:rPr>
              <a:t>fMRI</a:t>
            </a:r>
            <a:r>
              <a:rPr lang="en-US" dirty="0">
                <a:latin typeface="Times New Roman" pitchFamily="18" charset="0"/>
                <a:cs typeface="Times New Roman" pitchFamily="18" charset="0"/>
              </a:rPr>
              <a:t> studies is that their findings provide a neurological basis for the economic phenomenon of loss-aversion.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just"/>
            <a:r>
              <a:rPr lang="en-US" sz="3600" b="1" dirty="0">
                <a:latin typeface="Times New Roman" pitchFamily="18" charset="0"/>
                <a:cs typeface="Times New Roman" pitchFamily="18" charset="0"/>
              </a:rPr>
              <a:t>Measurement of utility</a:t>
            </a:r>
          </a:p>
        </p:txBody>
      </p:sp>
      <p:sp>
        <p:nvSpPr>
          <p:cNvPr id="3" name="Content Placeholder 2"/>
          <p:cNvSpPr>
            <a:spLocks noGrp="1"/>
          </p:cNvSpPr>
          <p:nvPr>
            <p:ph idx="1"/>
          </p:nvPr>
        </p:nvSpPr>
        <p:spPr>
          <a:xfrm>
            <a:off x="395536" y="980728"/>
            <a:ext cx="8496944" cy="5544616"/>
          </a:xfrm>
        </p:spPr>
        <p:txBody>
          <a:bodyPr>
            <a:normAutofit fontScale="92500" lnSpcReduction="10000"/>
          </a:bodyPr>
          <a:lstStyle/>
          <a:p>
            <a:pPr algn="just">
              <a:lnSpc>
                <a:spcPct val="150000"/>
              </a:lnSpc>
              <a:buNone/>
            </a:pPr>
            <a:r>
              <a:rPr lang="en-US" sz="2400" dirty="0">
                <a:latin typeface="Times New Roman" pitchFamily="18" charset="0"/>
                <a:cs typeface="Times New Roman" pitchFamily="18" charset="0"/>
              </a:rPr>
              <a:t>Various conclusions can be drawn regarding the neural process of valuation, particularly from the research conducted since 2000:</a:t>
            </a:r>
          </a:p>
          <a:p>
            <a:pPr algn="just">
              <a:lnSpc>
                <a:spcPct val="150000"/>
              </a:lnSpc>
            </a:pPr>
            <a:r>
              <a:rPr lang="en-US" sz="2400" b="1" dirty="0">
                <a:latin typeface="Times New Roman" pitchFamily="18" charset="0"/>
                <a:cs typeface="Times New Roman" pitchFamily="18" charset="0"/>
              </a:rPr>
              <a:t>There are multiple brain components and systems involved, which interact with </a:t>
            </a:r>
            <a:r>
              <a:rPr lang="en-US" sz="2400" dirty="0">
                <a:latin typeface="Times New Roman" pitchFamily="18" charset="0"/>
                <a:cs typeface="Times New Roman" pitchFamily="18" charset="0"/>
              </a:rPr>
              <a:t>each other in a complex and dynamic way.</a:t>
            </a:r>
          </a:p>
          <a:p>
            <a:pPr algn="just">
              <a:lnSpc>
                <a:spcPct val="150000"/>
              </a:lnSpc>
            </a:pPr>
            <a:r>
              <a:rPr lang="en-US" sz="2400" b="1" dirty="0">
                <a:latin typeface="Times New Roman" pitchFamily="18" charset="0"/>
                <a:cs typeface="Times New Roman" pitchFamily="18" charset="0"/>
              </a:rPr>
              <a:t>Different stages in this process recruit different </a:t>
            </a:r>
            <a:r>
              <a:rPr lang="en-US" sz="2400" b="1" dirty="0" err="1">
                <a:latin typeface="Times New Roman" pitchFamily="18" charset="0"/>
                <a:cs typeface="Times New Roman" pitchFamily="18" charset="0"/>
              </a:rPr>
              <a:t>striatal</a:t>
            </a:r>
            <a:r>
              <a:rPr lang="en-US" sz="2400" b="1" dirty="0">
                <a:latin typeface="Times New Roman" pitchFamily="18" charset="0"/>
                <a:cs typeface="Times New Roman" pitchFamily="18" charset="0"/>
              </a:rPr>
              <a:t> components.</a:t>
            </a:r>
          </a:p>
          <a:p>
            <a:pPr algn="just">
              <a:lnSpc>
                <a:spcPct val="150000"/>
              </a:lnSpc>
            </a:pPr>
            <a:r>
              <a:rPr lang="en-US" sz="2400" b="1" dirty="0">
                <a:latin typeface="Times New Roman" pitchFamily="18" charset="0"/>
                <a:cs typeface="Times New Roman" pitchFamily="18" charset="0"/>
              </a:rPr>
              <a:t>The brain responds differently during anticipation of incentives than in response </a:t>
            </a:r>
            <a:r>
              <a:rPr lang="en-US" sz="2400" dirty="0">
                <a:latin typeface="Times New Roman" pitchFamily="18" charset="0"/>
                <a:cs typeface="Times New Roman" pitchFamily="18" charset="0"/>
              </a:rPr>
              <a:t>to incentive outcomes, an indication of reference dependence.</a:t>
            </a:r>
          </a:p>
          <a:p>
            <a:pPr algn="just">
              <a:lnSpc>
                <a:spcPct val="150000"/>
              </a:lnSpc>
            </a:pPr>
            <a:r>
              <a:rPr lang="en-US" sz="2400" b="1" dirty="0">
                <a:latin typeface="Times New Roman" pitchFamily="18" charset="0"/>
                <a:cs typeface="Times New Roman" pitchFamily="18" charset="0"/>
              </a:rPr>
              <a:t> Processing of gains does not appear to be the opposite of processing of losses.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229</TotalTime>
  <Words>789</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The choice Theory: The neuro-scientific basis of utility; Environmental Protection </vt:lpstr>
      <vt:lpstr>The Neuroscientific Basis of Utility</vt:lpstr>
      <vt:lpstr>  Positron Emission Tomography (PET)</vt:lpstr>
      <vt:lpstr>fMRI</vt:lpstr>
      <vt:lpstr>Transcranial Magnetic Stimulation (TMS) </vt:lpstr>
      <vt:lpstr>Single Neuron Studies</vt:lpstr>
      <vt:lpstr>Nature of utility and reference dependence</vt:lpstr>
      <vt:lpstr>Loss-aversion</vt:lpstr>
      <vt:lpstr>Measurement of utility</vt:lpstr>
      <vt:lpstr>Environmental protection </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divija arora</cp:lastModifiedBy>
  <cp:revision>11</cp:revision>
  <dcterms:created xsi:type="dcterms:W3CDTF">2021-09-20T01:45:14Z</dcterms:created>
  <dcterms:modified xsi:type="dcterms:W3CDTF">2022-09-21T21:03:03Z</dcterms:modified>
</cp:coreProperties>
</file>